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258" r:id="rId3"/>
    <p:sldId id="263" r:id="rId4"/>
    <p:sldId id="261" r:id="rId5"/>
    <p:sldId id="265" r:id="rId6"/>
    <p:sldId id="303" r:id="rId7"/>
    <p:sldId id="277" r:id="rId8"/>
    <p:sldId id="279" r:id="rId9"/>
    <p:sldId id="267" r:id="rId10"/>
    <p:sldId id="269" r:id="rId11"/>
    <p:sldId id="271" r:id="rId12"/>
    <p:sldId id="275" r:id="rId13"/>
    <p:sldId id="297" r:id="rId14"/>
    <p:sldId id="281" r:id="rId15"/>
    <p:sldId id="283" r:id="rId16"/>
    <p:sldId id="285" r:id="rId17"/>
    <p:sldId id="299" r:id="rId18"/>
    <p:sldId id="301" r:id="rId19"/>
    <p:sldId id="287" r:id="rId20"/>
    <p:sldId id="289" r:id="rId21"/>
    <p:sldId id="291" r:id="rId22"/>
    <p:sldId id="293" r:id="rId23"/>
    <p:sldId id="295" r:id="rId24"/>
    <p:sldId id="259" r:id="rId25"/>
    <p:sldId id="262" r:id="rId26"/>
    <p:sldId id="260" r:id="rId27"/>
    <p:sldId id="264" r:id="rId28"/>
    <p:sldId id="266" r:id="rId29"/>
    <p:sldId id="304" r:id="rId30"/>
    <p:sldId id="278" r:id="rId31"/>
    <p:sldId id="280" r:id="rId32"/>
    <p:sldId id="268" r:id="rId33"/>
    <p:sldId id="270" r:id="rId34"/>
    <p:sldId id="272" r:id="rId35"/>
    <p:sldId id="276" r:id="rId36"/>
    <p:sldId id="298" r:id="rId37"/>
    <p:sldId id="282" r:id="rId38"/>
    <p:sldId id="284" r:id="rId39"/>
    <p:sldId id="286" r:id="rId40"/>
    <p:sldId id="300" r:id="rId41"/>
    <p:sldId id="302" r:id="rId42"/>
    <p:sldId id="288" r:id="rId43"/>
    <p:sldId id="290" r:id="rId44"/>
    <p:sldId id="292" r:id="rId45"/>
    <p:sldId id="294" r:id="rId46"/>
    <p:sldId id="296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1" autoAdjust="0"/>
    <p:restoredTop sz="94660"/>
  </p:normalViewPr>
  <p:slideViewPr>
    <p:cSldViewPr>
      <p:cViewPr varScale="1">
        <p:scale>
          <a:sx n="63" d="100"/>
          <a:sy n="63" d="100"/>
        </p:scale>
        <p:origin x="-780" y="-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8616-61E9-4213-9F21-696789F6F5BE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0DEC9-F4E6-49CC-B33D-D0F585A5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5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0DEC9-F4E6-49CC-B33D-D0F585A586F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63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73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553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77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16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21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78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77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73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59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43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97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media" Target="../media/media1.mp3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media1.mp3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617" y="16001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  <p:sp>
        <p:nvSpPr>
          <p:cNvPr id="36" name="TextBox 35"/>
          <p:cNvSpPr txBox="1"/>
          <p:nvPr userDrawn="1"/>
        </p:nvSpPr>
        <p:spPr>
          <a:xfrm>
            <a:off x="8463868" y="-28184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01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8468243" y="-15190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02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8468243" y="-27384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03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8476045" y="1022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04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8480419" y="-9103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05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8483850" y="-27384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06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8469174" y="-19647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07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8476043" y="-15190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08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8468707" y="-6718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09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 userDrawn="1"/>
        </p:nvSpPr>
        <p:spPr>
          <a:xfrm>
            <a:off x="8476042" y="-27384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10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8462307" y="-32575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11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8463868" y="-32376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12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8483775" y="-16843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13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 userDrawn="1"/>
        </p:nvSpPr>
        <p:spPr>
          <a:xfrm>
            <a:off x="8468242" y="-28277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14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 userDrawn="1"/>
        </p:nvSpPr>
        <p:spPr>
          <a:xfrm>
            <a:off x="8476047" y="-16162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15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8480344" y="-27384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16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 userDrawn="1"/>
        </p:nvSpPr>
        <p:spPr>
          <a:xfrm>
            <a:off x="8476473" y="-26172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 userDrawn="1"/>
        </p:nvSpPr>
        <p:spPr>
          <a:xfrm>
            <a:off x="8486893" y="-21773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18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 userDrawn="1"/>
        </p:nvSpPr>
        <p:spPr>
          <a:xfrm>
            <a:off x="8470390" y="-25982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19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 userDrawn="1"/>
        </p:nvSpPr>
        <p:spPr>
          <a:xfrm>
            <a:off x="8483925" y="-17184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20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8468244" y="-15190"/>
            <a:ext cx="7040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00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7" name="20 sec countdown">
            <a:hlinkClick r:id="" action="ppaction://media"/>
          </p:cNvPr>
          <p:cNvPicPr>
            <a:picLocks noChangeAspect="1"/>
          </p:cNvPicPr>
          <p:nvPr userDrawn="1"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515926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5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0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0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0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average </a:t>
            </a:r>
            <a:r>
              <a:rPr lang="en-US" sz="4800" b="1" dirty="0"/>
              <a:t>speed</a:t>
            </a:r>
            <a:r>
              <a:rPr lang="en-US" sz="4800" dirty="0"/>
              <a:t>,</a:t>
            </a:r>
            <a:r>
              <a:rPr lang="en-US" sz="4800" b="1" dirty="0"/>
              <a:t> distance </a:t>
            </a:r>
            <a:r>
              <a:rPr lang="en-US" sz="4800" dirty="0"/>
              <a:t>and</a:t>
            </a:r>
            <a:r>
              <a:rPr lang="en-US" sz="4800" b="1" dirty="0"/>
              <a:t> </a:t>
            </a:r>
            <a:r>
              <a:rPr lang="en-US" sz="4800" b="1" dirty="0" smtClean="0"/>
              <a:t>time</a:t>
            </a:r>
            <a:r>
              <a:rPr lang="en-US" sz="4400" dirty="0" smtClean="0"/>
              <a:t>:</a:t>
            </a:r>
            <a:endParaRPr lang="en-GB" sz="4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acceleration</a:t>
            </a:r>
            <a:r>
              <a:rPr lang="en-US" sz="4800" dirty="0" smtClean="0"/>
              <a:t>,</a:t>
            </a:r>
            <a:r>
              <a:rPr lang="en-US" sz="4800" b="1" dirty="0" smtClean="0"/>
              <a:t> velocity </a:t>
            </a:r>
            <a:r>
              <a:rPr lang="en-US" sz="4800" dirty="0" smtClean="0"/>
              <a:t>and</a:t>
            </a:r>
            <a:r>
              <a:rPr lang="en-US" sz="4800" b="1" dirty="0" smtClean="0"/>
              <a:t> time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2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force</a:t>
            </a:r>
            <a:r>
              <a:rPr lang="en-US" sz="4800" dirty="0" smtClean="0"/>
              <a:t>, </a:t>
            </a:r>
            <a:r>
              <a:rPr lang="en-US" sz="4800" b="1" dirty="0" smtClean="0"/>
              <a:t>mass </a:t>
            </a:r>
            <a:r>
              <a:rPr lang="en-US" sz="4800" dirty="0" smtClean="0"/>
              <a:t>and</a:t>
            </a:r>
            <a:r>
              <a:rPr lang="en-US" sz="4800" b="1" dirty="0" smtClean="0"/>
              <a:t> acceleration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41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density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volume</a:t>
            </a:r>
            <a:r>
              <a:rPr lang="en-US" sz="4400" dirty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19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work done</a:t>
            </a:r>
            <a:r>
              <a:rPr lang="en-US" sz="4800" dirty="0" smtClean="0"/>
              <a:t>,</a:t>
            </a:r>
            <a:r>
              <a:rPr lang="en-US" sz="4800" b="1" dirty="0" smtClean="0"/>
              <a:t> force </a:t>
            </a:r>
            <a:r>
              <a:rPr lang="en-US" sz="4800" dirty="0" smtClean="0"/>
              <a:t>and</a:t>
            </a:r>
            <a:r>
              <a:rPr lang="en-US" sz="4800" b="1" dirty="0" smtClean="0"/>
              <a:t> distance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62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The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principle of moments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55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moment</a:t>
            </a:r>
            <a:r>
              <a:rPr lang="en-US" sz="4800" dirty="0" smtClean="0"/>
              <a:t>,</a:t>
            </a:r>
            <a:r>
              <a:rPr lang="en-US" sz="4800" b="1" dirty="0" smtClean="0"/>
              <a:t> force </a:t>
            </a:r>
            <a:r>
              <a:rPr lang="en-US" sz="4800" dirty="0" smtClean="0"/>
              <a:t>and</a:t>
            </a:r>
            <a:r>
              <a:rPr lang="en-US" sz="4800" b="1" dirty="0" smtClean="0"/>
              <a:t> </a:t>
            </a:r>
            <a:r>
              <a:rPr lang="en-US" sz="4400" dirty="0" smtClean="0"/>
              <a:t>perpendicular</a:t>
            </a:r>
            <a:r>
              <a:rPr lang="en-US" sz="4400" b="1" dirty="0" smtClean="0"/>
              <a:t> </a:t>
            </a:r>
            <a:r>
              <a:rPr lang="en-US" sz="4800" b="1" dirty="0" smtClean="0"/>
              <a:t>distance </a:t>
            </a:r>
            <a:r>
              <a:rPr lang="en-US" sz="4400" dirty="0" smtClean="0"/>
              <a:t>from the pivot: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05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momentum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velocity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56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kinetic energy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velocity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74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gravitational potential energy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height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76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mass</a:t>
            </a:r>
            <a:r>
              <a:rPr lang="en-US" sz="4800" dirty="0" smtClean="0"/>
              <a:t>,</a:t>
            </a:r>
            <a:r>
              <a:rPr lang="en-US" sz="4800" b="1" dirty="0" smtClean="0"/>
              <a:t> weight </a:t>
            </a:r>
            <a:r>
              <a:rPr lang="en-US" sz="4800" dirty="0" smtClean="0"/>
              <a:t>and</a:t>
            </a:r>
            <a:r>
              <a:rPr lang="en-US" sz="4800" b="1" dirty="0" smtClean="0"/>
              <a:t> g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3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pressure</a:t>
            </a:r>
            <a:r>
              <a:rPr lang="en-US" sz="4800" dirty="0" smtClean="0"/>
              <a:t>,</a:t>
            </a:r>
            <a:r>
              <a:rPr lang="en-US" sz="4800" b="1" dirty="0" smtClean="0"/>
              <a:t> force </a:t>
            </a:r>
            <a:r>
              <a:rPr lang="en-US" sz="4800" dirty="0" smtClean="0"/>
              <a:t>and</a:t>
            </a:r>
            <a:r>
              <a:rPr lang="en-US" sz="4800" b="1" dirty="0" smtClean="0"/>
              <a:t> area</a:t>
            </a:r>
            <a:r>
              <a:rPr lang="en-US" sz="4400" dirty="0" smtClean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1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pressure difference</a:t>
            </a:r>
            <a:r>
              <a:rPr lang="en-US" sz="4800" dirty="0" smtClean="0"/>
              <a:t>,</a:t>
            </a:r>
            <a:r>
              <a:rPr lang="en-US" sz="4800" b="1" dirty="0" smtClean="0"/>
              <a:t> height</a:t>
            </a:r>
            <a:r>
              <a:rPr lang="en-US" sz="4800" dirty="0" smtClean="0"/>
              <a:t>,</a:t>
            </a:r>
            <a:r>
              <a:rPr lang="en-US" sz="4800" b="1" dirty="0" smtClean="0"/>
              <a:t> density </a:t>
            </a:r>
            <a:r>
              <a:rPr lang="en-US" sz="4800" dirty="0" smtClean="0"/>
              <a:t>and</a:t>
            </a:r>
            <a:r>
              <a:rPr lang="en-US" sz="4800" b="1" dirty="0" smtClean="0"/>
              <a:t> g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71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charge</a:t>
            </a:r>
            <a:r>
              <a:rPr lang="en-US" sz="4800" dirty="0" smtClean="0"/>
              <a:t>,</a:t>
            </a:r>
            <a:r>
              <a:rPr lang="en-US" sz="4800" b="1" dirty="0" smtClean="0"/>
              <a:t> current </a:t>
            </a:r>
            <a:r>
              <a:rPr lang="en-US" sz="4800" dirty="0" smtClean="0"/>
              <a:t>and</a:t>
            </a:r>
            <a:r>
              <a:rPr lang="en-US" sz="4800" b="1" dirty="0" smtClean="0"/>
              <a:t> time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51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voltage</a:t>
            </a:r>
            <a:r>
              <a:rPr lang="en-US" sz="4800" dirty="0" smtClean="0"/>
              <a:t>,</a:t>
            </a:r>
            <a:r>
              <a:rPr lang="en-US" sz="4800" b="1" dirty="0" smtClean="0"/>
              <a:t> current </a:t>
            </a:r>
            <a:r>
              <a:rPr lang="en-US" sz="4800" dirty="0" smtClean="0"/>
              <a:t>and</a:t>
            </a:r>
            <a:r>
              <a:rPr lang="en-US" sz="4800" b="1" dirty="0" smtClean="0"/>
              <a:t> resistance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514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electrical power</a:t>
            </a:r>
            <a:r>
              <a:rPr lang="en-US" sz="4800" dirty="0" smtClean="0"/>
              <a:t>,</a:t>
            </a:r>
            <a:r>
              <a:rPr lang="en-US" sz="4800" b="1" dirty="0" smtClean="0"/>
              <a:t> voltage </a:t>
            </a:r>
            <a:r>
              <a:rPr lang="en-US" sz="4800" dirty="0" smtClean="0"/>
              <a:t>and</a:t>
            </a:r>
            <a:r>
              <a:rPr lang="en-US" sz="4800" b="1" dirty="0" smtClean="0"/>
              <a:t> current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26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</a:t>
            </a:r>
            <a:r>
              <a:rPr lang="en-US" sz="4400" dirty="0" smtClean="0"/>
              <a:t>for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total resistance </a:t>
            </a:r>
            <a:r>
              <a:rPr lang="en-US" sz="4800" dirty="0" smtClean="0"/>
              <a:t>in a</a:t>
            </a:r>
            <a:r>
              <a:rPr lang="en-US" sz="4800" b="1" dirty="0" smtClean="0"/>
              <a:t> series circuit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9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</a:t>
            </a:r>
            <a:r>
              <a:rPr lang="en-US" sz="4400" dirty="0" smtClean="0"/>
              <a:t>for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total resistance </a:t>
            </a:r>
            <a:r>
              <a:rPr lang="en-US" sz="4800" dirty="0" smtClean="0"/>
              <a:t>in a</a:t>
            </a:r>
            <a:r>
              <a:rPr lang="en-US" sz="4800" b="1" dirty="0" smtClean="0"/>
              <a:t> parallel circuit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57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wave speed</a:t>
            </a:r>
            <a:r>
              <a:rPr lang="en-US" sz="4800" dirty="0" smtClean="0"/>
              <a:t>,</a:t>
            </a:r>
            <a:r>
              <a:rPr lang="en-US" sz="4800" b="1" dirty="0" smtClean="0"/>
              <a:t> frequency </a:t>
            </a:r>
            <a:r>
              <a:rPr lang="en-US" sz="4800" dirty="0" smtClean="0"/>
              <a:t>and</a:t>
            </a:r>
            <a:r>
              <a:rPr lang="en-US" sz="4800" b="1" dirty="0" smtClean="0"/>
              <a:t> wavelength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7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voltage</a:t>
            </a:r>
            <a:r>
              <a:rPr lang="en-US" sz="4800" dirty="0" smtClean="0"/>
              <a:t> and</a:t>
            </a:r>
            <a:r>
              <a:rPr lang="en-US" sz="4800" b="1" dirty="0" smtClean="0"/>
              <a:t> turns </a:t>
            </a:r>
            <a:r>
              <a:rPr lang="en-US" sz="4800" dirty="0" smtClean="0"/>
              <a:t>in a</a:t>
            </a:r>
            <a:r>
              <a:rPr lang="en-US" sz="4800" b="1" dirty="0" smtClean="0"/>
              <a:t> </a:t>
            </a:r>
            <a:r>
              <a:rPr lang="en-US" sz="4400" dirty="0" smtClean="0"/>
              <a:t>transformer: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67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input</a:t>
            </a:r>
            <a:r>
              <a:rPr lang="en-US" sz="4800" dirty="0" smtClean="0"/>
              <a:t> and</a:t>
            </a:r>
            <a:r>
              <a:rPr lang="en-US" sz="4800" b="1" dirty="0" smtClean="0"/>
              <a:t> output power </a:t>
            </a:r>
            <a:r>
              <a:rPr lang="en-US" sz="4800" dirty="0" smtClean="0"/>
              <a:t>in a</a:t>
            </a:r>
            <a:r>
              <a:rPr lang="en-US" sz="4800" b="1" dirty="0" smtClean="0"/>
              <a:t> </a:t>
            </a:r>
            <a:r>
              <a:rPr lang="en-US" sz="4400" dirty="0" smtClean="0"/>
              <a:t>transformer: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10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refractive index</a:t>
            </a:r>
            <a:r>
              <a:rPr lang="en-US" sz="4800" dirty="0" smtClean="0"/>
              <a:t>,</a:t>
            </a:r>
            <a:r>
              <a:rPr lang="en-US" sz="4800" b="1" dirty="0" smtClean="0"/>
              <a:t> angle of incidence </a:t>
            </a:r>
            <a:r>
              <a:rPr lang="en-US" sz="4800" dirty="0" smtClean="0"/>
              <a:t>and</a:t>
            </a:r>
            <a:r>
              <a:rPr lang="en-US" sz="4800" b="1" dirty="0" smtClean="0"/>
              <a:t> angle of</a:t>
            </a:r>
          </a:p>
          <a:p>
            <a:pPr marL="0" indent="0" algn="ctr">
              <a:buNone/>
            </a:pPr>
            <a:r>
              <a:rPr lang="en-US" sz="4800" b="1" dirty="0" smtClean="0"/>
              <a:t>refraction</a:t>
            </a:r>
            <a:r>
              <a:rPr lang="en-US" sz="4400" dirty="0" smtClean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82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refractive index </a:t>
            </a:r>
            <a:r>
              <a:rPr lang="en-US" sz="4800" dirty="0" smtClean="0"/>
              <a:t>and</a:t>
            </a:r>
            <a:r>
              <a:rPr lang="en-US" sz="4800" b="1" dirty="0" smtClean="0"/>
              <a:t> critical angle</a:t>
            </a:r>
            <a:r>
              <a:rPr lang="en-US" sz="4400" dirty="0" smtClean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17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8064" y="2636912"/>
            <a:ext cx="2808312" cy="1296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4600" dirty="0" smtClean="0"/>
              <a:t>distance</a:t>
            </a:r>
            <a:r>
              <a:rPr lang="en-GB" sz="4000" b="1" dirty="0" smtClean="0"/>
              <a:t> </a:t>
            </a:r>
            <a:r>
              <a:rPr lang="en-GB" sz="5100" b="1" dirty="0"/>
              <a:t>d</a:t>
            </a:r>
            <a:r>
              <a:rPr lang="en-GB" sz="3800" b="1" dirty="0"/>
              <a:t> </a:t>
            </a:r>
            <a:r>
              <a:rPr lang="en-GB" sz="3600" i="1" dirty="0"/>
              <a:t>(m)</a:t>
            </a:r>
            <a:endParaRPr lang="en-GB" sz="3800" i="1" dirty="0"/>
          </a:p>
          <a:p>
            <a:pPr marL="0" indent="0">
              <a:buNone/>
            </a:pPr>
            <a:r>
              <a:rPr lang="en-GB" sz="4100" dirty="0" smtClean="0"/>
              <a:t>      time</a:t>
            </a:r>
            <a:r>
              <a:rPr lang="en-GB" sz="3800" b="1" dirty="0" smtClean="0"/>
              <a:t> </a:t>
            </a:r>
            <a:r>
              <a:rPr lang="en-GB" sz="5200" b="1" dirty="0"/>
              <a:t>t</a:t>
            </a:r>
            <a:r>
              <a:rPr lang="en-GB" sz="3800" b="1" dirty="0"/>
              <a:t> </a:t>
            </a:r>
            <a:r>
              <a:rPr lang="en-GB" sz="3100" i="1" dirty="0"/>
              <a:t>(s)</a:t>
            </a:r>
            <a:endParaRPr lang="en-GB" sz="3100" b="1" dirty="0" smtClean="0"/>
          </a:p>
          <a:p>
            <a:pPr marL="0" indent="0">
              <a:buNone/>
            </a:pPr>
            <a:endParaRPr lang="en-GB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148064" y="3212976"/>
            <a:ext cx="25922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99592" y="2708920"/>
            <a:ext cx="4382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average speed </a:t>
            </a:r>
            <a:r>
              <a:rPr lang="en-GB" sz="4000" b="1" dirty="0" smtClean="0"/>
              <a:t>s</a:t>
            </a:r>
            <a:r>
              <a:rPr lang="en-GB" sz="2400" i="1" dirty="0" smtClean="0"/>
              <a:t>/v</a:t>
            </a:r>
            <a:r>
              <a:rPr lang="en-GB" sz="3200" b="1" dirty="0" smtClean="0"/>
              <a:t> </a:t>
            </a:r>
            <a:r>
              <a:rPr lang="en-GB" sz="2800" i="1" dirty="0" smtClean="0"/>
              <a:t>(m/s)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6223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912" y="2492896"/>
            <a:ext cx="6120680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change in velocity </a:t>
            </a:r>
            <a:r>
              <a:rPr lang="en-GB" sz="4000" b="1" dirty="0" smtClean="0"/>
              <a:t>v – u </a:t>
            </a:r>
            <a:r>
              <a:rPr lang="en-GB" sz="2800" i="1" dirty="0" smtClean="0"/>
              <a:t>(m/s)</a:t>
            </a:r>
            <a:endParaRPr lang="en-GB" sz="2800" b="1" dirty="0" smtClean="0"/>
          </a:p>
          <a:p>
            <a:pPr marL="0" indent="0">
              <a:buNone/>
            </a:pPr>
            <a:r>
              <a:rPr lang="en-GB" b="1" dirty="0" smtClean="0"/>
              <a:t>                 </a:t>
            </a:r>
            <a:r>
              <a:rPr lang="en-GB" dirty="0" smtClean="0"/>
              <a:t>time taken </a:t>
            </a:r>
            <a:r>
              <a:rPr lang="en-GB" sz="4000" b="1" dirty="0" smtClean="0"/>
              <a:t>t</a:t>
            </a:r>
            <a:r>
              <a:rPr lang="en-GB" b="1" dirty="0" smtClean="0"/>
              <a:t> </a:t>
            </a:r>
            <a:r>
              <a:rPr lang="en-GB" sz="2800" i="1" dirty="0" smtClean="0"/>
              <a:t>(s)</a:t>
            </a:r>
            <a:endParaRPr lang="en-GB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51920" y="3284984"/>
            <a:ext cx="50405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5496" y="2803575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acceleration </a:t>
            </a:r>
            <a:r>
              <a:rPr lang="en-GB" sz="4000" b="1" dirty="0" smtClean="0"/>
              <a:t>a</a:t>
            </a:r>
            <a:r>
              <a:rPr lang="en-GB" sz="3200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3171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1296144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  <a:r>
              <a:rPr lang="en-GB" b="1" dirty="0" smtClean="0"/>
              <a:t>= </a:t>
            </a:r>
            <a:r>
              <a:rPr lang="en-GB" dirty="0" smtClean="0"/>
              <a:t>mass </a:t>
            </a:r>
            <a:r>
              <a:rPr lang="en-GB" sz="4000" b="1" dirty="0" smtClean="0"/>
              <a:t>m</a:t>
            </a:r>
            <a:r>
              <a:rPr lang="en-GB" sz="4000" b="1" dirty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GB" dirty="0" smtClean="0"/>
              <a:t>acceleration </a:t>
            </a:r>
            <a:r>
              <a:rPr lang="en-GB" sz="4000" b="1" dirty="0" smtClean="0"/>
              <a:t>a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7296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</a:t>
            </a:r>
            <a:endParaRPr lang="en-GB" sz="2800" b="1" dirty="0" smtClean="0"/>
          </a:p>
          <a:p>
            <a:pPr marL="0" indent="0">
              <a:buNone/>
            </a:pPr>
            <a:r>
              <a:rPr lang="en-GB" dirty="0" smtClean="0"/>
              <a:t>volume</a:t>
            </a:r>
            <a:r>
              <a:rPr lang="en-GB" b="1" dirty="0" smtClean="0"/>
              <a:t> </a:t>
            </a:r>
            <a:r>
              <a:rPr lang="en-GB" sz="4000" b="1" dirty="0" smtClean="0"/>
              <a:t>V</a:t>
            </a:r>
            <a:r>
              <a:rPr lang="en-GB" b="1" dirty="0" smtClean="0"/>
              <a:t> </a:t>
            </a:r>
            <a:r>
              <a:rPr lang="en-GB" sz="2800" i="1" dirty="0" smtClean="0"/>
              <a:t>(m</a:t>
            </a:r>
            <a:r>
              <a:rPr lang="en-GB" sz="2800" i="1" baseline="30000" dirty="0" smtClean="0"/>
              <a:t>3</a:t>
            </a:r>
            <a:r>
              <a:rPr lang="en-GB" sz="2800" i="1" dirty="0" smtClean="0"/>
              <a:t>)</a:t>
            </a:r>
            <a:endParaRPr lang="en-GB" i="1" dirty="0" smtClean="0"/>
          </a:p>
          <a:p>
            <a:pPr marL="0" indent="0">
              <a:buNone/>
              <a:tabLst>
                <a:tab pos="3854450" algn="l"/>
              </a:tabLst>
            </a:pPr>
            <a:endParaRPr lang="en-GB" sz="2800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25202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67544" y="2875583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density </a:t>
            </a:r>
            <a:r>
              <a:rPr lang="el-GR" sz="4000" b="1" dirty="0" smtClean="0"/>
              <a:t>ρ</a:t>
            </a:r>
            <a:r>
              <a:rPr lang="en-GB" sz="3200" b="1" dirty="0" smtClean="0"/>
              <a:t> </a:t>
            </a:r>
            <a:r>
              <a:rPr lang="en-GB" sz="2800" i="1" dirty="0" smtClean="0"/>
              <a:t>(kg/m</a:t>
            </a:r>
            <a:r>
              <a:rPr lang="en-GB" sz="2800" i="1" baseline="30000" dirty="0" smtClean="0"/>
              <a:t>3</a:t>
            </a:r>
            <a:r>
              <a:rPr lang="en-GB" sz="2800" i="1" dirty="0" smtClean="0"/>
              <a:t>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327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done </a:t>
            </a:r>
            <a:r>
              <a:rPr lang="en-GB" sz="4000" b="1" dirty="0" smtClean="0"/>
              <a:t>W</a:t>
            </a:r>
            <a:r>
              <a:rPr lang="en-GB" b="1" dirty="0" smtClean="0"/>
              <a:t> </a:t>
            </a:r>
            <a:r>
              <a:rPr lang="en-GB" sz="2800" i="1" dirty="0" smtClean="0"/>
              <a:t>(J) </a:t>
            </a:r>
            <a:r>
              <a:rPr lang="en-GB" b="1" dirty="0" smtClean="0"/>
              <a:t>= </a:t>
            </a: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  <a:r>
              <a:rPr lang="en-GB" b="1" dirty="0" smtClean="0"/>
              <a:t>× </a:t>
            </a:r>
            <a:r>
              <a:rPr lang="en-US" dirty="0" smtClean="0"/>
              <a:t>distance </a:t>
            </a:r>
            <a:r>
              <a:rPr lang="en-US" sz="4000" b="1" dirty="0" smtClean="0"/>
              <a:t>d</a:t>
            </a:r>
            <a:r>
              <a:rPr lang="en-US" dirty="0" smtClean="0"/>
              <a:t> </a:t>
            </a:r>
            <a:r>
              <a:rPr lang="en-GB" i="1" dirty="0" smtClean="0"/>
              <a:t>(m)</a:t>
            </a:r>
            <a:endParaRPr lang="en-GB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2" name="Rectangle 1"/>
          <p:cNvSpPr/>
          <p:nvPr/>
        </p:nvSpPr>
        <p:spPr>
          <a:xfrm>
            <a:off x="1043608" y="3130515"/>
            <a:ext cx="768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i="1" dirty="0" smtClean="0"/>
              <a:t>(Nm) 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4860032" y="3429000"/>
            <a:ext cx="3560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moved in direction of force</a:t>
            </a:r>
            <a:endParaRPr lang="en-GB" sz="4000" i="1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00192" y="3130515"/>
            <a:ext cx="216024" cy="400111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0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3600" dirty="0" smtClean="0"/>
              <a:t>anti-clockwise moments </a:t>
            </a:r>
            <a:r>
              <a:rPr lang="en-GB" sz="4100" b="1" dirty="0" smtClean="0"/>
              <a:t>M</a:t>
            </a:r>
            <a:r>
              <a:rPr lang="en-GB" sz="3600" b="1" dirty="0" smtClean="0"/>
              <a:t> </a:t>
            </a:r>
            <a:r>
              <a:rPr lang="en-GB" sz="3100" i="1" dirty="0" smtClean="0"/>
              <a:t>(Nm) </a:t>
            </a:r>
            <a:r>
              <a:rPr lang="en-GB" sz="3600" b="1" dirty="0" smtClean="0"/>
              <a:t>= </a:t>
            </a:r>
            <a:r>
              <a:rPr lang="en-GB" sz="3600" dirty="0" smtClean="0"/>
              <a:t>clockwise </a:t>
            </a:r>
            <a:r>
              <a:rPr lang="en-GB" sz="3600" dirty="0"/>
              <a:t>moments </a:t>
            </a:r>
            <a:r>
              <a:rPr lang="en-GB" sz="4100" b="1" dirty="0"/>
              <a:t>M</a:t>
            </a:r>
            <a:r>
              <a:rPr lang="en-GB" sz="3600" b="1" dirty="0"/>
              <a:t> </a:t>
            </a:r>
            <a:r>
              <a:rPr lang="en-GB" sz="3100" i="1" dirty="0"/>
              <a:t>(Nm) </a:t>
            </a:r>
            <a:endParaRPr lang="en-GB" sz="3600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9195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moment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(Nm) </a:t>
            </a:r>
            <a:r>
              <a:rPr lang="en-GB" b="1" dirty="0" smtClean="0"/>
              <a:t>= </a:t>
            </a: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  <a:r>
              <a:rPr lang="en-GB" b="1" dirty="0" smtClean="0"/>
              <a:t>× </a:t>
            </a:r>
            <a:r>
              <a:rPr lang="en-US" dirty="0" smtClean="0"/>
              <a:t>distance </a:t>
            </a:r>
            <a:r>
              <a:rPr lang="en-US" sz="4000" b="1" dirty="0" smtClean="0"/>
              <a:t>d</a:t>
            </a:r>
            <a:r>
              <a:rPr lang="en-US" dirty="0" smtClean="0"/>
              <a:t> </a:t>
            </a:r>
            <a:r>
              <a:rPr lang="en-GB" i="1" dirty="0" smtClean="0"/>
              <a:t>(m)</a:t>
            </a:r>
            <a:endParaRPr lang="en-GB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5" name="Rectangle 4"/>
          <p:cNvSpPr/>
          <p:nvPr/>
        </p:nvSpPr>
        <p:spPr>
          <a:xfrm>
            <a:off x="4741250" y="3429000"/>
            <a:ext cx="3798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perpendicular from the pivot</a:t>
            </a:r>
            <a:endParaRPr lang="en-GB" sz="4000" i="1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47595" y="3089544"/>
            <a:ext cx="108012" cy="441081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momentum </a:t>
            </a:r>
            <a:r>
              <a:rPr lang="en-GB" sz="4000" b="1" dirty="0" smtClean="0"/>
              <a:t>p</a:t>
            </a:r>
            <a:r>
              <a:rPr lang="en-GB" b="1" dirty="0" smtClean="0"/>
              <a:t> </a:t>
            </a:r>
            <a:r>
              <a:rPr lang="en-GB" sz="2800" i="1" dirty="0" smtClean="0"/>
              <a:t>(kg m/s) </a:t>
            </a:r>
            <a:r>
              <a:rPr lang="en-GB" b="1" dirty="0" smtClean="0"/>
              <a:t>=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US" dirty="0" smtClean="0"/>
              <a:t>velocity </a:t>
            </a:r>
            <a:r>
              <a:rPr lang="en-US" sz="4000" b="1" dirty="0" smtClean="0"/>
              <a:t>v</a:t>
            </a:r>
            <a:r>
              <a:rPr lang="en-US" dirty="0" smtClean="0"/>
              <a:t> </a:t>
            </a:r>
            <a:r>
              <a:rPr lang="en-GB" i="1" dirty="0" smtClean="0"/>
              <a:t>(m/s)</a:t>
            </a:r>
            <a:endParaRPr lang="en-GB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3373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kinetic energy </a:t>
            </a:r>
            <a:r>
              <a:rPr lang="en-GB" sz="4000" b="1" dirty="0" smtClean="0"/>
              <a:t>K.E. </a:t>
            </a:r>
            <a:r>
              <a:rPr lang="en-GB" sz="2800" i="1" dirty="0" smtClean="0"/>
              <a:t>(J) </a:t>
            </a:r>
            <a:r>
              <a:rPr lang="en-GB" b="1" dirty="0" smtClean="0"/>
              <a:t>=     ×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US" dirty="0" smtClean="0"/>
              <a:t>velocity </a:t>
            </a:r>
            <a:r>
              <a:rPr lang="en-US" sz="4000" b="1" dirty="0" smtClean="0"/>
              <a:t>v</a:t>
            </a:r>
            <a:r>
              <a:rPr lang="en-US" sz="4000" b="1" baseline="30000" dirty="0" smtClean="0"/>
              <a:t>2</a:t>
            </a:r>
            <a:r>
              <a:rPr lang="en-US" dirty="0" smtClean="0"/>
              <a:t> </a:t>
            </a:r>
            <a:r>
              <a:rPr lang="en-GB" sz="2800" i="1" dirty="0" smtClean="0"/>
              <a:t>(m/s)</a:t>
            </a:r>
            <a:endParaRPr lang="en-GB" sz="2800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779912" y="2386335"/>
            <a:ext cx="3930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</a:p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851920" y="2924944"/>
            <a:ext cx="2490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94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gravitational potential energy </a:t>
            </a:r>
            <a:r>
              <a:rPr lang="en-GB" sz="4000" b="1" dirty="0" smtClean="0"/>
              <a:t>G.P.E.</a:t>
            </a:r>
            <a:r>
              <a:rPr lang="en-GB" b="1" dirty="0" smtClean="0"/>
              <a:t> </a:t>
            </a:r>
            <a:r>
              <a:rPr lang="en-GB" sz="2400" i="1" dirty="0" smtClean="0"/>
              <a:t>(J) </a:t>
            </a:r>
          </a:p>
          <a:p>
            <a:pPr marL="0" indent="0" algn="ctr">
              <a:buNone/>
            </a:pPr>
            <a:r>
              <a:rPr lang="en-GB" b="1" dirty="0" smtClean="0"/>
              <a:t>=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GB" sz="4000" b="1" dirty="0" smtClean="0"/>
              <a:t>g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r>
              <a:rPr lang="en-GB" sz="2800" b="1" dirty="0" smtClean="0"/>
              <a:t> </a:t>
            </a:r>
            <a:r>
              <a:rPr lang="en-GB" b="1" dirty="0" smtClean="0"/>
              <a:t>× </a:t>
            </a:r>
            <a:r>
              <a:rPr lang="en-US" dirty="0" smtClean="0"/>
              <a:t>height </a:t>
            </a:r>
            <a:r>
              <a:rPr lang="en-US" sz="4000" b="1" dirty="0" smtClean="0"/>
              <a:t>h</a:t>
            </a:r>
            <a:r>
              <a:rPr lang="en-US" dirty="0" smtClean="0"/>
              <a:t> </a:t>
            </a:r>
            <a:r>
              <a:rPr lang="en-GB" sz="2800" i="1" dirty="0" smtClean="0"/>
              <a:t>(m)</a:t>
            </a:r>
            <a:endParaRPr lang="en-GB" sz="2800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8274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mtClean="0"/>
              <a:t>weight </a:t>
            </a:r>
            <a:r>
              <a:rPr lang="en-GB" sz="4000" b="1" smtClean="0"/>
              <a:t>w </a:t>
            </a:r>
            <a:r>
              <a:rPr lang="en-GB" sz="2400" i="1" dirty="0" smtClean="0"/>
              <a:t>(N)  </a:t>
            </a:r>
            <a:r>
              <a:rPr lang="en-GB" b="1" dirty="0" smtClean="0"/>
              <a:t>=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GB" sz="4000" b="1" dirty="0" smtClean="0"/>
              <a:t>g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458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</a:t>
            </a: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</a:p>
          <a:p>
            <a:pPr marL="0" indent="0">
              <a:buNone/>
            </a:pPr>
            <a:r>
              <a:rPr lang="en-GB" dirty="0" smtClean="0"/>
              <a:t>area</a:t>
            </a:r>
            <a:r>
              <a:rPr lang="en-GB" b="1" dirty="0" smtClean="0"/>
              <a:t> </a:t>
            </a:r>
            <a:r>
              <a:rPr lang="en-GB" sz="4000" b="1" dirty="0" smtClean="0"/>
              <a:t>A</a:t>
            </a:r>
            <a:r>
              <a:rPr lang="en-GB" b="1" dirty="0" smtClean="0"/>
              <a:t> </a:t>
            </a:r>
            <a:r>
              <a:rPr lang="en-GB" sz="2800" i="1" dirty="0" smtClean="0"/>
              <a:t>(m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endParaRPr lang="en-GB" i="1" dirty="0" smtClean="0"/>
          </a:p>
          <a:p>
            <a:pPr marL="0" indent="0">
              <a:buNone/>
              <a:tabLst>
                <a:tab pos="3854450" algn="l"/>
              </a:tabLst>
            </a:pPr>
            <a:endParaRPr lang="en-GB" sz="2800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19619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3568" y="2924944"/>
            <a:ext cx="3150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pressure </a:t>
            </a:r>
            <a:r>
              <a:rPr lang="en-US" sz="4000" b="1" dirty="0" smtClean="0"/>
              <a:t>P</a:t>
            </a:r>
            <a:r>
              <a:rPr lang="en-GB" sz="3200" b="1" dirty="0" smtClean="0"/>
              <a:t> </a:t>
            </a:r>
            <a:r>
              <a:rPr lang="en-GB" sz="2800" i="1" dirty="0" smtClean="0"/>
              <a:t>(Pa)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1272787" y="3632830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i="1" dirty="0" smtClean="0"/>
              <a:t>(N/m</a:t>
            </a:r>
            <a:r>
              <a:rPr lang="en-GB" sz="2000" i="1" baseline="30000" dirty="0" smtClean="0"/>
              <a:t>2</a:t>
            </a:r>
            <a:r>
              <a:rPr lang="en-GB" sz="2000" i="1" dirty="0" smtClean="0"/>
              <a:t>)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4980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pressure difference </a:t>
            </a:r>
            <a:r>
              <a:rPr lang="en-GB" sz="4000" b="1" dirty="0" smtClean="0"/>
              <a:t>p </a:t>
            </a:r>
            <a:r>
              <a:rPr lang="en-GB" sz="2400" i="1" dirty="0" smtClean="0"/>
              <a:t>(Pa)  </a:t>
            </a:r>
          </a:p>
          <a:p>
            <a:pPr marL="0" indent="0" algn="ctr">
              <a:buNone/>
            </a:pPr>
            <a:r>
              <a:rPr lang="en-GB" b="1" dirty="0" smtClean="0"/>
              <a:t>= </a:t>
            </a:r>
            <a:r>
              <a:rPr lang="en-GB" dirty="0" smtClean="0"/>
              <a:t>height </a:t>
            </a:r>
            <a:r>
              <a:rPr lang="en-GB" sz="4000" b="1" dirty="0" smtClean="0"/>
              <a:t>h</a:t>
            </a:r>
            <a:r>
              <a:rPr lang="en-GB" b="1" dirty="0" smtClean="0"/>
              <a:t> </a:t>
            </a:r>
            <a:r>
              <a:rPr lang="en-GB" sz="2800" i="1" dirty="0" smtClean="0"/>
              <a:t>(m)</a:t>
            </a:r>
            <a:r>
              <a:rPr lang="en-GB" sz="2800" dirty="0" smtClean="0"/>
              <a:t> </a:t>
            </a:r>
            <a:r>
              <a:rPr lang="en-GB" b="1" dirty="0" smtClean="0"/>
              <a:t>× </a:t>
            </a:r>
            <a:r>
              <a:rPr lang="en-GB" dirty="0" smtClean="0"/>
              <a:t>density</a:t>
            </a:r>
            <a:r>
              <a:rPr lang="en-GB" b="1" dirty="0" smtClean="0"/>
              <a:t> </a:t>
            </a:r>
            <a:r>
              <a:rPr lang="el-GR" sz="4000" b="1" dirty="0" smtClean="0"/>
              <a:t>ρ</a:t>
            </a:r>
            <a:r>
              <a:rPr lang="en-GB" b="1" dirty="0" smtClean="0"/>
              <a:t> </a:t>
            </a:r>
            <a:r>
              <a:rPr lang="en-GB" sz="2800" i="1" dirty="0" smtClean="0"/>
              <a:t>(kg/m</a:t>
            </a:r>
            <a:r>
              <a:rPr lang="en-GB" sz="2800" i="1" baseline="30000" dirty="0" smtClean="0"/>
              <a:t>3</a:t>
            </a:r>
            <a:r>
              <a:rPr lang="en-GB" sz="2800" i="1" dirty="0" smtClean="0"/>
              <a:t>) </a:t>
            </a:r>
            <a:r>
              <a:rPr lang="en-GB" b="1" dirty="0" smtClean="0"/>
              <a:t>× </a:t>
            </a:r>
            <a:r>
              <a:rPr lang="en-GB" sz="4000" b="1" dirty="0" smtClean="0"/>
              <a:t>g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2135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charge </a:t>
            </a:r>
            <a:r>
              <a:rPr lang="en-GB" sz="4000" b="1" dirty="0"/>
              <a:t>Q</a:t>
            </a:r>
            <a:r>
              <a:rPr lang="en-GB" sz="4000" b="1" dirty="0" smtClean="0"/>
              <a:t> </a:t>
            </a:r>
            <a:r>
              <a:rPr lang="en-GB" sz="2400" i="1" dirty="0" smtClean="0"/>
              <a:t>(C)  </a:t>
            </a:r>
            <a:r>
              <a:rPr lang="en-GB" b="1" dirty="0" smtClean="0"/>
              <a:t>= </a:t>
            </a:r>
            <a:r>
              <a:rPr lang="en-GB" dirty="0" smtClean="0"/>
              <a:t>current </a:t>
            </a:r>
            <a:r>
              <a:rPr lang="en-GB" sz="4000" b="1" dirty="0" smtClean="0"/>
              <a:t>I</a:t>
            </a:r>
            <a:r>
              <a:rPr lang="en-GB" b="1" dirty="0" smtClean="0"/>
              <a:t> </a:t>
            </a:r>
            <a:r>
              <a:rPr lang="en-GB" sz="2800" i="1" dirty="0" smtClean="0"/>
              <a:t>(A) </a:t>
            </a:r>
            <a:r>
              <a:rPr lang="en-GB" b="1" dirty="0" smtClean="0"/>
              <a:t>× </a:t>
            </a:r>
            <a:r>
              <a:rPr lang="en-GB" dirty="0" smtClean="0"/>
              <a:t>time </a:t>
            </a:r>
            <a:r>
              <a:rPr lang="en-GB" sz="4000" b="1" dirty="0" smtClean="0"/>
              <a:t>t</a:t>
            </a:r>
            <a:r>
              <a:rPr lang="en-GB" b="1" dirty="0" smtClean="0"/>
              <a:t> </a:t>
            </a:r>
            <a:r>
              <a:rPr lang="en-GB" sz="2800" i="1" dirty="0" smtClean="0"/>
              <a:t>(s)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431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voltage </a:t>
            </a:r>
            <a:r>
              <a:rPr lang="en-GB" sz="4000" b="1" dirty="0"/>
              <a:t>V</a:t>
            </a:r>
            <a:r>
              <a:rPr lang="en-GB" sz="4000" b="1" dirty="0" smtClean="0"/>
              <a:t> </a:t>
            </a:r>
            <a:r>
              <a:rPr lang="en-GB" sz="2400" i="1" dirty="0" smtClean="0"/>
              <a:t>(V)  </a:t>
            </a:r>
            <a:r>
              <a:rPr lang="en-GB" b="1" dirty="0" smtClean="0"/>
              <a:t>= </a:t>
            </a:r>
            <a:r>
              <a:rPr lang="en-GB" dirty="0" smtClean="0"/>
              <a:t>current </a:t>
            </a:r>
            <a:r>
              <a:rPr lang="en-GB" sz="4000" b="1" dirty="0" smtClean="0"/>
              <a:t>I</a:t>
            </a:r>
            <a:r>
              <a:rPr lang="en-GB" b="1" dirty="0" smtClean="0"/>
              <a:t> </a:t>
            </a:r>
            <a:r>
              <a:rPr lang="en-GB" sz="2800" i="1" dirty="0" smtClean="0"/>
              <a:t>(A) </a:t>
            </a:r>
            <a:r>
              <a:rPr lang="en-GB" b="1" dirty="0" smtClean="0"/>
              <a:t>× </a:t>
            </a:r>
            <a:r>
              <a:rPr lang="en-GB" dirty="0" smtClean="0"/>
              <a:t>resistance </a:t>
            </a:r>
            <a:r>
              <a:rPr lang="en-GB" sz="4000" b="1" dirty="0" smtClean="0"/>
              <a:t>R</a:t>
            </a:r>
            <a:r>
              <a:rPr lang="en-GB" b="1" dirty="0" smtClean="0"/>
              <a:t> </a:t>
            </a:r>
            <a:r>
              <a:rPr lang="en-GB" sz="2800" i="1" dirty="0" smtClean="0"/>
              <a:t>(</a:t>
            </a:r>
            <a:r>
              <a:rPr lang="el-GR" sz="2800" i="1" dirty="0" smtClean="0"/>
              <a:t>Ω</a:t>
            </a:r>
            <a:r>
              <a:rPr lang="en-GB" sz="2800" i="1" dirty="0" smtClean="0"/>
              <a:t>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9185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electrical power </a:t>
            </a:r>
            <a:r>
              <a:rPr lang="en-GB" sz="4000" b="1" dirty="0" smtClean="0"/>
              <a:t>P </a:t>
            </a:r>
            <a:r>
              <a:rPr lang="en-GB" sz="2400" i="1" dirty="0" smtClean="0"/>
              <a:t>(W)  </a:t>
            </a:r>
            <a:r>
              <a:rPr lang="en-GB" b="1" dirty="0" smtClean="0"/>
              <a:t>= </a:t>
            </a:r>
            <a:r>
              <a:rPr lang="en-GB" dirty="0" smtClean="0"/>
              <a:t>voltage </a:t>
            </a:r>
            <a:r>
              <a:rPr lang="en-GB" sz="4000" b="1" dirty="0" smtClean="0"/>
              <a:t>V </a:t>
            </a:r>
            <a:r>
              <a:rPr lang="en-GB" sz="2400" i="1" dirty="0" smtClean="0"/>
              <a:t>(V)</a:t>
            </a:r>
            <a:r>
              <a:rPr lang="en-GB" b="1" dirty="0" smtClean="0"/>
              <a:t> × </a:t>
            </a:r>
            <a:r>
              <a:rPr lang="en-GB" dirty="0" smtClean="0"/>
              <a:t>current </a:t>
            </a:r>
            <a:r>
              <a:rPr lang="en-GB" sz="4000" b="1" dirty="0" smtClean="0"/>
              <a:t>I</a:t>
            </a:r>
            <a:r>
              <a:rPr lang="en-GB" b="1" dirty="0" smtClean="0"/>
              <a:t> </a:t>
            </a:r>
            <a:r>
              <a:rPr lang="en-GB" sz="2800" i="1" dirty="0" smtClean="0"/>
              <a:t>(A)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1906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492896"/>
            <a:ext cx="9396536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total resistance </a:t>
            </a:r>
            <a:r>
              <a:rPr lang="en-GB" sz="4000" b="1" dirty="0" smtClean="0"/>
              <a:t>R</a:t>
            </a:r>
            <a:r>
              <a:rPr lang="en-GB" sz="4000" b="1" baseline="-25000" dirty="0"/>
              <a:t>T</a:t>
            </a:r>
            <a:r>
              <a:rPr lang="en-GB" sz="40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 </a:t>
            </a:r>
          </a:p>
          <a:p>
            <a:pPr marL="0" indent="0">
              <a:buNone/>
            </a:pPr>
            <a:r>
              <a:rPr lang="en-GB" b="1" dirty="0" smtClean="0"/>
              <a:t>= </a:t>
            </a:r>
            <a:r>
              <a:rPr lang="en-GB" sz="4000" b="1" dirty="0" smtClean="0"/>
              <a:t>R</a:t>
            </a:r>
            <a:r>
              <a:rPr lang="en-GB" sz="4000" b="1" baseline="-25000" dirty="0" smtClean="0"/>
              <a:t>1</a:t>
            </a:r>
            <a:r>
              <a:rPr lang="en-GB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r>
              <a:rPr lang="en-GB" sz="2800" b="1" dirty="0" smtClean="0"/>
              <a:t>+ </a:t>
            </a:r>
            <a:r>
              <a:rPr lang="en-GB" sz="4000" b="1" dirty="0" smtClean="0"/>
              <a:t>R</a:t>
            </a:r>
            <a:r>
              <a:rPr lang="en-GB" sz="4000" b="1" baseline="-25000" dirty="0" smtClean="0"/>
              <a:t>2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r>
              <a:rPr lang="en-GB" sz="2800" dirty="0" smtClean="0"/>
              <a:t>+ </a:t>
            </a:r>
            <a:r>
              <a:rPr lang="en-GB" sz="4000" b="1" dirty="0" smtClean="0"/>
              <a:t>R</a:t>
            </a:r>
            <a:r>
              <a:rPr lang="en-GB" sz="4000" b="1" baseline="-25000" dirty="0" smtClean="0"/>
              <a:t>3</a:t>
            </a:r>
            <a:r>
              <a:rPr lang="en-GB" sz="2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r>
              <a:rPr lang="en-GB" sz="2800" b="1" dirty="0" smtClean="0"/>
              <a:t>+ …. </a:t>
            </a:r>
            <a:r>
              <a:rPr lang="en-GB" sz="2800" b="1" dirty="0"/>
              <a:t>+</a:t>
            </a:r>
            <a:r>
              <a:rPr lang="en-GB" sz="2800" b="1" dirty="0" smtClean="0"/>
              <a:t> </a:t>
            </a:r>
            <a:r>
              <a:rPr lang="en-GB" sz="4000" b="1" dirty="0" err="1" smtClean="0"/>
              <a:t>R</a:t>
            </a:r>
            <a:r>
              <a:rPr lang="en-GB" sz="4000" b="1" baseline="-25000" dirty="0" err="1" smtClean="0"/>
              <a:t>n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5657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008" y="3019158"/>
            <a:ext cx="1152128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b="1" dirty="0" smtClean="0"/>
              <a:t>R</a:t>
            </a:r>
            <a:r>
              <a:rPr lang="en-GB" sz="4000" b="1" baseline="-25000" dirty="0" smtClean="0"/>
              <a:t>T</a:t>
            </a:r>
            <a:r>
              <a:rPr lang="en-GB" sz="40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170124" y="3019158"/>
            <a:ext cx="1106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/>
              <a:t>R</a:t>
            </a:r>
            <a:r>
              <a:rPr lang="en-GB" sz="4000" b="1" baseline="-25000" dirty="0" smtClean="0"/>
              <a:t>1</a:t>
            </a:r>
            <a:r>
              <a:rPr lang="en-GB" sz="2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</a:t>
            </a:r>
            <a:endParaRPr lang="en-GB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59636" y="251510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02096" y="3091166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77144" y="280313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=</a:t>
            </a:r>
            <a:endParaRPr lang="en-GB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2424534" y="252949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166994" y="3105558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65654" y="281347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+</a:t>
            </a:r>
            <a:endParaRPr lang="en-GB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3864068" y="255368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3606528" y="3129746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3565163" y="3019159"/>
            <a:ext cx="1234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/>
              <a:t>R</a:t>
            </a:r>
            <a:r>
              <a:rPr lang="en-GB" sz="4000" b="1" baseline="-25000" dirty="0" smtClean="0"/>
              <a:t>2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endParaRPr lang="en-GB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4657464" y="28664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+</a:t>
            </a:r>
            <a:endParaRPr lang="en-GB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5330186" y="25803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5072646" y="3156387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031281" y="3045800"/>
            <a:ext cx="1234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/>
              <a:t>R</a:t>
            </a:r>
            <a:r>
              <a:rPr lang="en-GB" sz="4000" b="1" baseline="-25000" dirty="0" smtClean="0"/>
              <a:t>3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endParaRPr lang="en-GB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6265914" y="2863999"/>
            <a:ext cx="1181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+ …. +</a:t>
            </a:r>
            <a:endParaRPr lang="en-GB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7746553" y="257353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7489013" y="3149600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7447648" y="3039013"/>
            <a:ext cx="1234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err="1" smtClean="0"/>
              <a:t>R</a:t>
            </a:r>
            <a:r>
              <a:rPr lang="en-GB" sz="4000" b="1" baseline="-25000" dirty="0" err="1" smtClean="0"/>
              <a:t>n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4062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2564904"/>
            <a:ext cx="936104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wave speed </a:t>
            </a:r>
            <a:r>
              <a:rPr lang="en-GB" sz="4000" b="1" dirty="0" smtClean="0"/>
              <a:t>v </a:t>
            </a:r>
            <a:r>
              <a:rPr lang="en-GB" sz="2400" i="1" dirty="0" smtClean="0"/>
              <a:t>(m/s)  </a:t>
            </a:r>
            <a:r>
              <a:rPr lang="en-GB" b="1" dirty="0" smtClean="0"/>
              <a:t>= </a:t>
            </a:r>
            <a:r>
              <a:rPr lang="en-GB" dirty="0" smtClean="0"/>
              <a:t>frequency </a:t>
            </a:r>
            <a:r>
              <a:rPr lang="en-GB" sz="4000" b="1" dirty="0" smtClean="0"/>
              <a:t>f </a:t>
            </a:r>
            <a:r>
              <a:rPr lang="en-GB" sz="2400" i="1" dirty="0" smtClean="0"/>
              <a:t>(Hz)</a:t>
            </a:r>
            <a:r>
              <a:rPr lang="en-GB" b="1" dirty="0" smtClean="0"/>
              <a:t> × </a:t>
            </a:r>
            <a:r>
              <a:rPr lang="en-GB" dirty="0" smtClean="0"/>
              <a:t>wavelength </a:t>
            </a:r>
            <a:r>
              <a:rPr lang="el-GR" sz="4000" b="1" dirty="0" smtClean="0"/>
              <a:t>λ</a:t>
            </a:r>
            <a:endParaRPr lang="en-GB" b="1" dirty="0"/>
          </a:p>
        </p:txBody>
      </p:sp>
      <p:sp>
        <p:nvSpPr>
          <p:cNvPr id="2" name="Rectangle 1"/>
          <p:cNvSpPr/>
          <p:nvPr/>
        </p:nvSpPr>
        <p:spPr>
          <a:xfrm>
            <a:off x="7524328" y="3212976"/>
            <a:ext cx="614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/>
              <a:t>(m)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0410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0" y="2636912"/>
            <a:ext cx="3096344" cy="8042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</a:t>
            </a:r>
            <a:r>
              <a:rPr lang="en-GB" dirty="0" smtClean="0"/>
              <a:t>primary turns </a:t>
            </a:r>
            <a:r>
              <a:rPr lang="en-GB" sz="4000" b="1" dirty="0" err="1" smtClean="0"/>
              <a:t>n</a:t>
            </a:r>
            <a:r>
              <a:rPr lang="en-GB" sz="4000" b="1" baseline="-25000" dirty="0" err="1" smtClean="0"/>
              <a:t>P</a:t>
            </a:r>
            <a:endParaRPr lang="en-GB" sz="28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140387" y="3356992"/>
            <a:ext cx="29681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7504" y="2589292"/>
            <a:ext cx="51661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input (primary) </a:t>
            </a:r>
            <a:r>
              <a:rPr lang="en-GB" sz="3200" dirty="0" smtClean="0"/>
              <a:t>voltage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P</a:t>
            </a:r>
            <a:r>
              <a:rPr lang="en-GB" sz="2800" dirty="0" smtClean="0"/>
              <a:t> (V)</a:t>
            </a:r>
            <a:endParaRPr lang="en-GB" sz="3200" b="1" baseline="-25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07504" y="3369186"/>
            <a:ext cx="51040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-36512" y="3318071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output (secondary) voltage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S</a:t>
            </a:r>
            <a:r>
              <a:rPr lang="en-GB" sz="4000" b="1" dirty="0" smtClean="0"/>
              <a:t> </a:t>
            </a:r>
            <a:r>
              <a:rPr lang="en-GB" sz="3200" dirty="0"/>
              <a:t>(V</a:t>
            </a:r>
            <a:r>
              <a:rPr lang="en-GB" sz="3200" dirty="0" smtClean="0"/>
              <a:t>)</a:t>
            </a:r>
            <a:endParaRPr lang="en-GB" sz="3600" b="1" baseline="-25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56176" y="3429000"/>
            <a:ext cx="3096344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5100" dirty="0" smtClean="0"/>
              <a:t>secondary</a:t>
            </a:r>
            <a:r>
              <a:rPr lang="en-GB" sz="5100" b="1" dirty="0" smtClean="0"/>
              <a:t> </a:t>
            </a:r>
            <a:r>
              <a:rPr lang="en-GB" sz="5100" dirty="0" smtClean="0"/>
              <a:t>turns </a:t>
            </a:r>
            <a:r>
              <a:rPr lang="en-GB" sz="7300" b="1" dirty="0" err="1" smtClean="0"/>
              <a:t>n</a:t>
            </a:r>
            <a:r>
              <a:rPr lang="en-GB" sz="7300" b="1" baseline="-25000" dirty="0" err="1" smtClean="0"/>
              <a:t>S</a:t>
            </a:r>
            <a:endParaRPr lang="en-GB" sz="5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70272" y="304602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=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4910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636912"/>
            <a:ext cx="8131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input power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P</a:t>
            </a:r>
            <a:r>
              <a:rPr lang="en-GB" sz="4000" b="1" dirty="0" smtClean="0"/>
              <a:t>I</a:t>
            </a:r>
            <a:r>
              <a:rPr lang="en-GB" sz="4000" b="1" baseline="-25000" dirty="0" smtClean="0"/>
              <a:t>P</a:t>
            </a:r>
            <a:r>
              <a:rPr lang="en-GB" sz="4000" b="1" dirty="0" smtClean="0"/>
              <a:t> </a:t>
            </a:r>
            <a:r>
              <a:rPr lang="en-GB" sz="2800" dirty="0" smtClean="0"/>
              <a:t>(W)</a:t>
            </a:r>
            <a:r>
              <a:rPr lang="en-GB" sz="3200" b="1" baseline="-25000" dirty="0" smtClean="0"/>
              <a:t> </a:t>
            </a:r>
            <a:r>
              <a:rPr lang="en-GB" sz="3200" dirty="0" smtClean="0"/>
              <a:t>= output power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S</a:t>
            </a:r>
            <a:r>
              <a:rPr lang="en-GB" sz="4000" b="1" dirty="0" smtClean="0"/>
              <a:t>I</a:t>
            </a:r>
            <a:r>
              <a:rPr lang="en-GB" sz="4000" b="1" baseline="-25000" dirty="0" smtClean="0"/>
              <a:t>S</a:t>
            </a:r>
            <a:r>
              <a:rPr lang="en-GB" sz="4000" b="1" dirty="0" smtClean="0"/>
              <a:t> </a:t>
            </a:r>
            <a:r>
              <a:rPr lang="en-GB" sz="2800" dirty="0"/>
              <a:t>(W)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7959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/>
              <a:t>sin i</a:t>
            </a:r>
            <a:r>
              <a:rPr lang="en-GB" sz="4000" i="1" dirty="0" smtClean="0"/>
              <a:t> </a:t>
            </a:r>
            <a:r>
              <a:rPr lang="en-GB" sz="2400" dirty="0" smtClean="0"/>
              <a:t>angle of incidence</a:t>
            </a:r>
            <a:endParaRPr lang="en-GB" sz="2800" i="1" dirty="0" smtClean="0"/>
          </a:p>
          <a:p>
            <a:pPr marL="0" indent="0">
              <a:buNone/>
            </a:pPr>
            <a:r>
              <a:rPr lang="en-GB" sz="4000" b="1" dirty="0" smtClean="0"/>
              <a:t>sin r</a:t>
            </a:r>
            <a:r>
              <a:rPr lang="en-GB" sz="4000" i="1" dirty="0" smtClean="0"/>
              <a:t> </a:t>
            </a:r>
            <a:r>
              <a:rPr lang="en-GB" sz="2400" dirty="0" smtClean="0"/>
              <a:t>angle of refraction</a:t>
            </a:r>
            <a:endParaRPr lang="en-GB" sz="2400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19619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99592" y="3003049"/>
            <a:ext cx="280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refractive index </a:t>
            </a:r>
            <a:r>
              <a:rPr lang="en-US" sz="4000" b="1" dirty="0" smtClean="0"/>
              <a:t>n</a:t>
            </a:r>
            <a:r>
              <a:rPr lang="en-GB" sz="3200" b="1" dirty="0" smtClean="0"/>
              <a:t> 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8536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/>
              <a:t>1</a:t>
            </a:r>
            <a:endParaRPr lang="en-GB" sz="2800" i="1" dirty="0" smtClean="0"/>
          </a:p>
          <a:p>
            <a:pPr marL="0" indent="0">
              <a:buNone/>
            </a:pPr>
            <a:r>
              <a:rPr lang="en-GB" sz="4000" b="1" dirty="0" smtClean="0"/>
              <a:t>n</a:t>
            </a:r>
            <a:r>
              <a:rPr lang="en-GB" b="1" dirty="0" smtClean="0"/>
              <a:t> </a:t>
            </a:r>
            <a:r>
              <a:rPr lang="en-GB" sz="2400" dirty="0" smtClean="0"/>
              <a:t>refractive index </a:t>
            </a: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5218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3568" y="2924944"/>
            <a:ext cx="30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sin </a:t>
            </a:r>
            <a:r>
              <a:rPr lang="en-GB" sz="4000" b="1" dirty="0" smtClean="0"/>
              <a:t>c</a:t>
            </a:r>
            <a:r>
              <a:rPr lang="en-GB" sz="4000" b="1" i="1" dirty="0" smtClean="0"/>
              <a:t> </a:t>
            </a:r>
            <a:r>
              <a:rPr lang="en-GB" sz="2400" dirty="0" smtClean="0"/>
              <a:t>critical angle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9866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700</Words>
  <Application>Microsoft Office PowerPoint</Application>
  <PresentationFormat>On-screen Show (4:3)</PresentationFormat>
  <Paragraphs>156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IGCSE EdExcel Equations</dc:title>
  <dc:creator>Neill Lee</dc:creator>
  <cp:lastModifiedBy>Neill Lee</cp:lastModifiedBy>
  <cp:revision>61</cp:revision>
  <dcterms:created xsi:type="dcterms:W3CDTF">2017-05-05T04:31:50Z</dcterms:created>
  <dcterms:modified xsi:type="dcterms:W3CDTF">2017-05-15T02:29:37Z</dcterms:modified>
</cp:coreProperties>
</file>