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4"/>
    <p:sldMasterId id="2147483749" r:id="rId5"/>
  </p:sldMasterIdLst>
  <p:notesMasterIdLst>
    <p:notesMasterId r:id="rId23"/>
  </p:notesMasterIdLst>
  <p:handoutMasterIdLst>
    <p:handoutMasterId r:id="rId24"/>
  </p:handoutMasterIdLst>
  <p:sldIdLst>
    <p:sldId id="372" r:id="rId6"/>
    <p:sldId id="257" r:id="rId7"/>
    <p:sldId id="375" r:id="rId8"/>
    <p:sldId id="373" r:id="rId9"/>
    <p:sldId id="376" r:id="rId10"/>
    <p:sldId id="395" r:id="rId11"/>
    <p:sldId id="394" r:id="rId12"/>
    <p:sldId id="377" r:id="rId13"/>
    <p:sldId id="378" r:id="rId14"/>
    <p:sldId id="387" r:id="rId15"/>
    <p:sldId id="388" r:id="rId16"/>
    <p:sldId id="389" r:id="rId17"/>
    <p:sldId id="390" r:id="rId18"/>
    <p:sldId id="391" r:id="rId19"/>
    <p:sldId id="392" r:id="rId20"/>
    <p:sldId id="386" r:id="rId21"/>
    <p:sldId id="39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7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0565FD-4B9B-4E7F-BD51-7D615CD3E87F}" type="datetimeFigureOut">
              <a:rPr lang="en-GB" smtClean="0"/>
              <a:t>13/12/2017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3B17EA-978B-4924-9ADD-7C540F8E9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471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D6776E-A417-48E0-BBE6-96D02D536D7E}" type="datetimeFigureOut">
              <a:rPr lang="en-GB" smtClean="0"/>
              <a:t>13/12/2017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D5E447-FE0B-47D8-AEF2-2DD036FA8C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808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ctr">
              <a:defRPr sz="6000" b="1" u="sng"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C6953-B3F1-4CB7-B581-86832F60C096}" type="datetime1">
              <a:rPr lang="en-US" smtClean="0"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399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EA299-1325-44B7-B57C-921557FCE2D7}" type="datetime1">
              <a:rPr lang="en-US" smtClean="0"/>
              <a:t>12/13/2017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078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0E59A-78FE-41CC-B043-EABE3349C321}" type="datetime1">
              <a:rPr lang="en-US" smtClean="0"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307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6D94-9C8D-4A25-A73F-717F9D75E94C}" type="datetime1">
              <a:rPr lang="en-US" smtClean="0"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82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96E54-7671-4874-B0F7-0B498F02283B}" type="datetime1">
              <a:rPr lang="en-US" smtClean="0"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644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B8B9-9BD8-4766-BC5F-B8E563503DDA}" type="datetime1">
              <a:rPr lang="en-US" smtClean="0"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847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93E60-A17A-42BD-904F-4887FEC8BE64}" type="datetime1">
              <a:rPr lang="en-US" smtClean="0"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9693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7E75E-5A76-40FB-AAEF-0B6FCF4FEE9F}" type="datetime1">
              <a:rPr lang="en-US" smtClean="0"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9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96C9-70B9-4025-A935-E752BC92434D}" type="datetime1">
              <a:rPr lang="en-US" smtClean="0"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8975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C6953-B3F1-4CB7-B581-86832F60C096}" type="datetime1">
              <a:rPr lang="en-US" smtClean="0"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13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24457" y="13448"/>
            <a:ext cx="1567543" cy="365125"/>
          </a:xfrm>
        </p:spPr>
        <p:txBody>
          <a:bodyPr/>
          <a:lstStyle>
            <a:lvl1pPr>
              <a:defRPr sz="2400"/>
            </a:lvl1pPr>
          </a:lstStyle>
          <a:p>
            <a:fld id="{0FFCDF0E-8DFC-4BA1-A316-D7E93F66664E}" type="datetime1">
              <a:rPr lang="en-US" smtClean="0"/>
              <a:pPr/>
              <a:t>12/13/2017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3022" y="6492875"/>
            <a:ext cx="668645" cy="365125"/>
          </a:xfrm>
        </p:spPr>
        <p:txBody>
          <a:bodyPr/>
          <a:lstStyle>
            <a:lvl1pPr>
              <a:defRPr sz="2400"/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9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 u="sng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569388" y="13448"/>
            <a:ext cx="1622613" cy="365125"/>
          </a:xfrm>
        </p:spPr>
        <p:txBody>
          <a:bodyPr/>
          <a:lstStyle>
            <a:lvl1pPr>
              <a:defRPr sz="2400"/>
            </a:lvl1pPr>
          </a:lstStyle>
          <a:p>
            <a:fld id="{0FFCDF0E-8DFC-4BA1-A316-D7E93F66664E}" type="datetime1">
              <a:rPr lang="en-US" smtClean="0"/>
              <a:pPr/>
              <a:t>12/13/2017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3022" y="6492875"/>
            <a:ext cx="668645" cy="365125"/>
          </a:xfrm>
        </p:spPr>
        <p:txBody>
          <a:bodyPr/>
          <a:lstStyle>
            <a:lvl1pPr>
              <a:defRPr sz="2400"/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80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D1F6-A8F8-451B-8A7E-C5054BC49A87}" type="datetime1">
              <a:rPr lang="en-US" smtClean="0"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258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17F30-D7E6-4C72-8AA0-2F1D02C9A0CD}" type="datetime1">
              <a:rPr lang="en-US" smtClean="0"/>
              <a:t>12/13/2017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52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184F-8144-4C10-8D69-8384E6669A9E}" type="datetime1">
              <a:rPr lang="en-US" smtClean="0"/>
              <a:t>12/13/2017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7874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58A02-021A-4DA5-A8FF-3E4B419E3917}" type="datetime1">
              <a:rPr lang="en-US" smtClean="0"/>
              <a:t>12/13/2017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4740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8E652-13DA-46CC-8B32-A3DE8C55B597}" type="datetime1">
              <a:rPr lang="en-US" smtClean="0"/>
              <a:t>12/13/2017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761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8120B-E653-4E90-A638-61386BF8ABBE}" type="datetime1">
              <a:rPr lang="en-US" smtClean="0"/>
              <a:t>12/13/2017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4181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037EC-62A8-4450-9710-0232D8F465AC}" type="datetime1">
              <a:rPr lang="en-US" smtClean="0"/>
              <a:t>12/13/2017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332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EA299-1325-44B7-B57C-921557FCE2D7}" type="datetime1">
              <a:rPr lang="en-US" smtClean="0"/>
              <a:t>12/13/2017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390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0E59A-78FE-41CC-B043-EABE3349C321}" type="datetime1">
              <a:rPr lang="en-US" smtClean="0"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818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6D94-9C8D-4A25-A73F-717F9D75E94C}" type="datetime1">
              <a:rPr lang="en-US" smtClean="0"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88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D1F6-A8F8-451B-8A7E-C5054BC49A87}" type="datetime1">
              <a:rPr lang="en-US" smtClean="0"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828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96E54-7671-4874-B0F7-0B498F02283B}" type="datetime1">
              <a:rPr lang="en-US" smtClean="0"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158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B8B9-9BD8-4766-BC5F-B8E563503DDA}" type="datetime1">
              <a:rPr lang="en-US" smtClean="0"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025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93E60-A17A-42BD-904F-4887FEC8BE64}" type="datetime1">
              <a:rPr lang="en-US" smtClean="0"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0614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7E75E-5A76-40FB-AAEF-0B6FCF4FEE9F}" type="datetime1">
              <a:rPr lang="en-US" smtClean="0"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588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96C9-70B9-4025-A935-E752BC92434D}" type="datetime1">
              <a:rPr lang="en-US" smtClean="0"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254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17F30-D7E6-4C72-8AA0-2F1D02C9A0CD}" type="datetime1">
              <a:rPr lang="en-US" smtClean="0"/>
              <a:t>12/13/2017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684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184F-8144-4C10-8D69-8384E6669A9E}" type="datetime1">
              <a:rPr lang="en-US" smtClean="0"/>
              <a:t>12/13/2017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63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58A02-021A-4DA5-A8FF-3E4B419E3917}" type="datetime1">
              <a:rPr lang="en-US" smtClean="0"/>
              <a:t>12/13/2017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41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8E652-13DA-46CC-8B32-A3DE8C55B597}" type="datetime1">
              <a:rPr lang="en-US" smtClean="0"/>
              <a:t>12/13/2017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98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8120B-E653-4E90-A638-61386BF8ABBE}" type="datetime1">
              <a:rPr lang="en-US" smtClean="0"/>
              <a:t>12/13/2017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16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037EC-62A8-4450-9710-0232D8F465AC}" type="datetime1">
              <a:rPr lang="en-US" smtClean="0"/>
              <a:t>12/13/2017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208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112479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1317813"/>
            <a:ext cx="10018713" cy="4473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81129" y="13448"/>
            <a:ext cx="18108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2019907-DAB1-4C90-B78A-646585996D32}" type="datetime1">
              <a:rPr lang="en-US" smtClean="0"/>
              <a:pPr/>
              <a:t>12/13/2017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40833" y="64928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26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hdr="0" ftr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112479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1317813"/>
            <a:ext cx="10018713" cy="4473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49000" y="13448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2019907-DAB1-4C90-B78A-646585996D32}" type="datetime1">
              <a:rPr lang="en-US" smtClean="0"/>
              <a:t>12/13/2017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40833" y="64928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092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hyperlink" Target="https://www.khanacademy.org/science/physics/linear-momentum/momentum-tutorial/v/bouncing-fruit-collision-example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.png"/><Relationship Id="rId4" Type="http://schemas.openxmlformats.org/officeDocument/2006/relationships/hyperlink" Target="https://www.khanacademy.org/science/physics/linear-momentum/momentum-tutorial/v/momentum-ice-skater-throws-a-ball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ysicsclassroom.com/class/momentum/Lesson-2/Using-Equations-as-a-Recipe-for-Algebraic-Problem" TargetMode="External"/><Relationship Id="rId2" Type="http://schemas.openxmlformats.org/officeDocument/2006/relationships/hyperlink" Target="http://www.physicsclassroom.com/Class/momentum/u4l2c.cfm" TargetMode="Externa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hysicsclassroom.com/class/momentum/Lesson-2/Momentum-Conservation-Principle" TargetMode="Externa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ysicsclassroom.com/class/momentum/Lesson-2/Using-Equations-as-a-Guide-to-Thinking" TargetMode="External"/><Relationship Id="rId2" Type="http://schemas.openxmlformats.org/officeDocument/2006/relationships/hyperlink" Target="http://www.physicsclassroom.com/class/momentum/Lesson-2/Using-Equations-as-a-Recipe-for-Algebraic-Problem" TargetMode="Externa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sciencenotes.org/conservation-of-momentum-example-problem/" TargetMode="External"/><Relationship Id="rId5" Type="http://schemas.openxmlformats.org/officeDocument/2006/relationships/hyperlink" Target="http://www.physicsclassroom.com/class/momentum/Lesson-2/Momentum-Conservation-in-Explosions" TargetMode="External"/><Relationship Id="rId4" Type="http://schemas.openxmlformats.org/officeDocument/2006/relationships/hyperlink" Target="http://www.softschools.com/quizzes/physics/momentum/quiz1502.html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quizizz.com/admin/quiz/58d9b234444dc406582d76a2" TargetMode="External"/><Relationship Id="rId3" Type="http://schemas.openxmlformats.org/officeDocument/2006/relationships/hyperlink" Target="http://www.physicslessons.com/quiz/quiz8.html" TargetMode="External"/><Relationship Id="rId7" Type="http://schemas.openxmlformats.org/officeDocument/2006/relationships/hyperlink" Target="http://www.ducksters.com/science/quiz/momentum_questions.php" TargetMode="External"/><Relationship Id="rId2" Type="http://schemas.openxmlformats.org/officeDocument/2006/relationships/hyperlink" Target="http://www.softschools.com/quizzes/physics/momentum/quiz1502.html" TargetMode="Externa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://www.bbc.co.uk/bitesize/quiz/q95598405" TargetMode="External"/><Relationship Id="rId5" Type="http://schemas.openxmlformats.org/officeDocument/2006/relationships/hyperlink" Target="http://www.stmary.ws/HighSchool/Physics/home/marys_java/gravity_friction_momentum/momentumQuiz.htm" TargetMode="External"/><Relationship Id="rId4" Type="http://schemas.openxmlformats.org/officeDocument/2006/relationships/hyperlink" Target="http://www.stmary.ws/HighSchool/Physics/home/notes/dynamics/momentum/momentum_word_problems.htm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hyperlink" Target="https://www.khanacademy.org/science/physics/linear-momentum/momentum-tutorial/v/introduction-to-momentu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Review of Previous Lesson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State as many Vocabulary words and Learning Objectives that you remember from the last lesson as you can.</a:t>
            </a:r>
          </a:p>
          <a:p>
            <a:r>
              <a:rPr lang="en-US" altLang="zh-CN" dirty="0"/>
              <a:t>Now complete the content learning objectives.</a:t>
            </a:r>
          </a:p>
          <a:p>
            <a:r>
              <a:rPr lang="en-US" dirty="0"/>
              <a:t>Remember to grade yourself from 0 – 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385D7-2672-45E6-AE91-9136ACDEFB2D}" type="datetime1">
              <a:rPr lang="en-US" smtClean="0"/>
              <a:t>12/13/2017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0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8" y="196010"/>
            <a:ext cx="10566665" cy="1124790"/>
          </a:xfrm>
        </p:spPr>
        <p:txBody>
          <a:bodyPr>
            <a:noAutofit/>
          </a:bodyPr>
          <a:lstStyle/>
          <a:p>
            <a:r>
              <a:rPr lang="en-GB" b="1" dirty="0"/>
              <a:t>Bouncing fruit collision </a:t>
            </a:r>
            <a:r>
              <a:rPr lang="en-GB" b="1" dirty="0" smtClean="0"/>
              <a:t>example</a:t>
            </a:r>
            <a:r>
              <a:rPr lang="en-GB" b="1" dirty="0"/>
              <a:t/>
            </a:r>
            <a:br>
              <a:rPr lang="en-GB" b="1" dirty="0"/>
            </a:br>
            <a:r>
              <a:rPr lang="en-US" sz="1800" b="1" i="1" dirty="0" smtClean="0"/>
              <a:t>(Khan Academy)</a:t>
            </a:r>
            <a:br>
              <a:rPr lang="en-US" sz="1800" b="1" i="1" dirty="0" smtClean="0"/>
            </a:br>
            <a:r>
              <a:rPr lang="en-US" sz="1800" i="1" dirty="0">
                <a:hlinkClick r:id="rId4"/>
              </a:rPr>
              <a:t>https://www.khanacademy.org/science/physics/linear-momentum/momentum-tutorial/v/bouncing-fruit-collision-example</a:t>
            </a:r>
            <a:endParaRPr lang="en-GB" sz="1600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12/13/2017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Bouncing fruit collision example Impacts and linear momentu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90952" y="1670050"/>
            <a:ext cx="7953375" cy="4473575"/>
          </a:xfrm>
        </p:spPr>
      </p:pic>
    </p:spTree>
    <p:extLst>
      <p:ext uri="{BB962C8B-B14F-4D97-AF65-F5344CB8AC3E}">
        <p14:creationId xmlns:p14="http://schemas.microsoft.com/office/powerpoint/2010/main" val="374130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8" y="196010"/>
            <a:ext cx="10566665" cy="1124790"/>
          </a:xfrm>
        </p:spPr>
        <p:txBody>
          <a:bodyPr>
            <a:noAutofit/>
          </a:bodyPr>
          <a:lstStyle/>
          <a:p>
            <a:r>
              <a:rPr lang="en-GB" b="1" dirty="0"/>
              <a:t>Momentum: Ice skater throws a </a:t>
            </a:r>
            <a:r>
              <a:rPr lang="en-GB" b="1" dirty="0" smtClean="0"/>
              <a:t>ball</a:t>
            </a:r>
            <a:r>
              <a:rPr lang="en-GB" b="1" dirty="0"/>
              <a:t/>
            </a:r>
            <a:br>
              <a:rPr lang="en-GB" b="1" dirty="0"/>
            </a:br>
            <a:r>
              <a:rPr lang="en-US" sz="1800" b="1" i="1" dirty="0" smtClean="0"/>
              <a:t>(Khan Academy)</a:t>
            </a:r>
            <a:br>
              <a:rPr lang="en-US" sz="1800" b="1" i="1" dirty="0" smtClean="0"/>
            </a:br>
            <a:r>
              <a:rPr lang="en-US" sz="1800" i="1" dirty="0">
                <a:hlinkClick r:id="rId4"/>
              </a:rPr>
              <a:t>https://www.khanacademy.org/science/physics/linear-momentum/momentum-tutorial/v/momentum-ice-skater-throws-a-ball</a:t>
            </a:r>
            <a:endParaRPr lang="en-GB" sz="1600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12/13/2017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Momentum Ice skater throws a ball Impacts and linear momentu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79789" y="1670050"/>
            <a:ext cx="5964238" cy="4473575"/>
          </a:xfrm>
        </p:spPr>
      </p:pic>
    </p:spTree>
    <p:extLst>
      <p:ext uri="{BB962C8B-B14F-4D97-AF65-F5344CB8AC3E}">
        <p14:creationId xmlns:p14="http://schemas.microsoft.com/office/powerpoint/2010/main" val="90384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System of objects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 system is a collection of two or more objects.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12/13/2017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2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Closed / Isolated System of objects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09" y="1399700"/>
            <a:ext cx="10018713" cy="4473388"/>
          </a:xfrm>
        </p:spPr>
        <p:txBody>
          <a:bodyPr/>
          <a:lstStyle/>
          <a:p>
            <a:r>
              <a:rPr lang="en-GB" dirty="0"/>
              <a:t>An isolated system is a system </a:t>
            </a:r>
            <a:r>
              <a:rPr lang="en-GB" dirty="0" smtClean="0"/>
              <a:t>that </a:t>
            </a:r>
            <a:r>
              <a:rPr lang="en-GB" dirty="0"/>
              <a:t>is free from the  influence of a net external force that alters the momentum of the system</a:t>
            </a:r>
            <a:r>
              <a:rPr lang="en-GB" dirty="0" smtClean="0"/>
              <a:t>.</a:t>
            </a:r>
          </a:p>
          <a:p>
            <a:pPr lvl="1"/>
            <a:r>
              <a:rPr lang="en-GB" dirty="0" smtClean="0"/>
              <a:t>Usually meaning that we ignore friction and gravity.</a:t>
            </a:r>
          </a:p>
          <a:p>
            <a:pPr lvl="2"/>
            <a:r>
              <a:rPr lang="en-GB" dirty="0"/>
              <a:t>Because of the inevitability of </a:t>
            </a:r>
            <a:r>
              <a:rPr lang="en-GB" dirty="0" smtClean="0"/>
              <a:t>friction, air resistance and gravity </a:t>
            </a:r>
            <a:r>
              <a:rPr lang="en-GB" dirty="0"/>
              <a:t>in any real collision, </a:t>
            </a:r>
            <a:r>
              <a:rPr lang="en-GB" dirty="0" smtClean="0"/>
              <a:t>no </a:t>
            </a:r>
            <a:r>
              <a:rPr lang="en-GB" dirty="0"/>
              <a:t>system is ever </a:t>
            </a:r>
            <a:r>
              <a:rPr lang="en-GB" dirty="0" smtClean="0"/>
              <a:t>completely </a:t>
            </a:r>
            <a:r>
              <a:rPr lang="en-GB" dirty="0"/>
              <a:t>isolated. </a:t>
            </a:r>
            <a:r>
              <a:rPr lang="en-GB" dirty="0" smtClean="0"/>
              <a:t>However, the effect of friction is fairly small.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12/13/2017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132766" y="5733210"/>
            <a:ext cx="11273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http://</a:t>
            </a:r>
            <a:r>
              <a:rPr lang="en-GB" dirty="0" smtClean="0">
                <a:hlinkClick r:id="rId2"/>
              </a:rPr>
              <a:t>www.physicsclassroom.com/Class/momentum/u4l2c.cfm</a:t>
            </a:r>
            <a:endParaRPr lang="en-GB" dirty="0" smtClean="0"/>
          </a:p>
          <a:p>
            <a:r>
              <a:rPr lang="en-GB" dirty="0">
                <a:hlinkClick r:id="rId3"/>
              </a:rPr>
              <a:t>http://www.physicsclassroom.com/class/momentum/Lesson-2/Using-Equations-as-a-Recipe-for-Algebraic-Problem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465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</a:t>
            </a:r>
            <a:r>
              <a:rPr lang="en-GB" dirty="0" smtClean="0"/>
              <a:t>lastic </a:t>
            </a:r>
            <a:r>
              <a:rPr lang="en-GB" dirty="0"/>
              <a:t>and </a:t>
            </a:r>
            <a:r>
              <a:rPr lang="en-GB" dirty="0" smtClean="0"/>
              <a:t>Inelastic collisions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Basically at this level:</a:t>
            </a:r>
          </a:p>
          <a:p>
            <a:pPr lvl="1"/>
            <a:r>
              <a:rPr lang="en-GB" dirty="0" smtClean="0"/>
              <a:t>Elastic Collisions:</a:t>
            </a:r>
          </a:p>
          <a:p>
            <a:pPr lvl="2"/>
            <a:r>
              <a:rPr lang="en-GB" dirty="0" smtClean="0"/>
              <a:t>Bounce</a:t>
            </a:r>
          </a:p>
          <a:p>
            <a:pPr lvl="1"/>
            <a:r>
              <a:rPr lang="en-GB" dirty="0" smtClean="0"/>
              <a:t>Inelastic Collisions:</a:t>
            </a:r>
          </a:p>
          <a:p>
            <a:pPr lvl="2"/>
            <a:r>
              <a:rPr lang="en-GB" dirty="0" smtClean="0"/>
              <a:t>Stick together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12/13/2017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1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404581"/>
            <a:ext cx="10018713" cy="1124790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The law of momentum conservation can be stated as </a:t>
            </a:r>
            <a:r>
              <a:rPr lang="en-GB" b="1" dirty="0" smtClean="0"/>
              <a:t>follows</a:t>
            </a:r>
            <a:r>
              <a:rPr lang="en-GB" b="1" dirty="0"/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9515" y="1774429"/>
            <a:ext cx="10018713" cy="4473388"/>
          </a:xfrm>
        </p:spPr>
        <p:txBody>
          <a:bodyPr/>
          <a:lstStyle/>
          <a:p>
            <a:r>
              <a:rPr lang="en-GB" dirty="0" smtClean="0"/>
              <a:t>For </a:t>
            </a:r>
            <a:r>
              <a:rPr lang="en-GB" dirty="0"/>
              <a:t>a collision occurring between object 1 and object 2 in an isolated system, the total momentum of the two objects before the collision is equal to the total momentum of the two objects after the collision. </a:t>
            </a:r>
            <a:endParaRPr lang="en-GB" dirty="0" smtClean="0"/>
          </a:p>
          <a:p>
            <a:pPr lvl="1"/>
            <a:r>
              <a:rPr lang="en-GB" b="1" dirty="0" smtClean="0"/>
              <a:t>That </a:t>
            </a:r>
            <a:r>
              <a:rPr lang="en-GB" b="1" dirty="0"/>
              <a:t>is, the momentum lost by object 1 is equal to the momentum gained by object 2.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12/13/2017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502090" y="6123543"/>
            <a:ext cx="96695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http://www.physicsclassroom.com/class/momentum/Lesson-2/Momentum-Conservation-Principle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4154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96010"/>
            <a:ext cx="10018713" cy="1124790"/>
          </a:xfrm>
        </p:spPr>
        <p:txBody>
          <a:bodyPr>
            <a:normAutofit fontScale="90000"/>
          </a:bodyPr>
          <a:lstStyle/>
          <a:p>
            <a:r>
              <a:rPr lang="en-GB" dirty="0"/>
              <a:t>Plenary </a:t>
            </a:r>
            <a:r>
              <a:rPr lang="en-GB" sz="3600" i="1" dirty="0"/>
              <a:t>(Conservation of Momentum for a system </a:t>
            </a:r>
            <a:r>
              <a:rPr lang="en-GB" sz="3600" i="1"/>
              <a:t>of </a:t>
            </a:r>
            <a:r>
              <a:rPr lang="en-GB" sz="3600" i="1" smtClean="0"/>
              <a:t>objects)</a:t>
            </a:r>
            <a:r>
              <a:rPr lang="en-GB" smtClean="0"/>
              <a:t>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0878" y="1578862"/>
            <a:ext cx="11120789" cy="4473388"/>
          </a:xfrm>
        </p:spPr>
        <p:txBody>
          <a:bodyPr/>
          <a:lstStyle/>
          <a:p>
            <a:r>
              <a:rPr lang="en-GB" sz="2000" smtClean="0">
                <a:hlinkClick r:id="rId2"/>
              </a:rPr>
              <a:t>http</a:t>
            </a:r>
            <a:r>
              <a:rPr lang="en-GB" sz="2000" dirty="0">
                <a:hlinkClick r:id="rId2"/>
              </a:rPr>
              <a:t>://</a:t>
            </a:r>
            <a:r>
              <a:rPr lang="en-GB" sz="2000" dirty="0" smtClean="0">
                <a:hlinkClick r:id="rId2"/>
              </a:rPr>
              <a:t>www.physicsclassroom.com/class/momentum/Lesson-2/Using-Equations-as-a-Recipe-for-Algebraic-Problem</a:t>
            </a:r>
            <a:endParaRPr lang="en-GB" sz="2000" dirty="0" smtClean="0"/>
          </a:p>
          <a:p>
            <a:r>
              <a:rPr lang="en-GB" sz="2000" dirty="0">
                <a:hlinkClick r:id="rId3"/>
              </a:rPr>
              <a:t>http://www.physicsclassroom.com/class/momentum/Lesson-2/Using-Equations-as-a-Guide-to-Thinking</a:t>
            </a:r>
            <a:endParaRPr lang="en-GB" sz="2000" dirty="0">
              <a:hlinkClick r:id="rId4"/>
            </a:endParaRPr>
          </a:p>
          <a:p>
            <a:r>
              <a:rPr lang="en-GB" sz="2000" dirty="0">
                <a:hlinkClick r:id="rId5"/>
              </a:rPr>
              <a:t>http://</a:t>
            </a:r>
            <a:r>
              <a:rPr lang="en-GB" sz="2000" dirty="0" smtClean="0">
                <a:hlinkClick r:id="rId5"/>
              </a:rPr>
              <a:t>www.physicsclassroom.com/class/momentum/Lesson-2/Momentum-Conservation-in-Explosions</a:t>
            </a:r>
            <a:endParaRPr lang="en-GB" sz="2000" dirty="0" smtClean="0"/>
          </a:p>
          <a:p>
            <a:r>
              <a:rPr lang="en-GB" sz="2000" dirty="0">
                <a:hlinkClick r:id="rId6"/>
              </a:rPr>
              <a:t>https://sciencenotes.org/conservation-of-momentum-example-problem</a:t>
            </a:r>
            <a:r>
              <a:rPr lang="en-GB" sz="2000" dirty="0" smtClean="0">
                <a:hlinkClick r:id="rId6"/>
              </a:rPr>
              <a:t>/</a:t>
            </a:r>
            <a:endParaRPr lang="en-GB" sz="2000" dirty="0" smtClean="0"/>
          </a:p>
          <a:p>
            <a:r>
              <a:rPr lang="en-GB" sz="2000" dirty="0">
                <a:hlinkClick r:id="rId4"/>
              </a:rPr>
              <a:t>http://</a:t>
            </a:r>
            <a:r>
              <a:rPr lang="en-GB" sz="2000" dirty="0" smtClean="0">
                <a:hlinkClick r:id="rId4"/>
              </a:rPr>
              <a:t>courses.ncssm.edu/apb11/resources/guides/G09-1a.cons_mom_1d.htm</a:t>
            </a:r>
          </a:p>
          <a:p>
            <a:r>
              <a:rPr lang="en-GB" sz="2000" dirty="0">
                <a:hlinkClick r:id="rId4"/>
              </a:rPr>
              <a:t>https://edurev.in/studytube/Conservation-of-Momentum-Numerical-Problems/6cf066d3-fda7-4740-b875-e0c7d03197cc_t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12/13/2017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19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96010"/>
            <a:ext cx="10018713" cy="1124790"/>
          </a:xfrm>
        </p:spPr>
        <p:txBody>
          <a:bodyPr>
            <a:normAutofit/>
          </a:bodyPr>
          <a:lstStyle/>
          <a:p>
            <a:r>
              <a:rPr lang="en-GB" dirty="0"/>
              <a:t>Plenary </a:t>
            </a:r>
            <a:r>
              <a:rPr lang="en-GB" sz="3600" i="1" dirty="0"/>
              <a:t>(</a:t>
            </a:r>
            <a:r>
              <a:rPr lang="en-GB" sz="3200" i="1" dirty="0"/>
              <a:t>Momentum of a single </a:t>
            </a:r>
            <a:r>
              <a:rPr lang="en-GB" sz="3200" i="1" dirty="0" smtClean="0"/>
              <a:t>object</a:t>
            </a:r>
            <a:r>
              <a:rPr lang="en-GB" sz="3600" i="1" dirty="0" smtClean="0"/>
              <a:t>)</a:t>
            </a:r>
            <a:r>
              <a:rPr lang="en-GB" dirty="0" smtClean="0"/>
              <a:t>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0878" y="1578862"/>
            <a:ext cx="11120789" cy="4473388"/>
          </a:xfrm>
        </p:spPr>
        <p:txBody>
          <a:bodyPr/>
          <a:lstStyle/>
          <a:p>
            <a:r>
              <a:rPr lang="en-GB" sz="2000" dirty="0" smtClean="0">
                <a:hlinkClick r:id="rId2"/>
              </a:rPr>
              <a:t>http</a:t>
            </a:r>
            <a:r>
              <a:rPr lang="en-GB" sz="2000" dirty="0">
                <a:hlinkClick r:id="rId2"/>
              </a:rPr>
              <a:t>://</a:t>
            </a:r>
            <a:r>
              <a:rPr lang="en-GB" sz="2000" dirty="0" smtClean="0">
                <a:hlinkClick r:id="rId2"/>
              </a:rPr>
              <a:t>www.softschools.com/quizzes/physics/momentum/quiz1502.html</a:t>
            </a:r>
            <a:endParaRPr lang="en-GB" sz="2000" dirty="0" smtClean="0"/>
          </a:p>
          <a:p>
            <a:r>
              <a:rPr lang="en-GB" sz="2000" dirty="0">
                <a:hlinkClick r:id="rId3"/>
              </a:rPr>
              <a:t>http://</a:t>
            </a:r>
            <a:r>
              <a:rPr lang="en-GB" sz="2000" dirty="0" smtClean="0">
                <a:hlinkClick r:id="rId3"/>
              </a:rPr>
              <a:t>www.physicslessons.com/quiz/quiz8.html</a:t>
            </a:r>
            <a:endParaRPr lang="en-GB" sz="2000" dirty="0" smtClean="0"/>
          </a:p>
          <a:p>
            <a:r>
              <a:rPr lang="en-GB" sz="2000" dirty="0">
                <a:hlinkClick r:id="rId4"/>
              </a:rPr>
              <a:t>http://</a:t>
            </a:r>
            <a:r>
              <a:rPr lang="en-GB" sz="2000" dirty="0" smtClean="0">
                <a:hlinkClick r:id="rId4"/>
              </a:rPr>
              <a:t>www.stmary.ws/HighSchool/Physics/home/notes/dynamics/momentum/momentum_word_problems.htm</a:t>
            </a:r>
            <a:endParaRPr lang="en-GB" sz="2000" dirty="0" smtClean="0">
              <a:hlinkClick r:id="rId5"/>
            </a:endParaRPr>
          </a:p>
          <a:p>
            <a:r>
              <a:rPr lang="en-GB" sz="2000" dirty="0" smtClean="0">
                <a:hlinkClick r:id="rId5"/>
              </a:rPr>
              <a:t>http</a:t>
            </a:r>
            <a:r>
              <a:rPr lang="en-GB" sz="2000" dirty="0">
                <a:hlinkClick r:id="rId5"/>
              </a:rPr>
              <a:t>://</a:t>
            </a:r>
            <a:r>
              <a:rPr lang="en-GB" sz="2000" dirty="0" smtClean="0">
                <a:hlinkClick r:id="rId5"/>
              </a:rPr>
              <a:t>www.stmary.ws/HighSchool/Physics/home/marys_java/gravity_friction_momentum/momentumQuiz.htm</a:t>
            </a:r>
            <a:endParaRPr lang="en-GB" sz="2000" dirty="0" smtClean="0"/>
          </a:p>
          <a:p>
            <a:r>
              <a:rPr lang="en-GB" sz="2000" dirty="0">
                <a:hlinkClick r:id="rId6"/>
              </a:rPr>
              <a:t>http://</a:t>
            </a:r>
            <a:r>
              <a:rPr lang="en-GB" sz="2000" dirty="0" smtClean="0">
                <a:hlinkClick r:id="rId6"/>
              </a:rPr>
              <a:t>www.bbc.co.uk/bitesize/quiz/q95598405</a:t>
            </a:r>
            <a:endParaRPr lang="en-GB" sz="2000" dirty="0" smtClean="0"/>
          </a:p>
          <a:p>
            <a:r>
              <a:rPr lang="en-GB" sz="2000" dirty="0">
                <a:hlinkClick r:id="rId7"/>
              </a:rPr>
              <a:t>http://</a:t>
            </a:r>
            <a:r>
              <a:rPr lang="en-GB" sz="2000" dirty="0" smtClean="0">
                <a:hlinkClick r:id="rId7"/>
              </a:rPr>
              <a:t>www.ducksters.com/science/quiz/momentum_questions.php</a:t>
            </a:r>
            <a:endParaRPr lang="en-GB" sz="2000" dirty="0" smtClean="0">
              <a:hlinkClick r:id="rId8"/>
            </a:endParaRPr>
          </a:p>
          <a:p>
            <a:r>
              <a:rPr lang="en-GB" sz="2000" dirty="0" smtClean="0">
                <a:hlinkClick r:id="rId8"/>
              </a:rPr>
              <a:t>https</a:t>
            </a:r>
            <a:r>
              <a:rPr lang="en-GB" sz="2000" dirty="0">
                <a:hlinkClick r:id="rId8"/>
              </a:rPr>
              <a:t>://</a:t>
            </a:r>
            <a:r>
              <a:rPr lang="en-GB" sz="2000" dirty="0" smtClean="0">
                <a:hlinkClick r:id="rId8"/>
              </a:rPr>
              <a:t>quizizz.com/admin/quiz/58d9b234444dc406582d76a2</a:t>
            </a:r>
            <a:endParaRPr lang="en-GB" sz="2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12/13/2017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08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Momentum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01AD7-9CD5-409C-B83F-7BC4F6BB34A5}" type="datetime1">
              <a:rPr lang="en-US" smtClean="0"/>
              <a:t>12/13/2017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8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839992"/>
          </a:xfrm>
        </p:spPr>
        <p:txBody>
          <a:bodyPr/>
          <a:lstStyle/>
          <a:p>
            <a:r>
              <a:rPr lang="en-GB" dirty="0"/>
              <a:t>Vocabulary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12/13/2017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9828583"/>
              </p:ext>
            </p:extLst>
          </p:nvPr>
        </p:nvGraphicFramePr>
        <p:xfrm>
          <a:off x="3013486" y="1536020"/>
          <a:ext cx="6705600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Content:</a:t>
                      </a:r>
                      <a:endParaRPr lang="en-GB" sz="2800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dirty="0" smtClean="0"/>
                        <a:t>momentum</a:t>
                      </a:r>
                      <a:endParaRPr lang="en-GB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6642000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single object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642170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system of objects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32834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737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839992"/>
          </a:xfrm>
        </p:spPr>
        <p:txBody>
          <a:bodyPr/>
          <a:lstStyle/>
          <a:p>
            <a:r>
              <a:rPr lang="en-GB" dirty="0"/>
              <a:t>Vocabulary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12/13/2017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9388259"/>
              </p:ext>
            </p:extLst>
          </p:nvPr>
        </p:nvGraphicFramePr>
        <p:xfrm>
          <a:off x="2678635" y="1278443"/>
          <a:ext cx="6705600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Language:</a:t>
                      </a:r>
                      <a:endParaRPr lang="en-GB" sz="2800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define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6642000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dirty="0" smtClean="0"/>
                        <a:t>calculate</a:t>
                      </a:r>
                      <a:endParaRPr lang="en-GB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0982902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dirty="0" smtClean="0"/>
                        <a:t>compare</a:t>
                      </a:r>
                      <a:endParaRPr lang="en-GB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73744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698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839992"/>
          </a:xfrm>
        </p:spPr>
        <p:txBody>
          <a:bodyPr/>
          <a:lstStyle/>
          <a:p>
            <a:r>
              <a:rPr lang="en-GB" dirty="0" smtClean="0"/>
              <a:t>Learning Objectives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12/13/2017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839569" y="6031210"/>
            <a:ext cx="7835287" cy="461665"/>
          </a:xfrm>
          <a:prstGeom prst="rect">
            <a:avLst/>
          </a:prstGeom>
          <a:ln w="38100"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pPr marL="0" lvl="1" defTabSz="457200"/>
            <a:r>
              <a:rPr lang="en-GB" sz="2400" dirty="0" smtClean="0"/>
              <a:t>Note: </a:t>
            </a:r>
            <a:r>
              <a:rPr lang="en-GB" sz="2400" dirty="0"/>
              <a:t>all momentum calculations will be along a single axis.</a:t>
            </a:r>
          </a:p>
        </p:txBody>
      </p:sp>
      <p:graphicFrame>
        <p:nvGraphicFramePr>
          <p:cNvPr id="9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2174946"/>
              </p:ext>
            </p:extLst>
          </p:nvPr>
        </p:nvGraphicFramePr>
        <p:xfrm>
          <a:off x="1484309" y="1291999"/>
          <a:ext cx="10574878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7439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972297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835142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Content:</a:t>
                      </a:r>
                      <a:endParaRPr lang="en-GB" sz="2800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dirty="0" smtClean="0"/>
                        <a:t>Define momentum.</a:t>
                      </a:r>
                      <a:endParaRPr lang="en-GB" sz="2400" dirty="0" smtClean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6642000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dirty="0" smtClean="0"/>
                        <a:t>Recognise momentum is a vector quantity.</a:t>
                      </a:r>
                      <a:endParaRPr lang="en-GB" sz="2400" dirty="0" smtClean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77253337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dirty="0" smtClean="0"/>
                        <a:t>Compare and contrast momentum and inertia.</a:t>
                      </a:r>
                      <a:endParaRPr lang="en-GB" sz="2400" dirty="0" smtClean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0194520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dirty="0" smtClean="0"/>
                        <a:t>Identify large and small momenta.</a:t>
                      </a:r>
                      <a:endParaRPr lang="en-GB" sz="2400" dirty="0" smtClean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90254785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dirty="0" smtClean="0"/>
                        <a:t>Discuss how to increase/decrease momentum of a system.</a:t>
                      </a:r>
                      <a:endParaRPr lang="en-GB" sz="2400" dirty="0" smtClean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3059635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dirty="0" smtClean="0"/>
                        <a:t>Describe what physical quantities are necessary to change the momentum of a system.</a:t>
                      </a:r>
                      <a:endParaRPr lang="en-GB" sz="2400" dirty="0" smtClean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57184763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/>
                        <a:t>Calculate Momentum</a:t>
                      </a:r>
                      <a:r>
                        <a:rPr lang="en-GB" sz="2400" baseline="0" dirty="0" smtClean="0"/>
                        <a:t> and r</a:t>
                      </a:r>
                      <a:r>
                        <a:rPr lang="en-GB" sz="2400" dirty="0" smtClean="0"/>
                        <a:t>earrange to find mass or velocity given momentum.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33008499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84309" y="840238"/>
            <a:ext cx="1348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Grade </a:t>
            </a:r>
            <a:r>
              <a:rPr lang="en-GB" sz="2800" dirty="0" smtClean="0"/>
              <a:t>7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8447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839992"/>
          </a:xfrm>
        </p:spPr>
        <p:txBody>
          <a:bodyPr/>
          <a:lstStyle/>
          <a:p>
            <a:r>
              <a:rPr lang="en-GB" dirty="0" smtClean="0"/>
              <a:t>Learning Objectives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12/13/2017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9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5263217"/>
              </p:ext>
            </p:extLst>
          </p:nvPr>
        </p:nvGraphicFramePr>
        <p:xfrm>
          <a:off x="1484309" y="1291999"/>
          <a:ext cx="10574878" cy="481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7439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972297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835142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Content:</a:t>
                      </a:r>
                      <a:endParaRPr lang="en-GB" sz="2800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dirty="0" smtClean="0"/>
                        <a:t>Define and identify conserved quantities.</a:t>
                      </a:r>
                      <a:endParaRPr lang="en-GB" sz="2400" dirty="0" smtClean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6642000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dirty="0" smtClean="0"/>
                        <a:t>Define and identify isolated systems.</a:t>
                      </a:r>
                      <a:endParaRPr lang="en-GB" sz="2400" dirty="0" smtClean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77253337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dirty="0" smtClean="0"/>
                        <a:t>State the Conservation of Momentum.</a:t>
                      </a:r>
                      <a:endParaRPr lang="en-GB" sz="2400" dirty="0" smtClean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0194520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dirty="0" smtClean="0"/>
                        <a:t>Apply Conservation of Momentum to analyse one dimension, multiple object scenarios: Calculate momentum, velocity, mass.</a:t>
                      </a:r>
                      <a:endParaRPr lang="en-GB" sz="2400" dirty="0" smtClean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90254785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dirty="0" smtClean="0"/>
                        <a:t>Identify and discuss qualifications for elastic and inelastic collisions.</a:t>
                      </a:r>
                      <a:endParaRPr lang="en-GB" sz="2400" dirty="0" smtClean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3059635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dirty="0" smtClean="0"/>
                        <a:t>Apply Conservation of Momentum to collisions to derive collisions equations.</a:t>
                      </a:r>
                      <a:endParaRPr lang="en-GB" sz="2400" dirty="0" smtClean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57184763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dirty="0" smtClean="0"/>
                        <a:t>Calculate velocity of an object after an elastic or inelastic collision (2 objects only).</a:t>
                      </a:r>
                      <a:endParaRPr lang="en-GB" sz="2400" dirty="0" smtClean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33008499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84309" y="840238"/>
            <a:ext cx="1348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Grade </a:t>
            </a:r>
            <a:r>
              <a:rPr lang="en-GB" sz="2800" dirty="0" smtClean="0"/>
              <a:t>7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32893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839992"/>
          </a:xfrm>
        </p:spPr>
        <p:txBody>
          <a:bodyPr/>
          <a:lstStyle/>
          <a:p>
            <a:r>
              <a:rPr lang="en-GB" dirty="0" smtClean="0"/>
              <a:t>Learning Objectives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12/13/2017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839569" y="6031210"/>
            <a:ext cx="7835287" cy="461665"/>
          </a:xfrm>
          <a:prstGeom prst="rect">
            <a:avLst/>
          </a:prstGeom>
          <a:ln w="38100"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pPr marL="0" lvl="1" defTabSz="457200"/>
            <a:r>
              <a:rPr lang="en-GB" sz="2400" dirty="0" smtClean="0"/>
              <a:t>Note: </a:t>
            </a:r>
            <a:r>
              <a:rPr lang="en-GB" sz="2400" dirty="0"/>
              <a:t>all momentum calculations will be along a single axis.</a:t>
            </a:r>
          </a:p>
        </p:txBody>
      </p:sp>
      <p:graphicFrame>
        <p:nvGraphicFramePr>
          <p:cNvPr id="9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7165821"/>
              </p:ext>
            </p:extLst>
          </p:nvPr>
        </p:nvGraphicFramePr>
        <p:xfrm>
          <a:off x="1484309" y="1291999"/>
          <a:ext cx="10574878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7439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972297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835142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Content:</a:t>
                      </a:r>
                      <a:endParaRPr lang="en-GB" sz="2800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dirty="0" smtClean="0"/>
                        <a:t>Define momentum mathematically and calculate it for a single object, or a system of objects. 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6642000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dirty="0" smtClean="0"/>
                        <a:t>Compare the momenta of two objects. 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77253337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dirty="0" smtClean="0"/>
                        <a:t>Calculate a change in momentum of a single object or of a system of objects. 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0194520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dirty="0" smtClean="0"/>
                        <a:t>Apply conservation of momentum to any closed system.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90254785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dirty="0" smtClean="0"/>
                        <a:t>Distinguish between an elastic and inelastic collision (bounce or stick). 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3059635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/>
                        <a:t>Mathematically analyse a 2 object collision of either type. 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5718476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84309" y="840238"/>
            <a:ext cx="1348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Grade </a:t>
            </a:r>
            <a:r>
              <a:rPr lang="en-GB" sz="2800" dirty="0" smtClean="0"/>
              <a:t>8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46720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839992"/>
          </a:xfrm>
        </p:spPr>
        <p:txBody>
          <a:bodyPr/>
          <a:lstStyle/>
          <a:p>
            <a:r>
              <a:rPr lang="en-GB" dirty="0" smtClean="0"/>
              <a:t>Learning Objectives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12/13/2017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8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2903927"/>
              </p:ext>
            </p:extLst>
          </p:nvPr>
        </p:nvGraphicFramePr>
        <p:xfrm>
          <a:off x="1484309" y="1474304"/>
          <a:ext cx="10574878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7439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972297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835142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Language:</a:t>
                      </a:r>
                      <a:endParaRPr lang="en-GB" sz="2800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Use equations to define</a:t>
                      </a:r>
                      <a:r>
                        <a:rPr lang="en-GB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mathematically.</a:t>
                      </a:r>
                      <a:endParaRPr lang="en-GB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6642000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dirty="0" smtClean="0"/>
                        <a:t>Compare verbally and in</a:t>
                      </a:r>
                      <a:r>
                        <a:rPr lang="en-GB" sz="2400" baseline="0" dirty="0" smtClean="0"/>
                        <a:t> </a:t>
                      </a:r>
                      <a:r>
                        <a:rPr lang="en-GB" sz="2400" dirty="0" smtClean="0"/>
                        <a:t>writing</a:t>
                      </a:r>
                      <a:r>
                        <a:rPr lang="en-GB" sz="2400" baseline="0" dirty="0" smtClean="0"/>
                        <a:t>.</a:t>
                      </a:r>
                      <a:endParaRPr lang="en-GB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20240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120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8" y="103600"/>
            <a:ext cx="10566665" cy="1124790"/>
          </a:xfrm>
        </p:spPr>
        <p:txBody>
          <a:bodyPr>
            <a:noAutofit/>
          </a:bodyPr>
          <a:lstStyle/>
          <a:p>
            <a:r>
              <a:rPr lang="en-GB" b="1" dirty="0"/>
              <a:t>Introduction to momentum</a:t>
            </a:r>
            <a:br>
              <a:rPr lang="en-GB" b="1" dirty="0"/>
            </a:br>
            <a:r>
              <a:rPr lang="en-US" sz="1800" b="1" i="1" dirty="0" smtClean="0"/>
              <a:t>(Khan Academy)</a:t>
            </a:r>
            <a:br>
              <a:rPr lang="en-US" sz="1800" b="1" i="1" dirty="0" smtClean="0"/>
            </a:br>
            <a:r>
              <a:rPr lang="en-GB" sz="1600" dirty="0">
                <a:hlinkClick r:id="rId4"/>
              </a:rPr>
              <a:t>https://</a:t>
            </a:r>
            <a:r>
              <a:rPr lang="en-GB" sz="1600" dirty="0" smtClean="0">
                <a:hlinkClick r:id="rId4"/>
              </a:rPr>
              <a:t>www.khanacademy.org/science/physics/linear-momentum/momentum-tutorial/v/introduction-to-momentum</a:t>
            </a:r>
            <a:endParaRPr lang="en-GB" sz="1600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12/13/2017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Introduction to momentum Impacts and linear momentum Physic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52493" y="1623845"/>
            <a:ext cx="5964238" cy="4473575"/>
          </a:xfrm>
        </p:spPr>
      </p:pic>
    </p:spTree>
    <p:extLst>
      <p:ext uri="{BB962C8B-B14F-4D97-AF65-F5344CB8AC3E}">
        <p14:creationId xmlns:p14="http://schemas.microsoft.com/office/powerpoint/2010/main" val="275588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1_Parallax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B718335317324FBA289608C9896D4C" ma:contentTypeVersion="0" ma:contentTypeDescription="Create a new document." ma:contentTypeScope="" ma:versionID="07b72504a7456c81c0b758dd1da3d73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C19442-B78D-4D48-888C-03EEE0FB43A5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F46310B-FBC3-4F3F-92DA-793B7F5BE76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A2CFE9C-C03A-4A7F-B3E0-066033505B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TC103457496[[fn=Parallax]]</Template>
  <TotalTime>14626</TotalTime>
  <Words>616</Words>
  <Application>Microsoft Office PowerPoint</Application>
  <PresentationFormat>Widescreen</PresentationFormat>
  <Paragraphs>132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华文楷体</vt:lpstr>
      <vt:lpstr>Arial</vt:lpstr>
      <vt:lpstr>Calibri</vt:lpstr>
      <vt:lpstr>Corbel</vt:lpstr>
      <vt:lpstr>Parallax</vt:lpstr>
      <vt:lpstr>1_Parallax</vt:lpstr>
      <vt:lpstr>Review of Previous Lesson</vt:lpstr>
      <vt:lpstr>Momentum</vt:lpstr>
      <vt:lpstr>Vocabulary</vt:lpstr>
      <vt:lpstr>Vocabulary</vt:lpstr>
      <vt:lpstr>Learning Objectives</vt:lpstr>
      <vt:lpstr>Learning Objectives</vt:lpstr>
      <vt:lpstr>Learning Objectives</vt:lpstr>
      <vt:lpstr>Learning Objectives</vt:lpstr>
      <vt:lpstr>Introduction to momentum (Khan Academy) https://www.khanacademy.org/science/physics/linear-momentum/momentum-tutorial/v/introduction-to-momentum</vt:lpstr>
      <vt:lpstr>Bouncing fruit collision example (Khan Academy) https://www.khanacademy.org/science/physics/linear-momentum/momentum-tutorial/v/bouncing-fruit-collision-example</vt:lpstr>
      <vt:lpstr>Momentum: Ice skater throws a ball (Khan Academy) https://www.khanacademy.org/science/physics/linear-momentum/momentum-tutorial/v/momentum-ice-skater-throws-a-ball</vt:lpstr>
      <vt:lpstr>System of objects</vt:lpstr>
      <vt:lpstr>Closed / Isolated System of objects</vt:lpstr>
      <vt:lpstr>Elastic and Inelastic collisions</vt:lpstr>
      <vt:lpstr>The law of momentum conservation can be stated as follows:</vt:lpstr>
      <vt:lpstr>Plenary (Conservation of Momentum for a system of objects):</vt:lpstr>
      <vt:lpstr>Plenary (Momentum of a single object):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2: 1D kinematics</dc:title>
  <dc:creator>Melissa Georgi</dc:creator>
  <cp:lastModifiedBy>Neill Lee</cp:lastModifiedBy>
  <cp:revision>186</cp:revision>
  <cp:lastPrinted>2017-12-14T00:51:17Z</cp:lastPrinted>
  <dcterms:created xsi:type="dcterms:W3CDTF">2014-09-24T02:59:48Z</dcterms:created>
  <dcterms:modified xsi:type="dcterms:W3CDTF">2017-12-14T02:12:48Z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0x010100CEB718335317324FBA289608C9896D4C</vt:lpwstr>
  </property>
  <property fmtid="{D5CDD505-2E9C-101B-9397-08002B2CF9AE}" pid="3" name="_dlc_DocIdItemGuid">
    <vt:lpwstr>0790abb9-63b0-4c0d-b05f-669b82da9fdf</vt:lpwstr>
  </property>
  <property fmtid="{D5CDD505-2E9C-101B-9397-08002B2CF9AE}" pid="4" name="Order">
    <vt:r8>1700</vt:r8>
  </property>
  <property fmtid="{D5CDD505-2E9C-101B-9397-08002B2CF9AE}" pid="5" name="TemplateUrl">
    <vt:lpwstr/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_SourceUrl">
    <vt:lpwstr/>
  </property>
  <property fmtid="{D5CDD505-2E9C-101B-9397-08002B2CF9AE}" pid="9" name="_SharedFileIndex">
    <vt:lpwstr/>
  </property>
</Properties>
</file>