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22"/>
  </p:notesMasterIdLst>
  <p:sldIdLst>
    <p:sldId id="372" r:id="rId6"/>
    <p:sldId id="257" r:id="rId7"/>
    <p:sldId id="375" r:id="rId8"/>
    <p:sldId id="373" r:id="rId9"/>
    <p:sldId id="376" r:id="rId10"/>
    <p:sldId id="377" r:id="rId11"/>
    <p:sldId id="402" r:id="rId12"/>
    <p:sldId id="380" r:id="rId13"/>
    <p:sldId id="378" r:id="rId14"/>
    <p:sldId id="381" r:id="rId15"/>
    <p:sldId id="382" r:id="rId16"/>
    <p:sldId id="403" r:id="rId17"/>
    <p:sldId id="404" r:id="rId18"/>
    <p:sldId id="263" r:id="rId19"/>
    <p:sldId id="383" r:id="rId20"/>
    <p:sldId id="3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08/12/2017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6659" y="13448"/>
            <a:ext cx="1945342" cy="365125"/>
          </a:xfrm>
        </p:spPr>
        <p:txBody>
          <a:bodyPr/>
          <a:lstStyle/>
          <a:p>
            <a:fld id="{218C6953-B3F1-4CB7-B581-86832F60C096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1" y="13448"/>
            <a:ext cx="1864660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08025" y="13448"/>
            <a:ext cx="1783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khanacademy.org/science/physics/centripetal-force-and-gravitation/gravity-newtonian/v/gravitation-part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MTY1Kje0yL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newtlaws/Lesson-2/Types-of-Forces" TargetMode="External"/><Relationship Id="rId2" Type="http://schemas.openxmlformats.org/officeDocument/2006/relationships/hyperlink" Target="https://www.nyu.edu/pages/mathmol/textbook/weightvmass.html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n.mcqlearn.com/science/g6/measuring-mass-mcqs.php" TargetMode="External"/><Relationship Id="rId3" Type="http://schemas.openxmlformats.org/officeDocument/2006/relationships/hyperlink" Target="https://www.nyu.edu/pages/mathmol/textbook/weightvmass.html" TargetMode="External"/><Relationship Id="rId7" Type="http://schemas.openxmlformats.org/officeDocument/2006/relationships/hyperlink" Target="https://reviewgamezone.com/mc/candidate/test/?test_id=23043&amp;title=Mass%20Vs%20Weight" TargetMode="External"/><Relationship Id="rId2" Type="http://schemas.openxmlformats.org/officeDocument/2006/relationships/hyperlink" Target="http://www.physicsclassroom.com/class/circles/Lesson-3/The-Value-of-g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quizizz.com/admin/quiz/54ef1aff1e246ab31e491b0a" TargetMode="External"/><Relationship Id="rId5" Type="http://schemas.openxmlformats.org/officeDocument/2006/relationships/hyperlink" Target="http://en.mcqslearn.com/o-level/physics/mcq/mass-weight-density.php?page=5" TargetMode="External"/><Relationship Id="rId4" Type="http://schemas.openxmlformats.org/officeDocument/2006/relationships/hyperlink" Target="http://www.rapidtables.com/convert/weight/kg-to-pound.htm" TargetMode="External"/><Relationship Id="rId9" Type="http://schemas.openxmlformats.org/officeDocument/2006/relationships/hyperlink" Target="https://www.thatquiz.org/tq/previewtest?Y/J/R/C/5072131764486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les/Lesson-3/Newton-s-Law-of-Universal-Gravitation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circles/Lesson-3/Newton-s-Law-of-Universal-Gravitation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www.khanacademy.org/science/physics/centripetal-force-and-gravitation/gravity-newtonian/v/introduction-to-newton-s-law-of-gravit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sz="3200" dirty="0" smtClean="0"/>
              <a:t>Newton's Law of Universal Gravitation</a:t>
            </a:r>
            <a:br>
              <a:rPr lang="en-GB" sz="3200" dirty="0" smtClean="0"/>
            </a:br>
            <a:r>
              <a:rPr lang="en-US" sz="2000" b="1" i="1" dirty="0"/>
              <a:t>(Khan Academy)</a:t>
            </a: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https://www.khanacademy.org/science/physics/centripetal-force-and-gravitation/gravity-newtonian/v/gravitation-part-2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Gravitation (part 2)  Centripetal force and gravitation  Physics  Khan Academy [Low, 480x360]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2609" y="1623845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10389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sz="3200" dirty="0" smtClean="0"/>
              <a:t>Newton's Law of Universal Gravitation</a:t>
            </a:r>
            <a:br>
              <a:rPr lang="en-GB" sz="3200" dirty="0" smtClean="0"/>
            </a:br>
            <a:r>
              <a:rPr lang="en-US" sz="2000" b="1" i="1" dirty="0"/>
              <a:t>(</a:t>
            </a:r>
            <a:r>
              <a:rPr lang="en-US" sz="2000" b="1" i="1" dirty="0" err="1" smtClean="0"/>
              <a:t>apbiolghs</a:t>
            </a:r>
            <a:r>
              <a:rPr lang="en-US" sz="2000" b="1" i="1" dirty="0" smtClean="0"/>
              <a:t> - </a:t>
            </a:r>
            <a:r>
              <a:rPr lang="en-US" sz="2000" b="1" i="1" dirty="0" err="1" smtClean="0"/>
              <a:t>youtube</a:t>
            </a:r>
            <a:r>
              <a:rPr lang="en-US" sz="2000" b="1" i="1" dirty="0" smtClean="0"/>
              <a:t>)</a:t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https://www.youtube.com/watch?v=MTY1Kje0yLg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Gravity Visualized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976" y="1446414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1171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527" y="-328635"/>
            <a:ext cx="10018713" cy="1124790"/>
          </a:xfrm>
        </p:spPr>
        <p:txBody>
          <a:bodyPr/>
          <a:lstStyle/>
          <a:p>
            <a:r>
              <a:rPr lang="en-GB" dirty="0" smtClean="0"/>
              <a:t>Difference </a:t>
            </a:r>
            <a:r>
              <a:rPr lang="en-GB" dirty="0"/>
              <a:t>between weight and mass?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578862"/>
            <a:ext cx="10018713" cy="4473388"/>
          </a:xfrm>
        </p:spPr>
        <p:txBody>
          <a:bodyPr/>
          <a:lstStyle/>
          <a:p>
            <a:r>
              <a:rPr lang="en-GB" sz="2400" dirty="0" smtClean="0"/>
              <a:t>Mass: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 </a:t>
            </a:r>
            <a:r>
              <a:rPr lang="en-GB" sz="2000" dirty="0"/>
              <a:t>measure of how much matter </a:t>
            </a:r>
            <a:r>
              <a:rPr lang="en-GB" sz="2000" dirty="0" smtClean="0"/>
              <a:t>(kg) an </a:t>
            </a:r>
            <a:r>
              <a:rPr lang="en-GB" sz="2000" dirty="0"/>
              <a:t>object has</a:t>
            </a:r>
            <a:r>
              <a:rPr lang="en-GB" sz="2000" dirty="0" smtClean="0"/>
              <a:t>.</a:t>
            </a:r>
          </a:p>
          <a:p>
            <a:pPr lvl="1"/>
            <a:r>
              <a:rPr lang="en-GB" sz="2000" dirty="0" smtClean="0"/>
              <a:t>Does not change </a:t>
            </a:r>
            <a:r>
              <a:rPr lang="en-GB" sz="2000" dirty="0"/>
              <a:t>when an object's location </a:t>
            </a:r>
            <a:r>
              <a:rPr lang="en-GB" sz="2000" dirty="0" smtClean="0"/>
              <a:t>changes.</a:t>
            </a:r>
          </a:p>
          <a:p>
            <a:r>
              <a:rPr lang="en-GB" sz="2400" dirty="0" smtClean="0"/>
              <a:t>Weight:</a:t>
            </a:r>
          </a:p>
          <a:p>
            <a:pPr lvl="1"/>
            <a:r>
              <a:rPr lang="en-GB" sz="2000" dirty="0" smtClean="0"/>
              <a:t>A </a:t>
            </a:r>
            <a:r>
              <a:rPr lang="en-GB" sz="2000" dirty="0"/>
              <a:t>measure</a:t>
            </a:r>
            <a:r>
              <a:rPr lang="en-GB" sz="2000" dirty="0" smtClean="0"/>
              <a:t> </a:t>
            </a:r>
            <a:r>
              <a:rPr lang="en-GB" sz="2000" dirty="0"/>
              <a:t>of the gravitational force </a:t>
            </a:r>
            <a:r>
              <a:rPr lang="en-GB" sz="2000" dirty="0" smtClean="0"/>
              <a:t>(Newtons – N) acting </a:t>
            </a:r>
            <a:r>
              <a:rPr lang="en-GB" sz="2000" dirty="0"/>
              <a:t>on an object</a:t>
            </a:r>
            <a:r>
              <a:rPr lang="en-GB" sz="2000" dirty="0" smtClean="0"/>
              <a:t>.</a:t>
            </a:r>
          </a:p>
          <a:p>
            <a:pPr lvl="1"/>
            <a:r>
              <a:rPr lang="en-GB" sz="2000" dirty="0" smtClean="0"/>
              <a:t>Changes </a:t>
            </a:r>
            <a:r>
              <a:rPr lang="en-GB" sz="2000" dirty="0"/>
              <a:t>with </a:t>
            </a:r>
            <a:r>
              <a:rPr lang="en-GB" sz="2000" dirty="0" smtClean="0"/>
              <a:t>location.</a:t>
            </a:r>
          </a:p>
          <a:p>
            <a:pPr lvl="2"/>
            <a:r>
              <a:rPr lang="en-GB" sz="1800" dirty="0">
                <a:hlinkClick r:id="rId2"/>
              </a:rPr>
              <a:t>https://</a:t>
            </a:r>
            <a:r>
              <a:rPr lang="en-GB" sz="1800" dirty="0" smtClean="0">
                <a:hlinkClick r:id="rId2"/>
              </a:rPr>
              <a:t>www.nyu.edu/pages/mathmol/textbook/weightvmass.html</a:t>
            </a:r>
            <a:endParaRPr lang="en-GB" sz="1800" dirty="0" smtClean="0"/>
          </a:p>
          <a:p>
            <a:pPr lvl="2"/>
            <a:r>
              <a:rPr lang="en-GB" sz="1800" dirty="0">
                <a:hlinkClick r:id="rId3"/>
              </a:rPr>
              <a:t>http://</a:t>
            </a:r>
            <a:r>
              <a:rPr lang="en-GB" sz="1800" dirty="0" smtClean="0">
                <a:hlinkClick r:id="rId3"/>
              </a:rPr>
              <a:t>www.physicsclassroom.com/class/newtlaws/Lesson-2/Types-of-Forces</a:t>
            </a:r>
            <a:endParaRPr lang="en-GB" sz="1800" dirty="0" smtClean="0"/>
          </a:p>
          <a:p>
            <a:r>
              <a:rPr lang="en-GB" sz="2400" dirty="0" smtClean="0"/>
              <a:t>W = mg or </a:t>
            </a:r>
            <a:r>
              <a:rPr lang="en-GB" sz="2400" dirty="0" err="1" smtClean="0"/>
              <a:t>F</a:t>
            </a:r>
            <a:r>
              <a:rPr lang="en-GB" sz="2400" baseline="-25000" dirty="0" err="1" smtClean="0"/>
              <a:t>grav</a:t>
            </a:r>
            <a:r>
              <a:rPr lang="en-GB" sz="2400" dirty="0" smtClean="0"/>
              <a:t> </a:t>
            </a:r>
            <a:r>
              <a:rPr lang="en-GB" sz="2400" dirty="0"/>
              <a:t>= </a:t>
            </a:r>
            <a:r>
              <a:rPr lang="en-GB" sz="2400" dirty="0" smtClean="0"/>
              <a:t>mg</a:t>
            </a:r>
          </a:p>
          <a:p>
            <a:pPr lvl="1"/>
            <a:r>
              <a:rPr lang="en-GB" sz="2000" dirty="0" smtClean="0"/>
              <a:t>W = weight, </a:t>
            </a:r>
            <a:r>
              <a:rPr lang="en-GB" sz="2000" dirty="0" err="1" smtClean="0"/>
              <a:t>F</a:t>
            </a:r>
            <a:r>
              <a:rPr lang="en-GB" sz="2000" baseline="-25000" dirty="0" err="1" smtClean="0"/>
              <a:t>grav</a:t>
            </a:r>
            <a:r>
              <a:rPr lang="en-GB" sz="2000" dirty="0" smtClean="0"/>
              <a:t> = Force of gravity = Weight</a:t>
            </a:r>
          </a:p>
          <a:p>
            <a:pPr lvl="1"/>
            <a:r>
              <a:rPr lang="en-GB" sz="2000" dirty="0" smtClean="0"/>
              <a:t>m = mass</a:t>
            </a:r>
          </a:p>
          <a:p>
            <a:pPr lvl="1"/>
            <a:r>
              <a:rPr lang="en-GB" sz="2000" dirty="0" smtClean="0"/>
              <a:t>g = acceleration of gravity</a:t>
            </a:r>
          </a:p>
          <a:p>
            <a:pPr lvl="2"/>
            <a:r>
              <a:rPr lang="en-GB" sz="1600" dirty="0" smtClean="0"/>
              <a:t>Where does this equation come from?</a:t>
            </a:r>
          </a:p>
          <a:p>
            <a:pPr lvl="3"/>
            <a:r>
              <a:rPr lang="en-GB" sz="1600" b="1" dirty="0" smtClean="0"/>
              <a:t>F = ma (Newton’s Second Law)</a:t>
            </a:r>
            <a:endParaRPr lang="en-GB" sz="1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and Solutions: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30" y="2384612"/>
            <a:ext cx="10018713" cy="4473388"/>
          </a:xfrm>
        </p:spPr>
        <p:txBody>
          <a:bodyPr/>
          <a:lstStyle/>
          <a:p>
            <a:r>
              <a:rPr lang="en-GB" sz="2000" dirty="0" smtClean="0"/>
              <a:t>Weight </a:t>
            </a:r>
            <a:r>
              <a:rPr lang="en-GB" sz="2000" dirty="0" smtClean="0"/>
              <a:t>vs Mass:</a:t>
            </a:r>
          </a:p>
          <a:p>
            <a:pPr lvl="1"/>
            <a:r>
              <a:rPr lang="en-GB" sz="1800" dirty="0" smtClean="0"/>
              <a:t>Invent your questions regarding your weight on other planets using the following links:</a:t>
            </a:r>
            <a:endParaRPr lang="en-GB" sz="1800" dirty="0" smtClean="0">
              <a:hlinkClick r:id="rId2"/>
            </a:endParaRPr>
          </a:p>
          <a:p>
            <a:pPr lvl="2"/>
            <a:r>
              <a:rPr lang="en-GB" sz="1400" dirty="0" smtClean="0">
                <a:hlinkClick r:id="rId2"/>
              </a:rPr>
              <a:t>http</a:t>
            </a:r>
            <a:r>
              <a:rPr lang="en-GB" sz="1400" dirty="0">
                <a:hlinkClick r:id="rId2"/>
              </a:rPr>
              <a:t>://</a:t>
            </a:r>
            <a:r>
              <a:rPr lang="en-GB" sz="1400" dirty="0" smtClean="0">
                <a:hlinkClick r:id="rId2"/>
              </a:rPr>
              <a:t>www.physicsclassroom.com/class/circles/Lesson-3/The-Value-of-g</a:t>
            </a:r>
            <a:endParaRPr lang="en-GB" sz="1400" dirty="0" smtClean="0"/>
          </a:p>
          <a:p>
            <a:pPr lvl="2"/>
            <a:r>
              <a:rPr lang="en-GB" sz="1400" dirty="0">
                <a:hlinkClick r:id="rId3"/>
              </a:rPr>
              <a:t>https://</a:t>
            </a:r>
            <a:r>
              <a:rPr lang="en-GB" sz="1400" dirty="0" smtClean="0">
                <a:hlinkClick r:id="rId3"/>
              </a:rPr>
              <a:t>www.nyu.edu/pages/mathmol/textbook/weightvmass.html</a:t>
            </a:r>
            <a:endParaRPr lang="en-GB" sz="1400" dirty="0" smtClean="0"/>
          </a:p>
          <a:p>
            <a:pPr lvl="2"/>
            <a:r>
              <a:rPr lang="en-GB" sz="1400" dirty="0">
                <a:hlinkClick r:id="rId4"/>
              </a:rPr>
              <a:t>http://www.rapidtables.com/convert/weight/kg-to-pound.htm</a:t>
            </a:r>
            <a:endParaRPr lang="en-GB" sz="1400" dirty="0"/>
          </a:p>
          <a:p>
            <a:pPr lvl="1"/>
            <a:r>
              <a:rPr lang="en-GB" sz="1800" dirty="0">
                <a:hlinkClick r:id="rId5"/>
              </a:rPr>
              <a:t>http://</a:t>
            </a:r>
            <a:r>
              <a:rPr lang="en-GB" sz="1800" dirty="0" smtClean="0">
                <a:hlinkClick r:id="rId5"/>
              </a:rPr>
              <a:t>en.mcqslearn.com/o-level/physics/mcq/mass-weight-density.php?page=5</a:t>
            </a:r>
            <a:endParaRPr lang="en-GB" sz="1800" dirty="0" smtClean="0">
              <a:hlinkClick r:id="rId6"/>
            </a:endParaRPr>
          </a:p>
          <a:p>
            <a:pPr lvl="1"/>
            <a:r>
              <a:rPr lang="en-GB" sz="1800" dirty="0">
                <a:hlinkClick r:id="rId6"/>
              </a:rPr>
              <a:t>https://www.proprofs.com/quiz-school/story.php?title=force-weight-mass</a:t>
            </a:r>
          </a:p>
          <a:p>
            <a:pPr lvl="1"/>
            <a:r>
              <a:rPr lang="en-GB" sz="1800" dirty="0" smtClean="0">
                <a:hlinkClick r:id="rId6"/>
              </a:rPr>
              <a:t>https</a:t>
            </a:r>
            <a:r>
              <a:rPr lang="en-GB" sz="1800" dirty="0">
                <a:hlinkClick r:id="rId6"/>
              </a:rPr>
              <a:t>://</a:t>
            </a:r>
            <a:r>
              <a:rPr lang="en-GB" sz="1800" dirty="0" smtClean="0">
                <a:hlinkClick r:id="rId6"/>
              </a:rPr>
              <a:t>quizizz.com/admin/quiz/54ef1aff1e246ab31e491b0a</a:t>
            </a:r>
            <a:endParaRPr lang="en-GB" sz="1800" dirty="0" smtClean="0"/>
          </a:p>
          <a:p>
            <a:pPr lvl="1"/>
            <a:r>
              <a:rPr lang="en-GB" sz="1800" dirty="0">
                <a:hlinkClick r:id="rId7"/>
              </a:rPr>
              <a:t>https://reviewgamezone.com/mc/candidate/test/?</a:t>
            </a:r>
            <a:r>
              <a:rPr lang="en-GB" sz="1800" dirty="0" smtClean="0">
                <a:hlinkClick r:id="rId7"/>
              </a:rPr>
              <a:t>test_id=23043&amp;title=Mass%20Vs%20Weight</a:t>
            </a:r>
            <a:endParaRPr lang="en-GB" sz="1800" dirty="0" smtClean="0"/>
          </a:p>
          <a:p>
            <a:pPr lvl="1"/>
            <a:r>
              <a:rPr lang="en-GB" sz="1800" dirty="0" smtClean="0">
                <a:hlinkClick r:id="rId8"/>
              </a:rPr>
              <a:t>http</a:t>
            </a:r>
            <a:r>
              <a:rPr lang="en-GB" sz="1800" dirty="0">
                <a:hlinkClick r:id="rId8"/>
              </a:rPr>
              <a:t>://</a:t>
            </a:r>
            <a:r>
              <a:rPr lang="en-GB" sz="1800" dirty="0" smtClean="0">
                <a:hlinkClick r:id="rId8"/>
              </a:rPr>
              <a:t>en.mcqlearn.com/science/g6/measuring-mass-mcqs.php</a:t>
            </a:r>
            <a:endParaRPr lang="en-GB" sz="1800" dirty="0" smtClean="0"/>
          </a:p>
          <a:p>
            <a:pPr lvl="1"/>
            <a:r>
              <a:rPr lang="en-GB" sz="1800" dirty="0">
                <a:hlinkClick r:id="rId9"/>
              </a:rPr>
              <a:t>https://</a:t>
            </a:r>
            <a:r>
              <a:rPr lang="en-GB" sz="1800" dirty="0" smtClean="0">
                <a:hlinkClick r:id="rId9"/>
              </a:rPr>
              <a:t>www.thatquiz.org/tq/previewtest?Y/J/R/C/50721317644863</a:t>
            </a:r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11" y="157767"/>
            <a:ext cx="10018713" cy="730876"/>
          </a:xfrm>
        </p:spPr>
        <p:txBody>
          <a:bodyPr/>
          <a:lstStyle/>
          <a:p>
            <a:r>
              <a:rPr lang="en-US" dirty="0" smtClean="0"/>
              <a:t>How to properly use GFEMA: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10" y="1068947"/>
            <a:ext cx="10018713" cy="52909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G:</a:t>
            </a:r>
            <a:r>
              <a:rPr lang="en-US" dirty="0" smtClean="0"/>
              <a:t> givens – write down every value that the problem gives you with a </a:t>
            </a:r>
            <a:r>
              <a:rPr lang="en-US" u="sng" dirty="0" smtClean="0"/>
              <a:t>symbol and units</a:t>
            </a:r>
            <a:r>
              <a:rPr lang="en-US" dirty="0" smtClean="0"/>
              <a:t>, separated by commas</a:t>
            </a:r>
          </a:p>
          <a:p>
            <a:pPr marL="0" indent="0">
              <a:buNone/>
            </a:pPr>
            <a:r>
              <a:rPr lang="en-US" b="1" dirty="0" smtClean="0"/>
              <a:t>F:</a:t>
            </a:r>
            <a:r>
              <a:rPr lang="en-US" dirty="0" smtClean="0"/>
              <a:t> find – write down the </a:t>
            </a:r>
            <a:r>
              <a:rPr lang="en-US" u="sng" dirty="0" smtClean="0"/>
              <a:t>variable</a:t>
            </a:r>
            <a:r>
              <a:rPr lang="en-US" dirty="0" smtClean="0"/>
              <a:t> of the quantity you are looking for</a:t>
            </a:r>
          </a:p>
          <a:p>
            <a:pPr marL="0" indent="0">
              <a:buNone/>
            </a:pPr>
            <a:r>
              <a:rPr lang="en-US" sz="2800" b="1" dirty="0"/>
              <a:t>E:</a:t>
            </a:r>
            <a:r>
              <a:rPr lang="en-US" sz="2800" dirty="0"/>
              <a:t> equation – write down the equation you are going to use</a:t>
            </a:r>
          </a:p>
          <a:p>
            <a:pPr lvl="1"/>
            <a:r>
              <a:rPr lang="en-US" sz="2400" dirty="0"/>
              <a:t>I highly recommend writing it in its standard format first and then rearranging, that way if you rearrange it wrong, the right equation is still there to get you credit</a:t>
            </a:r>
          </a:p>
          <a:p>
            <a:pPr marL="0" indent="0">
              <a:buNone/>
            </a:pPr>
            <a:r>
              <a:rPr lang="en-US" sz="2800" dirty="0"/>
              <a:t>M: Math – substitute numbers here and solve. </a:t>
            </a:r>
          </a:p>
          <a:p>
            <a:pPr marL="800100" lvl="2" indent="-342900"/>
            <a:r>
              <a:rPr lang="en-US" sz="2000" dirty="0"/>
              <a:t>Show your working out (algebra and numbers).  More work means more chances to find simple mistakes.</a:t>
            </a:r>
          </a:p>
          <a:p>
            <a:pPr marL="0" lvl="1" indent="0">
              <a:buNone/>
            </a:pPr>
            <a:r>
              <a:rPr lang="en-US" sz="2800" dirty="0"/>
              <a:t>A: Answer – the answer, with units </a:t>
            </a:r>
          </a:p>
          <a:p>
            <a:pPr marL="800100" lvl="2" indent="-342900"/>
            <a:r>
              <a:rPr lang="en-US" sz="2000" dirty="0"/>
              <a:t>AND if you know the answer is wrong, and have no idea why – this is where you should tell me that.</a:t>
            </a:r>
          </a:p>
          <a:p>
            <a:pPr marL="800100" lvl="2" indent="-342900"/>
            <a:r>
              <a:rPr lang="en-US" sz="2000" dirty="0"/>
              <a:t>Please note: you DID the whole problem.  Even if you got a wrong answer, it’s all here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6B8F-C8ED-49F3-9FD6-6A0842E04F40}" type="datetime1">
              <a:rPr lang="en-US" smtClean="0"/>
              <a:t>12/8/2017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http://www.physicsclassroom.com/Class/circles/u6l3c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89" y="196010"/>
            <a:ext cx="6885241" cy="621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20203" y="6492875"/>
            <a:ext cx="9357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http://www.physicsclassroom.com/class/circles/Lesson-3/Newton-s-Law-of-Universal-Gravitation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35775" y="2306471"/>
            <a:ext cx="532261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?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6247" y="3754484"/>
            <a:ext cx="532261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?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5774" y="5348498"/>
            <a:ext cx="532261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?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1139" y="2204112"/>
            <a:ext cx="532261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?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34400" y="3672594"/>
            <a:ext cx="424486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?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4400" y="5246139"/>
            <a:ext cx="532261" cy="60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?</a:t>
            </a:r>
            <a:endParaRPr lang="en-GB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http://www.physicsclassroom.com/Class/circles/u6l3c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89" y="196010"/>
            <a:ext cx="6885241" cy="621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20203" y="6492875"/>
            <a:ext cx="9357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http://www.physicsclassroom.com/class/circles/Lesson-3/Newton-s-Law-of-Universal-Gravitation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7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Newton's </a:t>
            </a:r>
            <a:r>
              <a:rPr lang="en-GB" dirty="0" smtClean="0"/>
              <a:t>Universal Law of </a:t>
            </a:r>
            <a:r>
              <a:rPr lang="en-GB" dirty="0" smtClean="0"/>
              <a:t>Gravitation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Grade 7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12/8/2017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01448"/>
              </p:ext>
            </p:extLst>
          </p:nvPr>
        </p:nvGraphicFramePr>
        <p:xfrm>
          <a:off x="3013486" y="1536020"/>
          <a:ext cx="6705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Newton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law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universal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gravitation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force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directly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proportional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inversely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err="1" smtClean="0"/>
                        <a:t>Fg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749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473523"/>
              </p:ext>
            </p:extLst>
          </p:nvPr>
        </p:nvGraphicFramePr>
        <p:xfrm>
          <a:off x="2678635" y="1278443"/>
          <a:ext cx="67056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calculate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variables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131867"/>
              </p:ext>
            </p:extLst>
          </p:nvPr>
        </p:nvGraphicFramePr>
        <p:xfrm>
          <a:off x="1484309" y="1630997"/>
          <a:ext cx="10574878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Discuss the difference between acceleration due to gravity and the force due to gravity.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Calculate </a:t>
                      </a:r>
                      <a:r>
                        <a:rPr lang="en-GB" sz="2400" dirty="0" err="1" smtClean="0"/>
                        <a:t>Fg</a:t>
                      </a:r>
                      <a:r>
                        <a:rPr lang="en-GB" sz="2400" dirty="0" smtClean="0"/>
                        <a:t> given mass.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Rearrange to calculate mass given </a:t>
                      </a:r>
                      <a:r>
                        <a:rPr lang="en-GB" sz="2400" dirty="0" err="1" smtClean="0"/>
                        <a:t>Fg</a:t>
                      </a:r>
                      <a:r>
                        <a:rPr lang="en-GB" sz="2400" dirty="0" smtClean="0"/>
                        <a:t>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35625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Recognise increasing distance from source decreases force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2021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690796"/>
              </p:ext>
            </p:extLst>
          </p:nvPr>
        </p:nvGraphicFramePr>
        <p:xfrm>
          <a:off x="1484309" y="1474304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Explain, using algebra and GFEMA</a:t>
                      </a:r>
                      <a:r>
                        <a:rPr lang="en-GB" sz="2400" baseline="0" dirty="0" smtClean="0"/>
                        <a:t>, “</a:t>
                      </a:r>
                      <a:r>
                        <a:rPr lang="en-GB" sz="2400" dirty="0" smtClean="0"/>
                        <a:t>working out”.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Newton's </a:t>
            </a:r>
            <a:r>
              <a:rPr lang="en-GB" dirty="0" smtClean="0"/>
              <a:t>Law of Universal Gravitation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Newton's law of universal gravitation is about the universality of gravity. </a:t>
            </a:r>
            <a:endParaRPr lang="en-GB" sz="2800" dirty="0" smtClean="0"/>
          </a:p>
          <a:p>
            <a:r>
              <a:rPr lang="en-GB" sz="2800" dirty="0" smtClean="0"/>
              <a:t>Newton's </a:t>
            </a:r>
            <a:r>
              <a:rPr lang="en-GB" sz="2800" dirty="0"/>
              <a:t>place in the Gravity Hall of Fame is not due to his discovery of gravity, but rather due to his discovery that gravitation is universal</a:t>
            </a:r>
            <a:r>
              <a:rPr lang="en-GB" sz="2800" dirty="0" smtClean="0"/>
              <a:t>.</a:t>
            </a:r>
          </a:p>
          <a:p>
            <a:pPr lvl="1"/>
            <a:r>
              <a:rPr lang="en-GB" sz="2400" dirty="0" smtClean="0"/>
              <a:t> ALL </a:t>
            </a:r>
            <a:r>
              <a:rPr lang="en-GB" sz="2400" dirty="0"/>
              <a:t>objects attract each other with a force of gravitational attraction. Gravity is universal. 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Newton's Law of Universal Gravitation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722" y="1096534"/>
            <a:ext cx="10018713" cy="2540977"/>
          </a:xfrm>
        </p:spPr>
        <p:txBody>
          <a:bodyPr/>
          <a:lstStyle/>
          <a:p>
            <a:r>
              <a:rPr lang="en-GB" dirty="0"/>
              <a:t>This </a:t>
            </a:r>
            <a:r>
              <a:rPr lang="en-GB" b="1" dirty="0"/>
              <a:t>force</a:t>
            </a:r>
            <a:r>
              <a:rPr lang="en-GB" dirty="0"/>
              <a:t> of </a:t>
            </a:r>
            <a:r>
              <a:rPr lang="en-GB" b="1" dirty="0"/>
              <a:t>gravitational attraction </a:t>
            </a:r>
            <a:r>
              <a:rPr lang="en-GB" dirty="0"/>
              <a:t>is </a:t>
            </a:r>
            <a:r>
              <a:rPr lang="en-GB" b="1" dirty="0"/>
              <a:t>directly dependent </a:t>
            </a:r>
            <a:r>
              <a:rPr lang="en-GB" dirty="0"/>
              <a:t>upon the </a:t>
            </a:r>
            <a:r>
              <a:rPr lang="en-GB" b="1" dirty="0"/>
              <a:t>masses</a:t>
            </a:r>
            <a:r>
              <a:rPr lang="en-GB" dirty="0"/>
              <a:t> of </a:t>
            </a:r>
            <a:r>
              <a:rPr lang="en-GB" b="1" dirty="0"/>
              <a:t>both</a:t>
            </a:r>
            <a:r>
              <a:rPr lang="en-GB" dirty="0"/>
              <a:t> </a:t>
            </a:r>
            <a:r>
              <a:rPr lang="en-GB" b="1" dirty="0"/>
              <a:t>objects</a:t>
            </a:r>
            <a:r>
              <a:rPr lang="en-GB" dirty="0"/>
              <a:t> and </a:t>
            </a:r>
            <a:r>
              <a:rPr lang="en-GB" b="1" dirty="0"/>
              <a:t>inversely proportional </a:t>
            </a:r>
            <a:r>
              <a:rPr lang="en-GB" dirty="0"/>
              <a:t>to the </a:t>
            </a:r>
            <a:r>
              <a:rPr lang="en-GB" b="1" dirty="0"/>
              <a:t>square</a:t>
            </a:r>
            <a:r>
              <a:rPr lang="en-GB" dirty="0"/>
              <a:t> of the </a:t>
            </a:r>
            <a:r>
              <a:rPr lang="en-GB" b="1" dirty="0"/>
              <a:t>distance</a:t>
            </a:r>
            <a:r>
              <a:rPr lang="en-GB" dirty="0"/>
              <a:t> that </a:t>
            </a:r>
            <a:r>
              <a:rPr lang="en-GB" b="1" dirty="0"/>
              <a:t>separates their centres</a:t>
            </a:r>
            <a:r>
              <a:rPr lang="en-GB" dirty="0"/>
              <a:t>. </a:t>
            </a:r>
            <a:endParaRPr lang="en-GB" i="1" dirty="0" smtClean="0">
              <a:latin typeface="Cambria Math" panose="020405030504060302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54060" y="4039032"/>
                <a:ext cx="3886320" cy="1363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b="1" i="1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4800" b="1" i="1">
                          <a:latin typeface="Cambria Math" panose="02040503050406030204" pitchFamily="18" charset="0"/>
                        </a:rPr>
                        <m:t>𝑮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GB" sz="4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4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GB" sz="4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GB" sz="4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GB" sz="4800" b="1" i="1" baseline="3000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60" y="4039032"/>
                <a:ext cx="3886320" cy="136313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308621" y="4039032"/>
            <a:ext cx="69156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/>
              <a:t>F = force </a:t>
            </a:r>
            <a:r>
              <a:rPr lang="en-GB" sz="2400" i="1" dirty="0"/>
              <a:t>applied on object 2 exerted by object </a:t>
            </a:r>
            <a:r>
              <a:rPr lang="en-GB" sz="2400" i="1" dirty="0" smtClean="0"/>
              <a:t>1</a:t>
            </a:r>
            <a:endParaRPr lang="en-GB" sz="2400" i="1" dirty="0"/>
          </a:p>
          <a:p>
            <a:r>
              <a:rPr lang="en-GB" sz="2400" i="1" dirty="0" smtClean="0"/>
              <a:t>G = Gravitational Constant (</a:t>
            </a:r>
            <a:r>
              <a:rPr lang="pt-BR" sz="2400" i="1" dirty="0"/>
              <a:t>6.673 x 10</a:t>
            </a:r>
            <a:r>
              <a:rPr lang="pt-BR" sz="2400" i="1" baseline="30000" dirty="0"/>
              <a:t>-11</a:t>
            </a:r>
            <a:r>
              <a:rPr lang="pt-BR" sz="2400" i="1" dirty="0"/>
              <a:t> </a:t>
            </a:r>
            <a:r>
              <a:rPr lang="pt-BR" sz="2400" i="1" dirty="0" smtClean="0"/>
              <a:t>Nm</a:t>
            </a:r>
            <a:r>
              <a:rPr lang="pt-BR" sz="2400" i="1" baseline="30000" dirty="0" smtClean="0"/>
              <a:t>2</a:t>
            </a:r>
            <a:r>
              <a:rPr lang="pt-BR" sz="2400" i="1" dirty="0" smtClean="0"/>
              <a:t>/kg</a:t>
            </a:r>
            <a:r>
              <a:rPr lang="pt-BR" sz="2400" i="1" baseline="30000" dirty="0" smtClean="0"/>
              <a:t>2</a:t>
            </a:r>
            <a:r>
              <a:rPr lang="en-GB" sz="2400" i="1" dirty="0" smtClean="0"/>
              <a:t>)</a:t>
            </a:r>
            <a:endParaRPr lang="en-GB" sz="2400" i="1" dirty="0"/>
          </a:p>
          <a:p>
            <a:r>
              <a:rPr lang="en-GB" sz="2400" i="1" dirty="0"/>
              <a:t>m</a:t>
            </a:r>
            <a:r>
              <a:rPr lang="en-GB" sz="2400" i="1" baseline="-25000" dirty="0"/>
              <a:t>1</a:t>
            </a:r>
            <a:r>
              <a:rPr lang="en-GB" sz="2400" i="1" dirty="0"/>
              <a:t> and m</a:t>
            </a:r>
            <a:r>
              <a:rPr lang="en-GB" sz="2400" i="1" baseline="-25000" dirty="0"/>
              <a:t>2</a:t>
            </a:r>
            <a:r>
              <a:rPr lang="en-GB" sz="2400" i="1" dirty="0"/>
              <a:t> </a:t>
            </a:r>
            <a:r>
              <a:rPr lang="en-GB" sz="2400" i="1" dirty="0" smtClean="0"/>
              <a:t>= the </a:t>
            </a:r>
            <a:r>
              <a:rPr lang="en-GB" sz="2400" i="1" dirty="0"/>
              <a:t>masses of objects 1 and </a:t>
            </a:r>
            <a:r>
              <a:rPr lang="en-GB" sz="2400" i="1" dirty="0" smtClean="0"/>
              <a:t>2 respectively</a:t>
            </a:r>
          </a:p>
          <a:p>
            <a:r>
              <a:rPr lang="en-GB" sz="2400" i="1" dirty="0" smtClean="0"/>
              <a:t>r = distance between the object’s centres 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40760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sz="3200" dirty="0" smtClean="0"/>
              <a:t>Newton's Law of Universal Gravitation</a:t>
            </a:r>
            <a:br>
              <a:rPr lang="en-GB" sz="3200" dirty="0" smtClean="0"/>
            </a:br>
            <a:r>
              <a:rPr lang="en-US" sz="2000" b="1" i="1" dirty="0"/>
              <a:t>(Khan Academy)</a:t>
            </a: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https://www.khanacademy.org/science/physics/centripetal-force-and-gravitation/gravity-newtonian/v/introduction-to-newton-s-law-of-gravitation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Introduction to Newtons law of gravitation  Physics  Khan Academy [Low, 480x360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6851" y="1716870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6289</TotalTime>
  <Words>645</Words>
  <Application>Microsoft Office PowerPoint</Application>
  <PresentationFormat>Widescreen</PresentationFormat>
  <Paragraphs>133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华文楷体</vt:lpstr>
      <vt:lpstr>Arial</vt:lpstr>
      <vt:lpstr>Calibri</vt:lpstr>
      <vt:lpstr>Cambria Math</vt:lpstr>
      <vt:lpstr>Corbel</vt:lpstr>
      <vt:lpstr>Parallax</vt:lpstr>
      <vt:lpstr>1_Parallax</vt:lpstr>
      <vt:lpstr>Review of Previous Lesson</vt:lpstr>
      <vt:lpstr>Newton's Universal Law of Gravitation</vt:lpstr>
      <vt:lpstr>Vocabulary</vt:lpstr>
      <vt:lpstr>Vocabulary</vt:lpstr>
      <vt:lpstr>Learning Objectives</vt:lpstr>
      <vt:lpstr>Learning Objectives</vt:lpstr>
      <vt:lpstr>Newton's Law of Universal Gravitation</vt:lpstr>
      <vt:lpstr>Newton's Law of Universal Gravitation</vt:lpstr>
      <vt:lpstr>Newton's Law of Universal Gravitation (Khan Academy) https://www.khanacademy.org/science/physics/centripetal-force-and-gravitation/gravity-newtonian/v/introduction-to-newton-s-law-of-gravitation</vt:lpstr>
      <vt:lpstr>Newton's Law of Universal Gravitation (Khan Academy) https://www.khanacademy.org/science/physics/centripetal-force-and-gravitation/gravity-newtonian/v/gravitation-part-2</vt:lpstr>
      <vt:lpstr>Newton's Law of Universal Gravitation (apbiolghs - youtube) https://www.youtube.com/watch?v=MTY1Kje0yLg</vt:lpstr>
      <vt:lpstr>Difference between weight and mass?</vt:lpstr>
      <vt:lpstr>Problems and Solutions:</vt:lpstr>
      <vt:lpstr>How to properly use GFEMA:</vt:lpstr>
      <vt:lpstr>Plenary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116</cp:revision>
  <dcterms:created xsi:type="dcterms:W3CDTF">2014-09-24T02:59:48Z</dcterms:created>
  <dcterms:modified xsi:type="dcterms:W3CDTF">2017-12-08T04:37:43Z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