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20"/>
  </p:notesMasterIdLst>
  <p:sldIdLst>
    <p:sldId id="372" r:id="rId6"/>
    <p:sldId id="257" r:id="rId7"/>
    <p:sldId id="375" r:id="rId8"/>
    <p:sldId id="373" r:id="rId9"/>
    <p:sldId id="376" r:id="rId10"/>
    <p:sldId id="377" r:id="rId11"/>
    <p:sldId id="388" r:id="rId12"/>
    <p:sldId id="393" r:id="rId13"/>
    <p:sldId id="378" r:id="rId14"/>
    <p:sldId id="390" r:id="rId15"/>
    <p:sldId id="391" r:id="rId16"/>
    <p:sldId id="394" r:id="rId17"/>
    <p:sldId id="392" r:id="rId18"/>
    <p:sldId id="3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40788" y="13448"/>
            <a:ext cx="185121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13895" y="13448"/>
            <a:ext cx="1878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hyperlink" Target="https://www.khanacademy.org/science/physics/forces-newtons-laws/newtons-laws-of-motion/v/newton-s-first-law-of-motion-concept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hyperlink" Target="https://www.khanacademy.org/science/physics/forces-newtons-laws/newtons-laws-of-motion/v/newton-s-first-law-of-motion-concep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C1Fb7hTpVO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mmedia/newtlaws/il.cfm" TargetMode="External"/><Relationship Id="rId2" Type="http://schemas.openxmlformats.org/officeDocument/2006/relationships/hyperlink" Target="http://www.physicsclassroom.com/mmedia/newtlaws/cci.cfm" TargetMode="Externa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profs.com/quiz-school/story.php?title=lesson-1-newtons-first-law-motion" TargetMode="External"/><Relationship Id="rId2" Type="http://schemas.openxmlformats.org/officeDocument/2006/relationships/hyperlink" Target="https://www.varsitytutors.com/ap_physics_1-help/newton-s-first-law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://www.physicsclassroom.com/reviews/Newtons-Laws/Newtons-Laws-Review-Answers-1" TargetMode="External"/><Relationship Id="rId4" Type="http://schemas.openxmlformats.org/officeDocument/2006/relationships/hyperlink" Target="https://www.khanacademy.org/science/physics/forces-newtons-laws/newtons-laws-of-motion/e/newtonsfirs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hyperlink" Target="https://www.khanacademy.org/science/physics/forces-newtons-laws/newtons-laws-of-motion/v/newton-s-1st-law-of-mo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76764" y="13448"/>
            <a:ext cx="1915237" cy="365125"/>
          </a:xfrm>
        </p:spPr>
        <p:txBody>
          <a:bodyPr/>
          <a:lstStyle/>
          <a:p>
            <a:fld id="{54E385D7-2672-45E6-AE91-9136ACDEFB2D}" type="datetime1">
              <a:rPr lang="en-US" smtClean="0"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018713" cy="1124790"/>
          </a:xfrm>
        </p:spPr>
        <p:txBody>
          <a:bodyPr>
            <a:noAutofit/>
          </a:bodyPr>
          <a:lstStyle/>
          <a:p>
            <a:r>
              <a:rPr lang="en-GB" b="1" dirty="0"/>
              <a:t>Newton's </a:t>
            </a:r>
            <a:r>
              <a:rPr lang="en-GB" b="1" dirty="0" smtClean="0"/>
              <a:t>First Law </a:t>
            </a:r>
            <a:r>
              <a:rPr lang="en-GB" b="1" dirty="0"/>
              <a:t>of </a:t>
            </a:r>
            <a:r>
              <a:rPr lang="en-GB" b="1" dirty="0" smtClean="0"/>
              <a:t>Motion</a:t>
            </a:r>
            <a:r>
              <a:rPr lang="en-GB" b="1" dirty="0"/>
              <a:t> </a:t>
            </a:r>
            <a:r>
              <a:rPr lang="en-GB" b="1" dirty="0" smtClean="0"/>
              <a:t>concepts: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US" sz="2000" b="1" i="1" dirty="0" smtClean="0"/>
              <a:t>(Khan Academy)</a:t>
            </a:r>
            <a:br>
              <a:rPr lang="en-US" sz="2000" b="1" i="1" dirty="0" smtClean="0"/>
            </a:br>
            <a:r>
              <a:rPr lang="en-GB" sz="2000" dirty="0">
                <a:hlinkClick r:id="rId4"/>
              </a:rPr>
              <a:t>https://www.khanacademy.org/science/physics/forces-newtons-laws/newtons-laws-of-motion/v/newton-s-first-law-of-motion-concepts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Newtons first law of motion concepts Physics Khan Academ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6976" y="1623845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346041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018713" cy="1124790"/>
          </a:xfrm>
        </p:spPr>
        <p:txBody>
          <a:bodyPr>
            <a:noAutofit/>
          </a:bodyPr>
          <a:lstStyle/>
          <a:p>
            <a:r>
              <a:rPr lang="en-GB" b="1" dirty="0" smtClean="0"/>
              <a:t>More on Newton's First Law </a:t>
            </a:r>
            <a:r>
              <a:rPr lang="en-GB" b="1" dirty="0"/>
              <a:t>of </a:t>
            </a:r>
            <a:r>
              <a:rPr lang="en-GB" b="1" dirty="0" smtClean="0"/>
              <a:t>motion: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US" sz="2000" b="1" i="1" dirty="0" smtClean="0"/>
              <a:t>(Khan Academy)</a:t>
            </a:r>
            <a:br>
              <a:rPr lang="en-US" sz="2000" b="1" i="1" dirty="0" smtClean="0"/>
            </a:br>
            <a:r>
              <a:rPr lang="en-GB" sz="2000" dirty="0">
                <a:hlinkClick r:id="rId4"/>
              </a:rPr>
              <a:t>https://www.khanacademy.org/science/physics/forces-newtons-laws/newtons-laws-of-motion/v/newton-s-first-law-of-motion-concepts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More on Newtons first law of motion  Physics  Khan Academy [Low, 480x360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6976" y="1623845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218729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378573"/>
            <a:ext cx="10018713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Inertia (Newtons First Law) + Cool Physics Trick</a:t>
            </a:r>
            <a:r>
              <a:rPr lang="en-GB" b="1" dirty="0"/>
              <a:t>: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US" sz="2000" b="1" i="1" dirty="0"/>
              <a:t>(Spencer Richard - </a:t>
            </a:r>
            <a:r>
              <a:rPr lang="en-US" sz="2000" b="1" i="1" dirty="0" err="1"/>
              <a:t>youtube</a:t>
            </a:r>
            <a:r>
              <a:rPr lang="en-US" sz="2000" b="1" i="1" dirty="0"/>
              <a:t>)</a:t>
            </a:r>
            <a:r>
              <a:rPr lang="en-US" sz="2000" b="1" i="1" dirty="0" smtClean="0"/>
              <a:t/>
            </a:r>
            <a:br>
              <a:rPr lang="en-US" sz="2000" b="1" i="1" dirty="0" smtClean="0"/>
            </a:br>
            <a:r>
              <a:rPr lang="en-GB" sz="2000" dirty="0">
                <a:hlinkClick r:id="rId4"/>
              </a:rPr>
              <a:t>https://www.youtube.com/watch?v=C1Fb7hTpVOk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Inertia (Newtons First Law) + Cool Physics Tri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6977" y="1761331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53378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844" y="517852"/>
            <a:ext cx="10018713" cy="11247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No </a:t>
            </a:r>
            <a:r>
              <a:rPr lang="en-GB" dirty="0"/>
              <a:t>acceleration on an </a:t>
            </a:r>
            <a:r>
              <a:rPr lang="en-GB" dirty="0" smtClean="0"/>
              <a:t>object means </a:t>
            </a:r>
            <a:r>
              <a:rPr lang="en-GB" dirty="0"/>
              <a:t>it will continue in its state of </a:t>
            </a:r>
            <a:r>
              <a:rPr lang="en-GB" dirty="0" smtClean="0"/>
              <a:t>motion.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17813"/>
            <a:ext cx="10471129" cy="4473388"/>
          </a:xfrm>
        </p:spPr>
        <p:txBody>
          <a:bodyPr/>
          <a:lstStyle/>
          <a:p>
            <a:r>
              <a:rPr lang="en-GB" dirty="0" smtClean="0"/>
              <a:t>Animations:</a:t>
            </a:r>
          </a:p>
          <a:p>
            <a:pPr lvl="1"/>
            <a:r>
              <a:rPr lang="en-GB" dirty="0" smtClean="0"/>
              <a:t>The </a:t>
            </a:r>
            <a:r>
              <a:rPr lang="en-GB" dirty="0"/>
              <a:t>Car and The </a:t>
            </a:r>
            <a:r>
              <a:rPr lang="en-GB" dirty="0" smtClean="0"/>
              <a:t>Wall</a:t>
            </a:r>
          </a:p>
          <a:p>
            <a:pPr lvl="2"/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www.physicsclassroom.com/mmedia/newtlaws/cci.cfm</a:t>
            </a:r>
            <a:endParaRPr lang="en-GB" dirty="0" smtClean="0"/>
          </a:p>
          <a:p>
            <a:pPr lvl="1"/>
            <a:r>
              <a:rPr lang="en-GB" dirty="0"/>
              <a:t>The Truck and </a:t>
            </a:r>
            <a:r>
              <a:rPr lang="en-GB" dirty="0" smtClean="0"/>
              <a:t>Ladder</a:t>
            </a:r>
            <a:endParaRPr lang="en-GB" dirty="0"/>
          </a:p>
          <a:p>
            <a:pPr lvl="2"/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www.physicsclassroom.com/mmedia/newtlaws/il.cfm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Newton's first law: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704179"/>
            <a:ext cx="10018713" cy="4473388"/>
          </a:xfrm>
        </p:spPr>
        <p:txBody>
          <a:bodyPr/>
          <a:lstStyle/>
          <a:p>
            <a:r>
              <a:rPr lang="en-GB" sz="2800" dirty="0">
                <a:hlinkClick r:id="rId2"/>
              </a:rPr>
              <a:t>https://</a:t>
            </a:r>
            <a:r>
              <a:rPr lang="en-GB" sz="2800" dirty="0" smtClean="0">
                <a:hlinkClick r:id="rId2"/>
              </a:rPr>
              <a:t>www.varsitytutors.com/ap_physics_1-help/newton-s-first-law</a:t>
            </a:r>
            <a:endParaRPr lang="en-GB" sz="2800" dirty="0" smtClean="0"/>
          </a:p>
          <a:p>
            <a:r>
              <a:rPr lang="en-GB" sz="2800" dirty="0">
                <a:hlinkClick r:id="rId3"/>
              </a:rPr>
              <a:t>https://</a:t>
            </a:r>
            <a:r>
              <a:rPr lang="en-GB" sz="2800" dirty="0" smtClean="0">
                <a:hlinkClick r:id="rId3"/>
              </a:rPr>
              <a:t>www.proprofs.com/quiz-school/story.php?title=lesson-1-newtons-first-law-motion</a:t>
            </a:r>
            <a:endParaRPr lang="en-GB" sz="2800" dirty="0" smtClean="0"/>
          </a:p>
          <a:p>
            <a:r>
              <a:rPr lang="en-GB" sz="2800" dirty="0">
                <a:hlinkClick r:id="rId4"/>
              </a:rPr>
              <a:t>https://</a:t>
            </a:r>
            <a:r>
              <a:rPr lang="en-GB" sz="2800" dirty="0" smtClean="0">
                <a:hlinkClick r:id="rId4"/>
              </a:rPr>
              <a:t>www.khanacademy.org/science/physics/forces-newtons-laws/newtons-laws-of-motion/e/newtonsfirst</a:t>
            </a:r>
            <a:endParaRPr lang="en-GB" sz="2800" dirty="0" smtClean="0"/>
          </a:p>
          <a:p>
            <a:r>
              <a:rPr lang="en-GB" sz="2800" dirty="0">
                <a:hlinkClick r:id="rId5"/>
              </a:rPr>
              <a:t>http://</a:t>
            </a:r>
            <a:r>
              <a:rPr lang="en-GB" sz="2800" dirty="0" smtClean="0">
                <a:hlinkClick r:id="rId5"/>
              </a:rPr>
              <a:t>www.physicsclassroom.com/reviews/Newtons-Laws/Newtons-Laws-Review-Answers-1</a:t>
            </a:r>
            <a:endParaRPr lang="en-GB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8470" y="1196123"/>
            <a:ext cx="9933530" cy="2616199"/>
          </a:xfrm>
        </p:spPr>
        <p:txBody>
          <a:bodyPr/>
          <a:lstStyle/>
          <a:p>
            <a:r>
              <a:rPr lang="en-GB" dirty="0"/>
              <a:t>Newton's </a:t>
            </a:r>
            <a:r>
              <a:rPr lang="en-GB" dirty="0" smtClean="0"/>
              <a:t>First Law of Motion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29851" y="13448"/>
            <a:ext cx="1962150" cy="365125"/>
          </a:xfrm>
        </p:spPr>
        <p:txBody>
          <a:bodyPr/>
          <a:lstStyle/>
          <a:p>
            <a:fld id="{D2A01AD7-9CD5-409C-B83F-7BC4F6BB34A5}" type="datetime1">
              <a:rPr lang="en-US" smtClean="0"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544833" y="3812322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GB" sz="2000" i="1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Or</a:t>
            </a: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Newton's 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law of inertia </a:t>
            </a:r>
            <a:endParaRPr lang="en-GB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1918920"/>
              </p:ext>
            </p:extLst>
          </p:nvPr>
        </p:nvGraphicFramePr>
        <p:xfrm>
          <a:off x="3013486" y="1536020"/>
          <a:ext cx="67056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Newton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law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smtClean="0"/>
                        <a:t>inertia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491817"/>
              </p:ext>
            </p:extLst>
          </p:nvPr>
        </p:nvGraphicFramePr>
        <p:xfrm>
          <a:off x="2678635" y="1278443"/>
          <a:ext cx="6705600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dirty="0" smtClean="0"/>
                        <a:t>define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373387"/>
              </p:ext>
            </p:extLst>
          </p:nvPr>
        </p:nvGraphicFramePr>
        <p:xfrm>
          <a:off x="1484309" y="1630997"/>
          <a:ext cx="10574878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Apply Newton's first law (no acceleration on an object it will continue in its state of motion) by</a:t>
                      </a:r>
                      <a:r>
                        <a:rPr lang="en-GB" sz="2400" baseline="0" dirty="0" smtClean="0"/>
                        <a:t> predicting the motion of objects in practical terms.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1599579"/>
              </p:ext>
            </p:extLst>
          </p:nvPr>
        </p:nvGraphicFramePr>
        <p:xfrm>
          <a:off x="1484309" y="1474304"/>
          <a:ext cx="10574878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Explain verbally.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Predict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 writing and verbally.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2024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Newton's F</a:t>
            </a:r>
            <a:r>
              <a:rPr lang="en-GB" b="1" dirty="0" smtClean="0"/>
              <a:t>irst Law of Motion: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 An object at rest remains at rest, or if in motion, remains in motion at a constant velocity unless acted on by a net external force.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8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Inertia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17813"/>
            <a:ext cx="10018713" cy="483691"/>
          </a:xfrm>
        </p:spPr>
        <p:txBody>
          <a:bodyPr/>
          <a:lstStyle/>
          <a:p>
            <a:pPr lvl="0"/>
            <a:r>
              <a:rPr lang="en-US" dirty="0"/>
              <a:t>The property of an object that resists an </a:t>
            </a:r>
            <a:r>
              <a:rPr lang="en-US" dirty="0" smtClean="0"/>
              <a:t>acceleration (change </a:t>
            </a:r>
            <a:r>
              <a:rPr lang="en-US" smtClean="0"/>
              <a:t>in motion).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Egg Drop Inertia Challenge - Cool Science Tri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0830" y="243268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4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018713" cy="1124790"/>
          </a:xfrm>
        </p:spPr>
        <p:txBody>
          <a:bodyPr>
            <a:noAutofit/>
          </a:bodyPr>
          <a:lstStyle/>
          <a:p>
            <a:r>
              <a:rPr lang="en-GB" b="1" dirty="0" smtClean="0"/>
              <a:t>Newton's First Law of Motion: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US" sz="2000" b="1" i="1" dirty="0" smtClean="0"/>
              <a:t>(Khan Academy)</a:t>
            </a:r>
            <a:br>
              <a:rPr lang="en-US" sz="2000" b="1" i="1" dirty="0" smtClean="0"/>
            </a:br>
            <a:r>
              <a:rPr lang="en-GB" sz="2000" dirty="0">
                <a:hlinkClick r:id="rId4"/>
              </a:rPr>
              <a:t>https://</a:t>
            </a:r>
            <a:r>
              <a:rPr lang="en-GB" sz="2000" dirty="0" smtClean="0">
                <a:hlinkClick r:id="rId4"/>
              </a:rPr>
              <a:t>www.khanacademy.org/science/physics/forces-newtons-laws/newtons-laws-of-motion/v/newton-s-1st-law-of-motion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Newtons first law of motion Forces and Newtons laws of motion Physics Khan Academ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1082" y="1623845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27558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FC19442-B78D-4D48-888C-03EEE0FB43A5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6392</TotalTime>
  <Words>241</Words>
  <Application>Microsoft Office PowerPoint</Application>
  <PresentationFormat>Widescreen</PresentationFormat>
  <Paragraphs>78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Newton's First Law of Motion</vt:lpstr>
      <vt:lpstr>Vocabulary</vt:lpstr>
      <vt:lpstr>Vocabulary</vt:lpstr>
      <vt:lpstr>Learning Objectives</vt:lpstr>
      <vt:lpstr>Learning Objectives</vt:lpstr>
      <vt:lpstr>Newton's First Law of Motion:</vt:lpstr>
      <vt:lpstr>Inertia</vt:lpstr>
      <vt:lpstr>Newton's First Law of Motion: (Khan Academy) https://www.khanacademy.org/science/physics/forces-newtons-laws/newtons-laws-of-motion/v/newton-s-1st-law-of-motion</vt:lpstr>
      <vt:lpstr>Newton's First Law of Motion concepts: (Khan Academy) https://www.khanacademy.org/science/physics/forces-newtons-laws/newtons-laws-of-motion/v/newton-s-first-law-of-motion-concepts</vt:lpstr>
      <vt:lpstr>More on Newton's First Law of motion: (Khan Academy) https://www.khanacademy.org/science/physics/forces-newtons-laws/newtons-laws-of-motion/v/newton-s-first-law-of-motion-concepts</vt:lpstr>
      <vt:lpstr>Inertia (Newtons First Law) + Cool Physics Trick: (Spencer Richard - youtube) https://www.youtube.com/watch?v=C1Fb7hTpVOk</vt:lpstr>
      <vt:lpstr>No acceleration on an object means it will continue in its state of motion.</vt:lpstr>
      <vt:lpstr>Newton's first law: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124</cp:revision>
  <dcterms:created xsi:type="dcterms:W3CDTF">2014-09-24T02:59:48Z</dcterms:created>
  <dcterms:modified xsi:type="dcterms:W3CDTF">2017-12-05T08:17:05Z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