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19"/>
  </p:notesMasterIdLst>
  <p:sldIdLst>
    <p:sldId id="372" r:id="rId6"/>
    <p:sldId id="257" r:id="rId7"/>
    <p:sldId id="375" r:id="rId8"/>
    <p:sldId id="373" r:id="rId9"/>
    <p:sldId id="376" r:id="rId10"/>
    <p:sldId id="377" r:id="rId11"/>
    <p:sldId id="400" r:id="rId12"/>
    <p:sldId id="401" r:id="rId13"/>
    <p:sldId id="379" r:id="rId14"/>
    <p:sldId id="404" r:id="rId15"/>
    <p:sldId id="263" r:id="rId16"/>
    <p:sldId id="374" r:id="rId17"/>
    <p:sldId id="4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14/11/2017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6659" y="13448"/>
            <a:ext cx="1945342" cy="365125"/>
          </a:xfrm>
        </p:spPr>
        <p:txBody>
          <a:bodyPr/>
          <a:lstStyle/>
          <a:p>
            <a:fld id="{218C6953-B3F1-4CB7-B581-86832F60C096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27341" y="13448"/>
            <a:ext cx="1864660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11/14/2017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11/14/2017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11/14/2017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08025" y="13448"/>
            <a:ext cx="1783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11/14/2017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sycalculation.com/physics/classical-physics/newtons-second-law-examples.php" TargetMode="External"/><Relationship Id="rId7" Type="http://schemas.openxmlformats.org/officeDocument/2006/relationships/hyperlink" Target="http://www.physicsclassroom.com/class/newtlaws/Lesson-3/Newton-s-Second-Law" TargetMode="External"/><Relationship Id="rId2" Type="http://schemas.openxmlformats.org/officeDocument/2006/relationships/hyperlink" Target="http://www.quizmoz.com/quizzes/Science-Quizzes/n/Newtons-Second-Law-of-Motion-Quiz.as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quibblo.com/quiz/e5MmrWr/Forces-Quiz-Newtons-SECOND-Law-Easier" TargetMode="External"/><Relationship Id="rId5" Type="http://schemas.openxmlformats.org/officeDocument/2006/relationships/hyperlink" Target="http://glencoe.mheducation.com/sites/0078617707/student_view0/chapter2/section2/self-check_quiz-eng_.html" TargetMode="External"/><Relationship Id="rId4" Type="http://schemas.openxmlformats.org/officeDocument/2006/relationships/hyperlink" Target="http://www.batesville.k12.in.us/physics/phynet/mechanics/newton2/numerical_pro.ht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ysicsclassroom.com/class/newtlaws/Lesson-3/Newton-s-Second-Law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ysicsclassroom.com/class/newtlaws/Lesson-3/Newton-s-Second-Law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85D7-2672-45E6-AE91-9136ACDEFB2D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Newton's Second Law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8" name="Picture 4" descr="Image result for f = ma trian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94" y="2077478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16" y="2077478"/>
            <a:ext cx="8030478" cy="332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83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4311" y="157767"/>
            <a:ext cx="10018713" cy="730876"/>
          </a:xfrm>
        </p:spPr>
        <p:txBody>
          <a:bodyPr/>
          <a:lstStyle/>
          <a:p>
            <a:r>
              <a:rPr lang="en-US" dirty="0" smtClean="0"/>
              <a:t>How to properly use GFEMA: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4310" y="1068947"/>
            <a:ext cx="10018713" cy="52909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G:</a:t>
            </a:r>
            <a:r>
              <a:rPr lang="en-US" dirty="0" smtClean="0"/>
              <a:t> givens – write down every value that the problem gives you with a </a:t>
            </a:r>
            <a:r>
              <a:rPr lang="en-US" u="sng" dirty="0" smtClean="0"/>
              <a:t>symbol and units</a:t>
            </a:r>
            <a:r>
              <a:rPr lang="en-US" dirty="0" smtClean="0"/>
              <a:t>, separated by commas</a:t>
            </a:r>
          </a:p>
          <a:p>
            <a:pPr marL="0" indent="0">
              <a:buNone/>
            </a:pPr>
            <a:r>
              <a:rPr lang="en-US" b="1" dirty="0" smtClean="0"/>
              <a:t>F:</a:t>
            </a:r>
            <a:r>
              <a:rPr lang="en-US" dirty="0" smtClean="0"/>
              <a:t> find – write down the </a:t>
            </a:r>
            <a:r>
              <a:rPr lang="en-US" u="sng" dirty="0" smtClean="0"/>
              <a:t>variable</a:t>
            </a:r>
            <a:r>
              <a:rPr lang="en-US" dirty="0" smtClean="0"/>
              <a:t> of the quantity you are looking for</a:t>
            </a:r>
          </a:p>
          <a:p>
            <a:pPr marL="0" indent="0">
              <a:buNone/>
            </a:pPr>
            <a:r>
              <a:rPr lang="en-US" sz="2800" b="1" dirty="0"/>
              <a:t>E:</a:t>
            </a:r>
            <a:r>
              <a:rPr lang="en-US" sz="2800" dirty="0"/>
              <a:t> equation – write down the equation you are going to use</a:t>
            </a:r>
          </a:p>
          <a:p>
            <a:pPr lvl="1"/>
            <a:r>
              <a:rPr lang="en-US" sz="2400" dirty="0"/>
              <a:t>I highly recommend writing it in its standard format first and then rearranging, that way if you rearrange it wrong, the right equation is still there to get you credit</a:t>
            </a:r>
          </a:p>
          <a:p>
            <a:pPr marL="0" indent="0">
              <a:buNone/>
            </a:pPr>
            <a:r>
              <a:rPr lang="en-US" sz="2800" dirty="0"/>
              <a:t>M: Math – substitute numbers here and solve. </a:t>
            </a:r>
          </a:p>
          <a:p>
            <a:pPr marL="800100" lvl="2" indent="-342900"/>
            <a:r>
              <a:rPr lang="en-US" sz="2000" dirty="0"/>
              <a:t>Show your working out (algebra and numbers).  More work means more chances to find simple mistakes.</a:t>
            </a:r>
          </a:p>
          <a:p>
            <a:pPr marL="0" lvl="1" indent="0">
              <a:buNone/>
            </a:pPr>
            <a:r>
              <a:rPr lang="en-US" sz="2800" dirty="0"/>
              <a:t>A: Answer – the answer, with units </a:t>
            </a:r>
          </a:p>
          <a:p>
            <a:pPr marL="800100" lvl="2" indent="-342900"/>
            <a:r>
              <a:rPr lang="en-US" sz="2000" dirty="0"/>
              <a:t>AND if you know the answer is wrong, and have no idea why – this is where you should tell me that.</a:t>
            </a:r>
          </a:p>
          <a:p>
            <a:pPr marL="800100" lvl="2" indent="-342900"/>
            <a:r>
              <a:rPr lang="en-US" sz="2000" dirty="0"/>
              <a:t>Please note: you DID the whole problem.  Even if you got a wrong answer, it’s all here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06B8F-C8ED-49F3-9FD6-6A0842E04F40}" type="datetime1">
              <a:rPr lang="en-US" smtClean="0"/>
              <a:t>11/14/2017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Sample Problems and </a:t>
            </a:r>
            <a:r>
              <a:rPr lang="en-GB" dirty="0" smtClean="0"/>
              <a:t>Solutions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955344"/>
            <a:ext cx="10018713" cy="5902656"/>
          </a:xfrm>
        </p:spPr>
        <p:txBody>
          <a:bodyPr/>
          <a:lstStyle/>
          <a:p>
            <a:r>
              <a:rPr lang="en-GB" sz="2400" dirty="0">
                <a:hlinkClick r:id="rId2"/>
              </a:rPr>
              <a:t>http://www.quizmoz.com/quizzes/Science-Quizzes/n/Newtons-Second-Law-of-Motion-Quiz.asp</a:t>
            </a:r>
            <a:endParaRPr lang="en-GB" sz="2400" dirty="0"/>
          </a:p>
          <a:p>
            <a:r>
              <a:rPr lang="en-GB" sz="2400" dirty="0" smtClean="0">
                <a:hlinkClick r:id="rId3"/>
              </a:rPr>
              <a:t>https</a:t>
            </a:r>
            <a:r>
              <a:rPr lang="en-GB" sz="2400" dirty="0">
                <a:hlinkClick r:id="rId3"/>
              </a:rPr>
              <a:t>://</a:t>
            </a:r>
            <a:r>
              <a:rPr lang="en-GB" sz="2400" dirty="0" smtClean="0">
                <a:hlinkClick r:id="rId3"/>
              </a:rPr>
              <a:t>www.easycalculation.com/physics/classical-physics/newtons-second-law-examples.php</a:t>
            </a:r>
            <a:endParaRPr lang="en-GB" sz="2400" dirty="0" smtClean="0"/>
          </a:p>
          <a:p>
            <a:r>
              <a:rPr lang="en-GB" sz="2400" dirty="0">
                <a:hlinkClick r:id="rId4"/>
              </a:rPr>
              <a:t>http://</a:t>
            </a:r>
            <a:r>
              <a:rPr lang="en-GB" sz="2400" dirty="0" smtClean="0">
                <a:hlinkClick r:id="rId4"/>
              </a:rPr>
              <a:t>www.batesville.k12.in.us/physics/phynet/mechanics/newton2/numerical_pro.htm</a:t>
            </a:r>
            <a:endParaRPr lang="en-GB" sz="2400" dirty="0" smtClean="0"/>
          </a:p>
          <a:p>
            <a:r>
              <a:rPr lang="en-GB" sz="2400" dirty="0">
                <a:hlinkClick r:id="rId5"/>
              </a:rPr>
              <a:t>http://glencoe.mheducation.com/sites/0078617707/student_view0/chapter2/section2/self-check_quiz-eng_.</a:t>
            </a:r>
            <a:r>
              <a:rPr lang="en-GB" sz="2400" dirty="0" smtClean="0">
                <a:hlinkClick r:id="rId5"/>
              </a:rPr>
              <a:t>html</a:t>
            </a:r>
            <a:endParaRPr lang="en-GB" sz="2400" dirty="0" smtClean="0"/>
          </a:p>
          <a:p>
            <a:r>
              <a:rPr lang="en-GB" sz="2400" dirty="0">
                <a:hlinkClick r:id="rId6"/>
              </a:rPr>
              <a:t>https://</a:t>
            </a:r>
            <a:r>
              <a:rPr lang="en-GB" sz="2400" dirty="0" smtClean="0">
                <a:hlinkClick r:id="rId6"/>
              </a:rPr>
              <a:t>www.quibblo.com/quiz/e5MmrWr/Forces-Quiz-Newtons-SECOND-Law-Easier</a:t>
            </a:r>
            <a:endParaRPr lang="en-GB" sz="2400" dirty="0" smtClean="0"/>
          </a:p>
          <a:p>
            <a:r>
              <a:rPr lang="en-GB" sz="2400" dirty="0">
                <a:hlinkClick r:id="rId7"/>
              </a:rPr>
              <a:t>http://</a:t>
            </a:r>
            <a:r>
              <a:rPr lang="en-GB" sz="2400" dirty="0" smtClean="0">
                <a:hlinkClick r:id="rId7"/>
              </a:rPr>
              <a:t>www.physicsclassroom.com/class/newtlaws/Lesson-3/Newton-s-Second-Law</a:t>
            </a:r>
            <a:endParaRPr lang="en-GB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http://</a:t>
            </a:r>
            <a:r>
              <a:rPr lang="en-GB" dirty="0" smtClean="0">
                <a:hlinkClick r:id="rId2"/>
              </a:rPr>
              <a:t>www.physicsclassroom.com/class/newtlaws/Lesson-3/Newton-s-Second-Law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83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Newton's Second </a:t>
            </a:r>
            <a:r>
              <a:rPr lang="en-GB" dirty="0" smtClean="0"/>
              <a:t>Law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1AD7-9CD5-409C-B83F-7BC4F6BB34A5}" type="datetime1">
              <a:rPr lang="en-US" smtClean="0"/>
              <a:t>11/14/2017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165383"/>
              </p:ext>
            </p:extLst>
          </p:nvPr>
        </p:nvGraphicFramePr>
        <p:xfrm>
          <a:off x="3013486" y="1536020"/>
          <a:ext cx="670560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Newton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law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force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acceleration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113497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mass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110798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directly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5855669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inversely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782737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proportional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806005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net force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1825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8966947"/>
              </p:ext>
            </p:extLst>
          </p:nvPr>
        </p:nvGraphicFramePr>
        <p:xfrm>
          <a:off x="2815113" y="945515"/>
          <a:ext cx="670560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state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recognize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7974667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relates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25858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multiple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138065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variables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identify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536632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explain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823610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apply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95075607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variable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233351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rearrange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4166702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calculate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665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9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6461513"/>
              </p:ext>
            </p:extLst>
          </p:nvPr>
        </p:nvGraphicFramePr>
        <p:xfrm>
          <a:off x="1484309" y="1630997"/>
          <a:ext cx="10574878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State Newton’s 2nd Law.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Recognize how it relates to multiple force systems.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7253337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Calculate net force given acceleration and mass.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2575789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Identify, explain, and apply variable relations.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6411836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Rearrange to calculate mass or acceleration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76792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785866"/>
              </p:ext>
            </p:extLst>
          </p:nvPr>
        </p:nvGraphicFramePr>
        <p:xfrm>
          <a:off x="1484309" y="1474304"/>
          <a:ext cx="10574878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Identify, explain, and apply</a:t>
                      </a:r>
                      <a:r>
                        <a:rPr lang="en-GB" sz="2400" baseline="0" dirty="0" smtClean="0"/>
                        <a:t> verbally and in writing.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smtClean="0"/>
                        <a:t>Explain, using algebra and GFEMA</a:t>
                      </a:r>
                      <a:r>
                        <a:rPr lang="en-GB" sz="2400" baseline="0" dirty="0" smtClean="0"/>
                        <a:t>, “</a:t>
                      </a:r>
                      <a:r>
                        <a:rPr lang="en-GB" sz="2400" dirty="0" smtClean="0"/>
                        <a:t>working out”.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69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2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u="none" dirty="0"/>
              <a:t>Newton’s Second </a:t>
            </a:r>
            <a:r>
              <a:rPr lang="en-GB" b="0" u="none" dirty="0" smtClean="0"/>
              <a:t>Law </a:t>
            </a:r>
            <a:endParaRPr lang="en-GB" dirty="0"/>
          </a:p>
        </p:txBody>
      </p:sp>
      <p:pic>
        <p:nvPicPr>
          <p:cNvPr id="7" name="Newtons second law of motion Forces and Newtons laws of motion Physics Khan Academ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775" y="1317625"/>
            <a:ext cx="7953375" cy="44735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u="none" dirty="0" smtClean="0"/>
              <a:t>More on Newton’s </a:t>
            </a:r>
            <a:r>
              <a:rPr lang="en-GB" b="0" u="none" dirty="0"/>
              <a:t>Second </a:t>
            </a:r>
            <a:r>
              <a:rPr lang="en-GB" b="0" u="none" dirty="0" smtClean="0"/>
              <a:t>Law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More on Newtons second law Physics Khan Academ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7775" y="1317625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60354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Newton's </a:t>
            </a:r>
            <a:r>
              <a:rPr lang="en-GB" dirty="0" smtClean="0"/>
              <a:t>Second Law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17813"/>
            <a:ext cx="10348299" cy="4473388"/>
          </a:xfrm>
        </p:spPr>
        <p:txBody>
          <a:bodyPr/>
          <a:lstStyle/>
          <a:p>
            <a:r>
              <a:rPr lang="en-GB" sz="2800" dirty="0"/>
              <a:t>The acceleration of an object as produced by a net force is directly proportional to the magnitude of the net force, in the same direction as the net force, and inversely proportional to the mass of the object</a:t>
            </a:r>
            <a:r>
              <a:rPr lang="en-GB" sz="2800" dirty="0" smtClean="0"/>
              <a:t>.</a:t>
            </a:r>
          </a:p>
          <a:p>
            <a:endParaRPr lang="en-GB" sz="2800" dirty="0"/>
          </a:p>
          <a:p>
            <a:r>
              <a:rPr lang="en-GB" sz="2800" dirty="0" smtClean="0"/>
              <a:t>F = ma</a:t>
            </a:r>
          </a:p>
          <a:p>
            <a:pPr lvl="1"/>
            <a:r>
              <a:rPr lang="en-GB" sz="2000" dirty="0" smtClean="0"/>
              <a:t>F= Net Force</a:t>
            </a:r>
          </a:p>
          <a:p>
            <a:pPr lvl="1"/>
            <a:r>
              <a:rPr lang="en-GB" sz="2000" dirty="0" smtClean="0"/>
              <a:t>m  = mass</a:t>
            </a:r>
          </a:p>
          <a:p>
            <a:pPr lvl="1"/>
            <a:r>
              <a:rPr lang="en-GB" sz="2000" dirty="0" smtClean="0"/>
              <a:t>a = acceleration</a:t>
            </a:r>
          </a:p>
          <a:p>
            <a:pPr lvl="1"/>
            <a:endParaRPr lang="en-GB" sz="2000" dirty="0" smtClean="0"/>
          </a:p>
          <a:p>
            <a:pPr lvl="2"/>
            <a:r>
              <a:rPr lang="en-GB" sz="2000" dirty="0">
                <a:hlinkClick r:id="rId2"/>
              </a:rPr>
              <a:t>http://www.physicsclassroom.com/class/newtlaws/Lesson-3/Newton-s-Second-Law</a:t>
            </a:r>
            <a:endParaRPr lang="en-GB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11/14/2017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C19442-B78D-4D48-888C-03EEE0FB43A5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6350</TotalTime>
  <Words>441</Words>
  <Application>Microsoft Office PowerPoint</Application>
  <PresentationFormat>Widescreen</PresentationFormat>
  <Paragraphs>105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华文楷体</vt:lpstr>
      <vt:lpstr>Arial</vt:lpstr>
      <vt:lpstr>Calibri</vt:lpstr>
      <vt:lpstr>Corbel</vt:lpstr>
      <vt:lpstr>Parallax</vt:lpstr>
      <vt:lpstr>1_Parallax</vt:lpstr>
      <vt:lpstr>Review of Previous Lesson</vt:lpstr>
      <vt:lpstr>Newton's Second Law</vt:lpstr>
      <vt:lpstr>Vocabulary</vt:lpstr>
      <vt:lpstr>Vocabulary</vt:lpstr>
      <vt:lpstr>Learning Objectives</vt:lpstr>
      <vt:lpstr>Learning Objectives</vt:lpstr>
      <vt:lpstr>Newton’s Second Law </vt:lpstr>
      <vt:lpstr>More on Newton’s Second Law </vt:lpstr>
      <vt:lpstr>Newton's Second Law</vt:lpstr>
      <vt:lpstr>Newton's Second Law</vt:lpstr>
      <vt:lpstr>How to properly use GFEMA:</vt:lpstr>
      <vt:lpstr>Sample Problems and Solutions</vt:lpstr>
      <vt:lpstr>Plenary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122</cp:revision>
  <dcterms:created xsi:type="dcterms:W3CDTF">2014-09-24T02:59:48Z</dcterms:created>
  <dcterms:modified xsi:type="dcterms:W3CDTF">2017-11-14T05:11:14Z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