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4"/>
    <p:sldMasterId id="2147483749" r:id="rId5"/>
  </p:sldMasterIdLst>
  <p:notesMasterIdLst>
    <p:notesMasterId r:id="rId40"/>
  </p:notesMasterIdLst>
  <p:sldIdLst>
    <p:sldId id="372" r:id="rId6"/>
    <p:sldId id="257" r:id="rId7"/>
    <p:sldId id="375" r:id="rId8"/>
    <p:sldId id="373" r:id="rId9"/>
    <p:sldId id="376" r:id="rId10"/>
    <p:sldId id="377" r:id="rId11"/>
    <p:sldId id="400" r:id="rId12"/>
    <p:sldId id="401" r:id="rId13"/>
    <p:sldId id="379" r:id="rId14"/>
    <p:sldId id="402" r:id="rId15"/>
    <p:sldId id="380" r:id="rId16"/>
    <p:sldId id="378" r:id="rId17"/>
    <p:sldId id="381" r:id="rId18"/>
    <p:sldId id="382" r:id="rId19"/>
    <p:sldId id="263" r:id="rId20"/>
    <p:sldId id="374" r:id="rId21"/>
    <p:sldId id="403"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sorterViewPr>
    <p:cViewPr>
      <p:scale>
        <a:sx n="100" d="100"/>
        <a:sy n="100" d="100"/>
      </p:scale>
      <p:origin x="0" y="-23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6776E-A417-48E0-BBE6-96D02D536D7E}" type="datetimeFigureOut">
              <a:rPr lang="en-GB" smtClean="0"/>
              <a:t>26/10/2017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5E447-FE0B-47D8-AEF2-2DD036FA8CF0}" type="slidenum">
              <a:rPr lang="en-GB" smtClean="0"/>
              <a:t>‹#›</a:t>
            </a:fld>
            <a:endParaRPr lang="en-GB"/>
          </a:p>
        </p:txBody>
      </p:sp>
    </p:spTree>
    <p:extLst>
      <p:ext uri="{BB962C8B-B14F-4D97-AF65-F5344CB8AC3E}">
        <p14:creationId xmlns:p14="http://schemas.microsoft.com/office/powerpoint/2010/main" val="161380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ctr">
              <a:defRPr sz="6000" b="1" u="sng">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246659" y="13448"/>
            <a:ext cx="1945342" cy="365125"/>
          </a:xfrm>
        </p:spPr>
        <p:txBody>
          <a:bodyPr/>
          <a:lstStyle/>
          <a:p>
            <a:fld id="{218C6953-B3F1-4CB7-B581-86832F60C096}" type="datetime1">
              <a:rPr lang="en-US" smtClean="0"/>
              <a:t>10/26/2017</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133994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EA299-1325-44B7-B57C-921557FCE2D7}"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9607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0E59A-78FE-41CC-B043-EABE3349C321}"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62530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B6D94-9C8D-4A25-A73F-717F9D75E94C}"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01418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6E54-7671-4874-B0F7-0B498F02283B}"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95264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0B8B9-9BD8-4766-BC5F-B8E563503DDA}"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753847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93E60-A17A-42BD-904F-4887FEC8BE64}"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85296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7E75E-5A76-40FB-AAEF-0B6FCF4FEE9F}"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8319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996C9-70B9-4025-A935-E752BC92434D}"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15589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8C6953-B3F1-4CB7-B581-86832F60C096}" type="datetime1">
              <a:rPr lang="en-US" smtClean="0"/>
              <a:t>10/26/2017</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8614131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24457" y="13448"/>
            <a:ext cx="1567543" cy="365125"/>
          </a:xfrm>
        </p:spPr>
        <p:txBody>
          <a:bodyPr/>
          <a:lstStyle>
            <a:lvl1pPr>
              <a:defRPr sz="2400"/>
            </a:lvl1pPr>
          </a:lstStyle>
          <a:p>
            <a:fld id="{0FFCDF0E-8DFC-4BA1-A316-D7E93F66664E}" type="datetime1">
              <a:rPr lang="en-US" smtClean="0"/>
              <a:pPr/>
              <a:t>10/26/2017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03022" y="6492875"/>
            <a:ext cx="668645" cy="365125"/>
          </a:xfrm>
        </p:spPr>
        <p:txBody>
          <a:bodyPr/>
          <a:lstStyle>
            <a:lvl1pPr>
              <a:defRPr sz="2400"/>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993693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u="sng"/>
            </a:lvl1pPr>
          </a:lstStyle>
          <a:p>
            <a:r>
              <a:rPr lang="en-US" dirty="0"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327341" y="13448"/>
            <a:ext cx="1864660" cy="365125"/>
          </a:xfrm>
        </p:spPr>
        <p:txBody>
          <a:bodyPr/>
          <a:lstStyle>
            <a:lvl1pPr>
              <a:defRPr sz="2400"/>
            </a:lvl1pPr>
          </a:lstStyle>
          <a:p>
            <a:fld id="{0FFCDF0E-8DFC-4BA1-A316-D7E93F66664E}" type="datetime1">
              <a:rPr lang="en-US" smtClean="0"/>
              <a:pPr/>
              <a:t>10/26/2017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03022" y="6492875"/>
            <a:ext cx="668645" cy="365125"/>
          </a:xfrm>
        </p:spPr>
        <p:txBody>
          <a:bodyPr/>
          <a:lstStyle>
            <a:lvl1pPr>
              <a:defRPr sz="2400"/>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36819806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FD1F6-A8F8-451B-8A7E-C5054BC49A87}"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896725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7F30-D7E6-4C72-8AA0-2F1D02C9A0CD}"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033252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2184F-8144-4C10-8D69-8384E6669A9E}" type="datetime1">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0878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B58A02-021A-4DA5-A8FF-3E4B419E3917}" type="datetime1">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294474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E652-13DA-46CC-8B32-A3DE8C55B597}" type="datetime1">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964876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8120B-E653-4E90-A638-61386BF8ABBE}"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700418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37EC-62A8-4450-9710-0232D8F465AC}"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855033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EA299-1325-44B7-B57C-921557FCE2D7}"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672639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0E59A-78FE-41CC-B043-EABE3349C321}"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45568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EB6D94-9C8D-4A25-A73F-717F9D75E94C}"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2618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3FD1F6-A8F8-451B-8A7E-C5054BC49A87}"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654082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96E54-7671-4874-B0F7-0B498F02283B}"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052415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10B8B9-9BD8-4766-BC5F-B8E563503DDA}"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272702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493E60-A17A-42BD-904F-4887FEC8BE64}"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636061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17E75E-5A76-40FB-AAEF-0B6FCF4FEE9F}"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935758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E996C9-70B9-4025-A935-E752BC92434D}"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412025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217F30-D7E6-4C72-8AA0-2F1D02C9A0CD}"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54068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82184F-8144-4C10-8D69-8384E6669A9E}" type="datetime1">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299356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B58A02-021A-4DA5-A8FF-3E4B419E3917}" type="datetime1">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161544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8E652-13DA-46CC-8B32-A3DE8C55B597}" type="datetime1">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4099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8120B-E653-4E90-A638-61386BF8ABBE}"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74761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37EC-62A8-4450-9710-0232D8F465AC}"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6BA8-ED48-4992-8491-571D6BB97763}" type="slidenum">
              <a:rPr lang="en-US" smtClean="0"/>
              <a:t>‹#›</a:t>
            </a:fld>
            <a:endParaRPr lang="en-US"/>
          </a:p>
        </p:txBody>
      </p:sp>
    </p:spTree>
    <p:extLst>
      <p:ext uri="{BB962C8B-B14F-4D97-AF65-F5344CB8AC3E}">
        <p14:creationId xmlns:p14="http://schemas.microsoft.com/office/powerpoint/2010/main" val="376520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09" y="13448"/>
            <a:ext cx="10018713" cy="1124790"/>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84310" y="1317813"/>
            <a:ext cx="10018713" cy="4473388"/>
          </a:xfrm>
          <a:prstGeom prst="rect">
            <a:avLst/>
          </a:prstGeom>
        </p:spPr>
        <p:txBody>
          <a:bodyPr vert="horz" lIns="91440" tIns="45720" rIns="91440" bIns="45720" rtlCol="0" anchor="ct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408025" y="13448"/>
            <a:ext cx="1783976" cy="365125"/>
          </a:xfrm>
          <a:prstGeom prst="rect">
            <a:avLst/>
          </a:prstGeom>
        </p:spPr>
        <p:txBody>
          <a:bodyPr vert="horz" lIns="91440" tIns="45720" rIns="91440" bIns="45720" rtlCol="0" anchor="ctr"/>
          <a:lstStyle>
            <a:lvl1pPr algn="r">
              <a:defRPr sz="2400" b="0" i="0">
                <a:solidFill>
                  <a:schemeClr val="tx1"/>
                </a:solidFill>
                <a:effectLst/>
                <a:latin typeface="+mn-lt"/>
              </a:defRPr>
            </a:lvl1pPr>
          </a:lstStyle>
          <a:p>
            <a:fld id="{C2019907-DAB1-4C90-B78A-646585996D32}" type="datetime1">
              <a:rPr lang="en-US" smtClean="0"/>
              <a:pPr/>
              <a:t>10/26/2017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23390269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09" y="13448"/>
            <a:ext cx="10018713" cy="112479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1317813"/>
            <a:ext cx="10018713" cy="4473388"/>
          </a:xfrm>
          <a:prstGeom prst="rect">
            <a:avLst/>
          </a:prstGeom>
        </p:spPr>
        <p:txBody>
          <a:bodyPr vert="horz" lIns="91440" tIns="45720" rIns="91440" bIns="45720" rtlCol="0" anchor="ct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049000" y="13448"/>
            <a:ext cx="1143000"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C2019907-DAB1-4C90-B78A-646585996D32}" type="datetime1">
              <a:rPr lang="en-US" smtClean="0"/>
              <a:t>10/26/2017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800" b="0" i="0">
                <a:solidFill>
                  <a:schemeClr val="tx1"/>
                </a:solidFill>
                <a:effectLst/>
                <a:latin typeface="+mn-lt"/>
              </a:defRPr>
            </a:lvl1pPr>
          </a:lstStyle>
          <a:p>
            <a:fld id="{12F36BA8-ED48-4992-8491-571D6BB97763}" type="slidenum">
              <a:rPr lang="en-US" smtClean="0"/>
              <a:pPr/>
              <a:t>‹#›</a:t>
            </a:fld>
            <a:endParaRPr lang="en-US"/>
          </a:p>
        </p:txBody>
      </p:sp>
    </p:spTree>
    <p:extLst>
      <p:ext uri="{BB962C8B-B14F-4D97-AF65-F5344CB8AC3E}">
        <p14:creationId xmlns:p14="http://schemas.microsoft.com/office/powerpoint/2010/main" val="25030925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iming>
    <p:tnLst>
      <p:par>
        <p:cTn id="1" dur="indefinite" restart="never" nodeType="tmRoot"/>
      </p:par>
    </p:tnLst>
  </p:timing>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hyperlink" Target="https://www.khanacademy.org/science/physics/centripetal-force-and-gravitation/gravity-newtonian/v/introduction-to-newton-s-law-of-gravitation"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hyperlink" Target="https://www.khanacademy.org/science/physics/centripetal-force-and-gravitation/gravity-newtonian/v/gravitation-part-2"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hyperlink" Target="https://www.youtube.com/watch?v=MTY1Kje0yL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varsitytutors.com/ap_physics_1-help/universal-gravitation?page=2" TargetMode="External"/><Relationship Id="rId2" Type="http://schemas.openxmlformats.org/officeDocument/2006/relationships/hyperlink" Target="http://www.physicsclassroom.com/class/circles/Lesson-3/Newton-s-Law-of-Universal-Gravitation" TargetMode="External"/><Relationship Id="rId1" Type="http://schemas.openxmlformats.org/officeDocument/2006/relationships/slideLayout" Target="../slideLayouts/slideLayout2.xml"/><Relationship Id="rId5" Type="http://schemas.openxmlformats.org/officeDocument/2006/relationships/hyperlink" Target="https://hemantmore.org/physics-1/p11202003/3866/" TargetMode="External"/><Relationship Id="rId4" Type="http://schemas.openxmlformats.org/officeDocument/2006/relationships/hyperlink" Target="https://www.easycalculation.com/physics/classical-physics/learn-newtons-law.php"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www.physicsclassroom.com/class/newtlaws/Lesson-3/Newton-s-Second-La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physicsclassroom.com/class/circles/Lesson-3/Newton-s-Law-of-Universal-Gravitation" TargetMode="Externa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physicsclassroom.com/class/circles/Lesson-3/Newton-s-Law-of-Universal-Gravitation" TargetMode="Externa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hyperlink" Target="http://www.physicsclassroom.com/class/newtlaws/Lesson-3/Newton-s-Second-Law"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of Previous Lesson</a:t>
            </a:r>
          </a:p>
        </p:txBody>
      </p:sp>
      <p:sp>
        <p:nvSpPr>
          <p:cNvPr id="3" name="Content Placeholder 2"/>
          <p:cNvSpPr>
            <a:spLocks noGrp="1"/>
          </p:cNvSpPr>
          <p:nvPr>
            <p:ph idx="1"/>
          </p:nvPr>
        </p:nvSpPr>
        <p:spPr/>
        <p:txBody>
          <a:bodyPr>
            <a:normAutofit/>
          </a:bodyPr>
          <a:lstStyle/>
          <a:p>
            <a:r>
              <a:rPr lang="en-US" altLang="zh-CN" dirty="0"/>
              <a:t>State as many Vocabulary words and Learning Objectives that you remember from the last lesson as you can.</a:t>
            </a:r>
          </a:p>
          <a:p>
            <a:r>
              <a:rPr lang="en-US" altLang="zh-CN" dirty="0"/>
              <a:t>Now complete the content learning objectives.</a:t>
            </a:r>
          </a:p>
          <a:p>
            <a:r>
              <a:rPr lang="en-US" dirty="0"/>
              <a:t>Remember to grade yourself from 0 – 3</a:t>
            </a:r>
            <a:r>
              <a:rPr lang="en-US" dirty="0" smtClean="0"/>
              <a:t>.</a:t>
            </a:r>
            <a:endParaRPr lang="en-US" dirty="0"/>
          </a:p>
        </p:txBody>
      </p:sp>
      <p:sp>
        <p:nvSpPr>
          <p:cNvPr id="4" name="Date Placeholder 3"/>
          <p:cNvSpPr>
            <a:spLocks noGrp="1"/>
          </p:cNvSpPr>
          <p:nvPr>
            <p:ph type="dt" sz="half" idx="10"/>
          </p:nvPr>
        </p:nvSpPr>
        <p:spPr/>
        <p:txBody>
          <a:bodyPr/>
          <a:lstStyle/>
          <a:p>
            <a:fld id="{54E385D7-2672-45E6-AE91-9136ACDEFB2D}" type="datetime1">
              <a:rPr lang="en-US" smtClean="0"/>
              <a:t>10/26/2017</a:t>
            </a:fld>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1</a:t>
            </a:fld>
            <a:endParaRPr lang="en-US"/>
          </a:p>
        </p:txBody>
      </p:sp>
    </p:spTree>
    <p:extLst>
      <p:ext uri="{BB962C8B-B14F-4D97-AF65-F5344CB8AC3E}">
        <p14:creationId xmlns:p14="http://schemas.microsoft.com/office/powerpoint/2010/main" val="1635508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Newton's </a:t>
            </a:r>
            <a:r>
              <a:rPr lang="en-GB" dirty="0" smtClean="0"/>
              <a:t>Law of Universal Gravitation</a:t>
            </a:r>
            <a:endParaRPr lang="en-GB" dirty="0"/>
          </a:p>
        </p:txBody>
      </p:sp>
      <p:sp>
        <p:nvSpPr>
          <p:cNvPr id="3" name="Content Placeholder 2"/>
          <p:cNvSpPr>
            <a:spLocks noGrp="1"/>
          </p:cNvSpPr>
          <p:nvPr>
            <p:ph idx="1"/>
          </p:nvPr>
        </p:nvSpPr>
        <p:spPr/>
        <p:txBody>
          <a:bodyPr/>
          <a:lstStyle/>
          <a:p>
            <a:r>
              <a:rPr lang="en-GB" sz="2800" dirty="0"/>
              <a:t>Newton's law of universal gravitation is about the universality of gravity. </a:t>
            </a:r>
            <a:endParaRPr lang="en-GB" sz="2800" dirty="0" smtClean="0"/>
          </a:p>
          <a:p>
            <a:r>
              <a:rPr lang="en-GB" sz="2800" dirty="0" smtClean="0"/>
              <a:t>Newton's </a:t>
            </a:r>
            <a:r>
              <a:rPr lang="en-GB" sz="2800" dirty="0"/>
              <a:t>place in the Gravity Hall of Fame is not due to his discovery of gravity, but rather due to his discovery that gravitation is universal</a:t>
            </a:r>
            <a:r>
              <a:rPr lang="en-GB" sz="2800" dirty="0" smtClean="0"/>
              <a:t>.</a:t>
            </a:r>
          </a:p>
          <a:p>
            <a:pPr lvl="1"/>
            <a:r>
              <a:rPr lang="en-GB" sz="2400" dirty="0" smtClean="0"/>
              <a:t> ALL </a:t>
            </a:r>
            <a:r>
              <a:rPr lang="en-GB" sz="2400" dirty="0"/>
              <a:t>objects attract each other with a force of gravitational attraction. Gravity is universal. </a:t>
            </a:r>
            <a:endParaRPr lang="en-GB" sz="2400" dirty="0" smtClean="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10</a:t>
            </a:fld>
            <a:endParaRPr lang="en-US"/>
          </a:p>
        </p:txBody>
      </p:sp>
    </p:spTree>
    <p:extLst>
      <p:ext uri="{BB962C8B-B14F-4D97-AF65-F5344CB8AC3E}">
        <p14:creationId xmlns:p14="http://schemas.microsoft.com/office/powerpoint/2010/main" val="2683806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Newton's Law of Universal Gravitation</a:t>
            </a:r>
          </a:p>
        </p:txBody>
      </p:sp>
      <p:sp>
        <p:nvSpPr>
          <p:cNvPr id="3" name="Content Placeholder 2"/>
          <p:cNvSpPr>
            <a:spLocks noGrp="1"/>
          </p:cNvSpPr>
          <p:nvPr>
            <p:ph idx="1"/>
          </p:nvPr>
        </p:nvSpPr>
        <p:spPr>
          <a:xfrm>
            <a:off x="1476722" y="1096534"/>
            <a:ext cx="10018713" cy="2540977"/>
          </a:xfrm>
        </p:spPr>
        <p:txBody>
          <a:bodyPr/>
          <a:lstStyle/>
          <a:p>
            <a:r>
              <a:rPr lang="en-GB" dirty="0"/>
              <a:t>This </a:t>
            </a:r>
            <a:r>
              <a:rPr lang="en-GB" b="1" dirty="0"/>
              <a:t>force</a:t>
            </a:r>
            <a:r>
              <a:rPr lang="en-GB" dirty="0"/>
              <a:t> of </a:t>
            </a:r>
            <a:r>
              <a:rPr lang="en-GB" b="1" dirty="0"/>
              <a:t>gravitational attraction </a:t>
            </a:r>
            <a:r>
              <a:rPr lang="en-GB" dirty="0"/>
              <a:t>is </a:t>
            </a:r>
            <a:r>
              <a:rPr lang="en-GB" b="1" dirty="0"/>
              <a:t>directly dependent </a:t>
            </a:r>
            <a:r>
              <a:rPr lang="en-GB" dirty="0"/>
              <a:t>upon the </a:t>
            </a:r>
            <a:r>
              <a:rPr lang="en-GB" b="1" dirty="0"/>
              <a:t>masses</a:t>
            </a:r>
            <a:r>
              <a:rPr lang="en-GB" dirty="0"/>
              <a:t> of </a:t>
            </a:r>
            <a:r>
              <a:rPr lang="en-GB" b="1" dirty="0"/>
              <a:t>both</a:t>
            </a:r>
            <a:r>
              <a:rPr lang="en-GB" dirty="0"/>
              <a:t> </a:t>
            </a:r>
            <a:r>
              <a:rPr lang="en-GB" b="1" dirty="0"/>
              <a:t>objects</a:t>
            </a:r>
            <a:r>
              <a:rPr lang="en-GB" dirty="0"/>
              <a:t> and </a:t>
            </a:r>
            <a:r>
              <a:rPr lang="en-GB" b="1" dirty="0"/>
              <a:t>inversely proportional </a:t>
            </a:r>
            <a:r>
              <a:rPr lang="en-GB" dirty="0"/>
              <a:t>to the </a:t>
            </a:r>
            <a:r>
              <a:rPr lang="en-GB" b="1" dirty="0"/>
              <a:t>square</a:t>
            </a:r>
            <a:r>
              <a:rPr lang="en-GB" dirty="0"/>
              <a:t> of the </a:t>
            </a:r>
            <a:r>
              <a:rPr lang="en-GB" b="1" dirty="0"/>
              <a:t>distance</a:t>
            </a:r>
            <a:r>
              <a:rPr lang="en-GB" dirty="0"/>
              <a:t> that </a:t>
            </a:r>
            <a:r>
              <a:rPr lang="en-GB" b="1" dirty="0"/>
              <a:t>separates their centres</a:t>
            </a:r>
            <a:r>
              <a:rPr lang="en-GB" dirty="0"/>
              <a:t>. </a:t>
            </a:r>
            <a:endParaRPr lang="en-GB" i="1" dirty="0" smtClean="0">
              <a:latin typeface="Cambria Math" panose="02040503050406030204" pitchFamily="18" charset="0"/>
            </a:endParaRPr>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11</a:t>
            </a:fld>
            <a:endParaRPr lang="en-US"/>
          </a:p>
        </p:txBody>
      </p:sp>
      <mc:AlternateContent xmlns:mc="http://schemas.openxmlformats.org/markup-compatibility/2006" xmlns:a14="http://schemas.microsoft.com/office/drawing/2010/main">
        <mc:Choice Requires="a14">
          <p:sp>
            <p:nvSpPr>
              <p:cNvPr id="6" name="Rectangle 5"/>
              <p:cNvSpPr/>
              <p:nvPr/>
            </p:nvSpPr>
            <p:spPr>
              <a:xfrm>
                <a:off x="1054060" y="4039032"/>
                <a:ext cx="3886320" cy="13631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800" b="1" i="1">
                          <a:latin typeface="Cambria Math" panose="02040503050406030204" pitchFamily="18" charset="0"/>
                        </a:rPr>
                        <m:t>𝑭</m:t>
                      </m:r>
                      <m:r>
                        <a:rPr lang="en-US" sz="4800" b="1" i="1">
                          <a:latin typeface="Cambria Math" panose="02040503050406030204" pitchFamily="18" charset="0"/>
                        </a:rPr>
                        <m:t>=</m:t>
                      </m:r>
                      <m:r>
                        <a:rPr lang="en-GB" sz="4800" b="1" i="1">
                          <a:latin typeface="Cambria Math" panose="02040503050406030204" pitchFamily="18" charset="0"/>
                        </a:rPr>
                        <m:t>𝑮</m:t>
                      </m:r>
                      <m:f>
                        <m:fPr>
                          <m:ctrlPr>
                            <a:rPr lang="en-US" sz="4800" b="1" i="1">
                              <a:latin typeface="Cambria Math" panose="02040503050406030204" pitchFamily="18" charset="0"/>
                            </a:rPr>
                          </m:ctrlPr>
                        </m:fPr>
                        <m:num>
                          <m:sSub>
                            <m:sSubPr>
                              <m:ctrlPr>
                                <a:rPr lang="en-US" sz="4800" b="1" i="1">
                                  <a:latin typeface="Cambria Math" panose="02040503050406030204" pitchFamily="18" charset="0"/>
                                </a:rPr>
                              </m:ctrlPr>
                            </m:sSubPr>
                            <m:e>
                              <m:r>
                                <a:rPr lang="en-GB" sz="4800" b="1" i="1">
                                  <a:latin typeface="Cambria Math" panose="02040503050406030204" pitchFamily="18" charset="0"/>
                                </a:rPr>
                                <m:t>𝒎</m:t>
                              </m:r>
                            </m:e>
                            <m:sub>
                              <m:r>
                                <a:rPr lang="en-GB" sz="4800" b="1" i="1">
                                  <a:latin typeface="Cambria Math" panose="02040503050406030204" pitchFamily="18" charset="0"/>
                                </a:rPr>
                                <m:t>𝟏</m:t>
                              </m:r>
                            </m:sub>
                          </m:sSub>
                          <m:r>
                            <a:rPr lang="en-US" sz="4800" b="1" i="1">
                              <a:latin typeface="Cambria Math" panose="02040503050406030204" pitchFamily="18" charset="0"/>
                            </a:rPr>
                            <m:t> </m:t>
                          </m:r>
                          <m:sSub>
                            <m:sSubPr>
                              <m:ctrlPr>
                                <a:rPr lang="en-US" sz="4800" b="1" i="1">
                                  <a:latin typeface="Cambria Math" panose="02040503050406030204" pitchFamily="18" charset="0"/>
                                </a:rPr>
                              </m:ctrlPr>
                            </m:sSubPr>
                            <m:e>
                              <m:r>
                                <a:rPr lang="en-GB" sz="4800" b="1" i="1">
                                  <a:latin typeface="Cambria Math" panose="02040503050406030204" pitchFamily="18" charset="0"/>
                                </a:rPr>
                                <m:t>𝒎</m:t>
                              </m:r>
                            </m:e>
                            <m:sub>
                              <m:r>
                                <a:rPr lang="en-GB" sz="4800" b="1" i="1">
                                  <a:latin typeface="Cambria Math" panose="02040503050406030204" pitchFamily="18" charset="0"/>
                                </a:rPr>
                                <m:t>𝟐</m:t>
                              </m:r>
                            </m:sub>
                          </m:sSub>
                        </m:num>
                        <m:den>
                          <m:r>
                            <a:rPr lang="en-GB" sz="4800" b="1" i="1">
                              <a:latin typeface="Cambria Math" panose="02040503050406030204" pitchFamily="18" charset="0"/>
                            </a:rPr>
                            <m:t>𝒓</m:t>
                          </m:r>
                          <m:r>
                            <a:rPr lang="en-GB" sz="4800" b="1" i="1" baseline="30000">
                              <a:latin typeface="Cambria Math" panose="02040503050406030204" pitchFamily="18" charset="0"/>
                            </a:rPr>
                            <m:t>𝟐</m:t>
                          </m:r>
                        </m:den>
                      </m:f>
                    </m:oMath>
                  </m:oMathPara>
                </a14:m>
                <a:endParaRPr lang="en-GB" sz="4800" dirty="0"/>
              </a:p>
            </p:txBody>
          </p:sp>
        </mc:Choice>
        <mc:Fallback xmlns="">
          <p:sp>
            <p:nvSpPr>
              <p:cNvPr id="6" name="Rectangle 5"/>
              <p:cNvSpPr>
                <a:spLocks noRot="1" noChangeAspect="1" noMove="1" noResize="1" noEditPoints="1" noAdjustHandles="1" noChangeArrowheads="1" noChangeShapeType="1" noTextEdit="1"/>
              </p:cNvSpPr>
              <p:nvPr/>
            </p:nvSpPr>
            <p:spPr>
              <a:xfrm>
                <a:off x="1054060" y="4039032"/>
                <a:ext cx="3886320" cy="1363130"/>
              </a:xfrm>
              <a:prstGeom prst="rect">
                <a:avLst/>
              </a:prstGeom>
              <a:blipFill rotWithShape="0">
                <a:blip r:embed="rId2"/>
                <a:stretch>
                  <a:fillRect/>
                </a:stretch>
              </a:blipFill>
            </p:spPr>
            <p:txBody>
              <a:bodyPr/>
              <a:lstStyle/>
              <a:p>
                <a:r>
                  <a:rPr lang="en-GB">
                    <a:noFill/>
                  </a:rPr>
                  <a:t> </a:t>
                </a:r>
              </a:p>
            </p:txBody>
          </p:sp>
        </mc:Fallback>
      </mc:AlternateContent>
      <p:sp>
        <p:nvSpPr>
          <p:cNvPr id="9" name="TextBox 8"/>
          <p:cNvSpPr txBox="1"/>
          <p:nvPr/>
        </p:nvSpPr>
        <p:spPr>
          <a:xfrm>
            <a:off x="5308621" y="4039032"/>
            <a:ext cx="6915676" cy="1569660"/>
          </a:xfrm>
          <a:prstGeom prst="rect">
            <a:avLst/>
          </a:prstGeom>
          <a:noFill/>
        </p:spPr>
        <p:txBody>
          <a:bodyPr wrap="none" rtlCol="0">
            <a:spAutoFit/>
          </a:bodyPr>
          <a:lstStyle/>
          <a:p>
            <a:r>
              <a:rPr lang="en-GB" sz="2400" i="1" dirty="0" smtClean="0"/>
              <a:t>F = force </a:t>
            </a:r>
            <a:r>
              <a:rPr lang="en-GB" sz="2400" i="1" dirty="0"/>
              <a:t>applied on object 2 exerted by object </a:t>
            </a:r>
            <a:r>
              <a:rPr lang="en-GB" sz="2400" i="1" dirty="0" smtClean="0"/>
              <a:t>1</a:t>
            </a:r>
            <a:endParaRPr lang="en-GB" sz="2400" i="1" dirty="0"/>
          </a:p>
          <a:p>
            <a:r>
              <a:rPr lang="en-GB" sz="2400" i="1" dirty="0" smtClean="0"/>
              <a:t>G = Gravitational Constant (</a:t>
            </a:r>
            <a:r>
              <a:rPr lang="pt-BR" sz="2400" i="1" dirty="0"/>
              <a:t>6.673 x 10</a:t>
            </a:r>
            <a:r>
              <a:rPr lang="pt-BR" sz="2400" i="1" baseline="30000" dirty="0"/>
              <a:t>-11</a:t>
            </a:r>
            <a:r>
              <a:rPr lang="pt-BR" sz="2400" i="1" dirty="0"/>
              <a:t> </a:t>
            </a:r>
            <a:r>
              <a:rPr lang="pt-BR" sz="2400" i="1" dirty="0" smtClean="0"/>
              <a:t>Nm</a:t>
            </a:r>
            <a:r>
              <a:rPr lang="pt-BR" sz="2400" i="1" baseline="30000" dirty="0" smtClean="0"/>
              <a:t>2</a:t>
            </a:r>
            <a:r>
              <a:rPr lang="pt-BR" sz="2400" i="1" dirty="0" smtClean="0"/>
              <a:t>/kg</a:t>
            </a:r>
            <a:r>
              <a:rPr lang="pt-BR" sz="2400" i="1" baseline="30000" dirty="0" smtClean="0"/>
              <a:t>2</a:t>
            </a:r>
            <a:r>
              <a:rPr lang="en-GB" sz="2400" i="1" dirty="0" smtClean="0"/>
              <a:t>)</a:t>
            </a:r>
            <a:endParaRPr lang="en-GB" sz="2400" i="1" dirty="0"/>
          </a:p>
          <a:p>
            <a:r>
              <a:rPr lang="en-GB" sz="2400" i="1" dirty="0"/>
              <a:t>m</a:t>
            </a:r>
            <a:r>
              <a:rPr lang="en-GB" sz="2400" i="1" baseline="-25000" dirty="0"/>
              <a:t>1</a:t>
            </a:r>
            <a:r>
              <a:rPr lang="en-GB" sz="2400" i="1" dirty="0"/>
              <a:t> and m</a:t>
            </a:r>
            <a:r>
              <a:rPr lang="en-GB" sz="2400" i="1" baseline="-25000" dirty="0"/>
              <a:t>2</a:t>
            </a:r>
            <a:r>
              <a:rPr lang="en-GB" sz="2400" i="1" dirty="0"/>
              <a:t> </a:t>
            </a:r>
            <a:r>
              <a:rPr lang="en-GB" sz="2400" i="1" dirty="0" smtClean="0"/>
              <a:t>= the </a:t>
            </a:r>
            <a:r>
              <a:rPr lang="en-GB" sz="2400" i="1" dirty="0"/>
              <a:t>masses of objects 1 and </a:t>
            </a:r>
            <a:r>
              <a:rPr lang="en-GB" sz="2400" i="1" dirty="0" smtClean="0"/>
              <a:t>2 respectively</a:t>
            </a:r>
          </a:p>
          <a:p>
            <a:r>
              <a:rPr lang="en-GB" sz="2400" i="1" dirty="0" smtClean="0"/>
              <a:t>r = distance between the object’s centres </a:t>
            </a:r>
            <a:endParaRPr lang="en-GB" sz="2400" i="1" dirty="0"/>
          </a:p>
        </p:txBody>
      </p:sp>
    </p:spTree>
    <p:extLst>
      <p:ext uri="{BB962C8B-B14F-4D97-AF65-F5344CB8AC3E}">
        <p14:creationId xmlns:p14="http://schemas.microsoft.com/office/powerpoint/2010/main" val="4076059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018713" cy="1124790"/>
          </a:xfrm>
        </p:spPr>
        <p:txBody>
          <a:bodyPr>
            <a:noAutofit/>
          </a:bodyPr>
          <a:lstStyle/>
          <a:p>
            <a:r>
              <a:rPr lang="en-GB" sz="3200" dirty="0" smtClean="0"/>
              <a:t>Newton's Law of Universal Gravitation</a:t>
            </a:r>
            <a:br>
              <a:rPr lang="en-GB" sz="3200" dirty="0" smtClean="0"/>
            </a:br>
            <a:r>
              <a:rPr lang="en-US" sz="2000" b="1" i="1" dirty="0"/>
              <a:t>(Khan Academy)</a:t>
            </a:r>
            <a:r>
              <a:rPr lang="en-US" sz="2000" b="1" i="1" dirty="0" smtClean="0"/>
              <a:t/>
            </a:r>
            <a:br>
              <a:rPr lang="en-US" sz="2000" b="1" i="1" dirty="0" smtClean="0"/>
            </a:br>
            <a:r>
              <a:rPr lang="en-GB" sz="2000" dirty="0">
                <a:hlinkClick r:id="rId4"/>
              </a:rPr>
              <a:t>https://www.khanacademy.org/science/physics/centripetal-force-and-gravitation/gravity-newtonian/v/introduction-to-newton-s-law-of-gravitation</a:t>
            </a:r>
            <a:endParaRPr lang="en-GB" sz="2000" i="1"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12</a:t>
            </a:fld>
            <a:endParaRPr lang="en-US"/>
          </a:p>
        </p:txBody>
      </p:sp>
      <p:pic>
        <p:nvPicPr>
          <p:cNvPr id="7" name="Introduction to Newtons law of gravitation  Physics  Khan Academy [Low, 480x36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66851" y="1716870"/>
            <a:ext cx="5964238" cy="4473575"/>
          </a:xfrm>
        </p:spPr>
      </p:pic>
    </p:spTree>
    <p:extLst>
      <p:ext uri="{BB962C8B-B14F-4D97-AF65-F5344CB8AC3E}">
        <p14:creationId xmlns:p14="http://schemas.microsoft.com/office/powerpoint/2010/main" val="2755882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018713" cy="1124790"/>
          </a:xfrm>
        </p:spPr>
        <p:txBody>
          <a:bodyPr>
            <a:noAutofit/>
          </a:bodyPr>
          <a:lstStyle/>
          <a:p>
            <a:r>
              <a:rPr lang="en-GB" sz="3200" dirty="0" smtClean="0"/>
              <a:t>Newton's Law of Universal Gravitation</a:t>
            </a:r>
            <a:br>
              <a:rPr lang="en-GB" sz="3200" dirty="0" smtClean="0"/>
            </a:br>
            <a:r>
              <a:rPr lang="en-US" sz="2000" b="1" i="1" dirty="0"/>
              <a:t>(Khan Academy)</a:t>
            </a:r>
            <a:r>
              <a:rPr lang="en-US" sz="2000" b="1" i="1" dirty="0" smtClean="0"/>
              <a:t/>
            </a:r>
            <a:br>
              <a:rPr lang="en-US" sz="2000" b="1" i="1" dirty="0" smtClean="0"/>
            </a:br>
            <a:r>
              <a:rPr lang="en-GB" sz="2000" dirty="0">
                <a:hlinkClick r:id="rId4"/>
              </a:rPr>
              <a:t>https://www.khanacademy.org/science/physics/centripetal-force-and-gravitation/gravity-newtonian/v/gravitation-part-2</a:t>
            </a:r>
            <a:endParaRPr lang="en-GB" sz="2000" i="1"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13</a:t>
            </a:fld>
            <a:endParaRPr lang="en-US"/>
          </a:p>
        </p:txBody>
      </p:sp>
      <p:pic>
        <p:nvPicPr>
          <p:cNvPr id="6" name="Gravitation (part 2)  Centripetal force and gravitation  Physics  Khan Academy [Low, 480x36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92609" y="1623845"/>
            <a:ext cx="5964238" cy="4473575"/>
          </a:xfrm>
        </p:spPr>
      </p:pic>
    </p:spTree>
    <p:extLst>
      <p:ext uri="{BB962C8B-B14F-4D97-AF65-F5344CB8AC3E}">
        <p14:creationId xmlns:p14="http://schemas.microsoft.com/office/powerpoint/2010/main" val="1038901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8" y="103600"/>
            <a:ext cx="10018713" cy="1124790"/>
          </a:xfrm>
        </p:spPr>
        <p:txBody>
          <a:bodyPr>
            <a:noAutofit/>
          </a:bodyPr>
          <a:lstStyle/>
          <a:p>
            <a:r>
              <a:rPr lang="en-GB" sz="3200" dirty="0" smtClean="0"/>
              <a:t>Newton's Law of Universal Gravitation</a:t>
            </a:r>
            <a:br>
              <a:rPr lang="en-GB" sz="3200" dirty="0" smtClean="0"/>
            </a:br>
            <a:r>
              <a:rPr lang="en-US" sz="2000" b="1" i="1" dirty="0"/>
              <a:t>(</a:t>
            </a:r>
            <a:r>
              <a:rPr lang="en-US" sz="2000" b="1" i="1" dirty="0" err="1" smtClean="0"/>
              <a:t>apbiolghs</a:t>
            </a:r>
            <a:r>
              <a:rPr lang="en-US" sz="2000" b="1" i="1" dirty="0" smtClean="0"/>
              <a:t> - </a:t>
            </a:r>
            <a:r>
              <a:rPr lang="en-US" sz="2000" b="1" i="1" dirty="0" err="1" smtClean="0"/>
              <a:t>youtube</a:t>
            </a:r>
            <a:r>
              <a:rPr lang="en-US" sz="2000" b="1" i="1" dirty="0" smtClean="0"/>
              <a:t>)</a:t>
            </a:r>
            <a:br>
              <a:rPr lang="en-US" sz="2000" b="1" i="1" dirty="0" smtClean="0"/>
            </a:br>
            <a:r>
              <a:rPr lang="en-GB" sz="2000" dirty="0">
                <a:hlinkClick r:id="rId4"/>
              </a:rPr>
              <a:t>https://www.youtube.com/watch?v=MTY1Kje0yLg</a:t>
            </a:r>
            <a:endParaRPr lang="en-GB" sz="2000" i="1"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14</a:t>
            </a:fld>
            <a:endParaRPr lang="en-US"/>
          </a:p>
        </p:txBody>
      </p:sp>
      <p:pic>
        <p:nvPicPr>
          <p:cNvPr id="7" name="Gravity Visualized [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16976" y="1446414"/>
            <a:ext cx="7953375" cy="4473575"/>
          </a:xfrm>
        </p:spPr>
      </p:pic>
    </p:spTree>
    <p:extLst>
      <p:ext uri="{BB962C8B-B14F-4D97-AF65-F5344CB8AC3E}">
        <p14:creationId xmlns:p14="http://schemas.microsoft.com/office/powerpoint/2010/main" val="117104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4311" y="157767"/>
            <a:ext cx="10018713" cy="730876"/>
          </a:xfrm>
        </p:spPr>
        <p:txBody>
          <a:bodyPr/>
          <a:lstStyle/>
          <a:p>
            <a:r>
              <a:rPr lang="en-US" dirty="0" smtClean="0"/>
              <a:t>How to properly use GFEMA:</a:t>
            </a:r>
            <a:endParaRPr lang="en-US" dirty="0"/>
          </a:p>
        </p:txBody>
      </p:sp>
      <p:sp>
        <p:nvSpPr>
          <p:cNvPr id="6" name="Content Placeholder 5"/>
          <p:cNvSpPr>
            <a:spLocks noGrp="1"/>
          </p:cNvSpPr>
          <p:nvPr>
            <p:ph idx="1"/>
          </p:nvPr>
        </p:nvSpPr>
        <p:spPr>
          <a:xfrm>
            <a:off x="1484310" y="1068947"/>
            <a:ext cx="10018713" cy="5290910"/>
          </a:xfrm>
        </p:spPr>
        <p:txBody>
          <a:bodyPr>
            <a:normAutofit fontScale="85000" lnSpcReduction="20000"/>
          </a:bodyPr>
          <a:lstStyle/>
          <a:p>
            <a:pPr marL="0" indent="0">
              <a:buNone/>
            </a:pPr>
            <a:r>
              <a:rPr lang="en-US" b="1" dirty="0" smtClean="0"/>
              <a:t>G:</a:t>
            </a:r>
            <a:r>
              <a:rPr lang="en-US" dirty="0" smtClean="0"/>
              <a:t> givens – write down every value that the problem gives you with a </a:t>
            </a:r>
            <a:r>
              <a:rPr lang="en-US" u="sng" dirty="0" smtClean="0"/>
              <a:t>symbol and units</a:t>
            </a:r>
            <a:r>
              <a:rPr lang="en-US" dirty="0" smtClean="0"/>
              <a:t>, separated by commas</a:t>
            </a:r>
          </a:p>
          <a:p>
            <a:pPr marL="0" indent="0">
              <a:buNone/>
            </a:pPr>
            <a:r>
              <a:rPr lang="en-US" b="1" dirty="0" smtClean="0"/>
              <a:t>F:</a:t>
            </a:r>
            <a:r>
              <a:rPr lang="en-US" dirty="0" smtClean="0"/>
              <a:t> find – write down the </a:t>
            </a:r>
            <a:r>
              <a:rPr lang="en-US" u="sng" dirty="0" smtClean="0"/>
              <a:t>variable</a:t>
            </a:r>
            <a:r>
              <a:rPr lang="en-US" dirty="0" smtClean="0"/>
              <a:t> of the quantity you are looking for</a:t>
            </a:r>
          </a:p>
          <a:p>
            <a:pPr marL="0" indent="0">
              <a:buNone/>
            </a:pPr>
            <a:r>
              <a:rPr lang="en-US" sz="2800" b="1" dirty="0"/>
              <a:t>E:</a:t>
            </a:r>
            <a:r>
              <a:rPr lang="en-US" sz="2800" dirty="0"/>
              <a:t> equation – write down the equation you are going to use</a:t>
            </a:r>
          </a:p>
          <a:p>
            <a:pPr lvl="1"/>
            <a:r>
              <a:rPr lang="en-US" sz="2400" dirty="0"/>
              <a:t>I highly recommend writing it in its standard format first and then rearranging, that way if you rearrange it wrong, the right equation is still there to get you credit</a:t>
            </a:r>
          </a:p>
          <a:p>
            <a:pPr marL="0" indent="0">
              <a:buNone/>
            </a:pPr>
            <a:r>
              <a:rPr lang="en-US" sz="2800" dirty="0"/>
              <a:t>M: Math – substitute numbers here and solve. </a:t>
            </a:r>
          </a:p>
          <a:p>
            <a:pPr marL="800100" lvl="2" indent="-342900"/>
            <a:r>
              <a:rPr lang="en-US" sz="2000" dirty="0"/>
              <a:t>Show your working out (algebra and numbers).  More work means more chances to find simple mistakes.</a:t>
            </a:r>
          </a:p>
          <a:p>
            <a:pPr marL="0" lvl="1" indent="0">
              <a:buNone/>
            </a:pPr>
            <a:r>
              <a:rPr lang="en-US" sz="2800" dirty="0"/>
              <a:t>A: Answer – the answer, with units </a:t>
            </a:r>
          </a:p>
          <a:p>
            <a:pPr marL="800100" lvl="2" indent="-342900"/>
            <a:r>
              <a:rPr lang="en-US" sz="2000" dirty="0"/>
              <a:t>AND if you know the answer is wrong, and have no idea why – this is where you should tell me that.</a:t>
            </a:r>
          </a:p>
          <a:p>
            <a:pPr marL="800100" lvl="2" indent="-342900"/>
            <a:r>
              <a:rPr lang="en-US" sz="2000" dirty="0"/>
              <a:t>Please note: you DID the whole problem.  Even if you got a wrong answer, it’s all here</a:t>
            </a:r>
            <a:r>
              <a:rPr lang="en-US" sz="2000" dirty="0" smtClean="0"/>
              <a:t>.</a:t>
            </a:r>
            <a:endParaRPr lang="en-US" sz="2000" dirty="0"/>
          </a:p>
        </p:txBody>
      </p:sp>
      <p:sp>
        <p:nvSpPr>
          <p:cNvPr id="2" name="Date Placeholder 1"/>
          <p:cNvSpPr>
            <a:spLocks noGrp="1"/>
          </p:cNvSpPr>
          <p:nvPr>
            <p:ph type="dt" sz="half" idx="10"/>
          </p:nvPr>
        </p:nvSpPr>
        <p:spPr/>
        <p:txBody>
          <a:bodyPr/>
          <a:lstStyle/>
          <a:p>
            <a:fld id="{13206B8F-C8ED-49F3-9FD6-6A0842E04F40}" type="datetime1">
              <a:rPr lang="en-US" smtClean="0"/>
              <a:t>10/26/2017</a:t>
            </a:fld>
            <a:endParaRPr lang="en-US"/>
          </a:p>
        </p:txBody>
      </p:sp>
      <p:sp>
        <p:nvSpPr>
          <p:cNvPr id="3" name="Slide Number Placeholder 2"/>
          <p:cNvSpPr>
            <a:spLocks noGrp="1"/>
          </p:cNvSpPr>
          <p:nvPr>
            <p:ph type="sldNum" sz="quarter" idx="12"/>
          </p:nvPr>
        </p:nvSpPr>
        <p:spPr/>
        <p:txBody>
          <a:bodyPr/>
          <a:lstStyle/>
          <a:p>
            <a:fld id="{12F36BA8-ED48-4992-8491-571D6BB97763}" type="slidenum">
              <a:rPr lang="en-US" smtClean="0"/>
              <a:t>15</a:t>
            </a:fld>
            <a:endParaRPr lang="en-US"/>
          </a:p>
        </p:txBody>
      </p:sp>
    </p:spTree>
    <p:extLst>
      <p:ext uri="{BB962C8B-B14F-4D97-AF65-F5344CB8AC3E}">
        <p14:creationId xmlns:p14="http://schemas.microsoft.com/office/powerpoint/2010/main" val="45626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Sample Problems and </a:t>
            </a:r>
            <a:r>
              <a:rPr lang="en-GB" dirty="0" smtClean="0"/>
              <a:t>Solutions</a:t>
            </a:r>
            <a:endParaRPr lang="en-GB" dirty="0"/>
          </a:p>
        </p:txBody>
      </p:sp>
      <p:sp>
        <p:nvSpPr>
          <p:cNvPr id="3" name="Content Placeholder 2"/>
          <p:cNvSpPr>
            <a:spLocks noGrp="1"/>
          </p:cNvSpPr>
          <p:nvPr>
            <p:ph idx="1"/>
          </p:nvPr>
        </p:nvSpPr>
        <p:spPr>
          <a:xfrm>
            <a:off x="1484310" y="955344"/>
            <a:ext cx="10018713" cy="5902656"/>
          </a:xfrm>
        </p:spPr>
        <p:txBody>
          <a:bodyPr/>
          <a:lstStyle/>
          <a:p>
            <a:r>
              <a:rPr lang="en-GB" sz="2800" dirty="0">
                <a:hlinkClick r:id="rId2"/>
              </a:rPr>
              <a:t>http://</a:t>
            </a:r>
            <a:r>
              <a:rPr lang="en-GB" sz="2800" dirty="0" smtClean="0">
                <a:hlinkClick r:id="rId2"/>
              </a:rPr>
              <a:t>www.physicsclassroom.com/class/circles/Lesson-3/Newton-s-Law-of-Universal-Gravitation</a:t>
            </a:r>
            <a:endParaRPr lang="en-GB" sz="2800" dirty="0" smtClean="0"/>
          </a:p>
          <a:p>
            <a:r>
              <a:rPr lang="en-GB" sz="2800" dirty="0">
                <a:hlinkClick r:id="rId3"/>
              </a:rPr>
              <a:t>https://</a:t>
            </a:r>
            <a:r>
              <a:rPr lang="en-GB" sz="2800" dirty="0" smtClean="0">
                <a:hlinkClick r:id="rId3"/>
              </a:rPr>
              <a:t>www.varsitytutors.com/ap_physics_1-help/universal-gravitation?page=2</a:t>
            </a:r>
            <a:endParaRPr lang="en-GB" sz="2800" dirty="0" smtClean="0"/>
          </a:p>
          <a:p>
            <a:r>
              <a:rPr lang="en-GB" sz="2800" dirty="0">
                <a:hlinkClick r:id="rId4"/>
              </a:rPr>
              <a:t>https://</a:t>
            </a:r>
            <a:r>
              <a:rPr lang="en-GB" sz="2800" dirty="0" smtClean="0">
                <a:hlinkClick r:id="rId4"/>
              </a:rPr>
              <a:t>www.easycalculation.com/physics/classical-physics/learn-newtons-law.php</a:t>
            </a:r>
            <a:endParaRPr lang="en-GB" sz="2800" dirty="0" smtClean="0"/>
          </a:p>
          <a:p>
            <a:r>
              <a:rPr lang="en-GB" sz="2800" dirty="0">
                <a:hlinkClick r:id="rId5"/>
              </a:rPr>
              <a:t>https://hemantmore.org/physics-1/p11202003/3866</a:t>
            </a:r>
            <a:r>
              <a:rPr lang="en-GB" sz="2800" dirty="0" smtClean="0">
                <a:hlinkClick r:id="rId5"/>
              </a:rPr>
              <a:t>/</a:t>
            </a:r>
            <a:endParaRPr lang="en-GB" sz="2800" dirty="0" smtClean="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16</a:t>
            </a:fld>
            <a:endParaRPr lang="en-US"/>
          </a:p>
        </p:txBody>
      </p:sp>
    </p:spTree>
    <p:extLst>
      <p:ext uri="{BB962C8B-B14F-4D97-AF65-F5344CB8AC3E}">
        <p14:creationId xmlns:p14="http://schemas.microsoft.com/office/powerpoint/2010/main" val="1932997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3" name="Content Placeholder 2"/>
          <p:cNvSpPr>
            <a:spLocks noGrp="1"/>
          </p:cNvSpPr>
          <p:nvPr>
            <p:ph idx="1"/>
          </p:nvPr>
        </p:nvSpPr>
        <p:spPr/>
        <p:txBody>
          <a:bodyPr/>
          <a:lstStyle/>
          <a:p>
            <a:r>
              <a:rPr lang="en-GB" dirty="0">
                <a:hlinkClick r:id="rId2"/>
              </a:rPr>
              <a:t>http://</a:t>
            </a:r>
            <a:r>
              <a:rPr lang="en-GB" dirty="0" smtClean="0">
                <a:hlinkClick r:id="rId2"/>
              </a:rPr>
              <a:t>www.physicsclassroom.com/class/newtlaws/Lesson-3/Newton-s-Second-Law</a:t>
            </a:r>
            <a:endParaRPr lang="en-GB" dirty="0" smtClean="0"/>
          </a:p>
          <a:p>
            <a:pPr marL="0" indent="0">
              <a:buNone/>
            </a:pP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17</a:t>
            </a:fld>
            <a:endParaRPr lang="en-US"/>
          </a:p>
        </p:txBody>
      </p:sp>
    </p:spTree>
    <p:extLst>
      <p:ext uri="{BB962C8B-B14F-4D97-AF65-F5344CB8AC3E}">
        <p14:creationId xmlns:p14="http://schemas.microsoft.com/office/powerpoint/2010/main" val="2723683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18</a:t>
            </a:fld>
            <a:endParaRPr lang="en-US"/>
          </a:p>
        </p:txBody>
      </p:sp>
      <p:pic>
        <p:nvPicPr>
          <p:cNvPr id="1026" name="Picture 2" descr="http://www.physicsclassroom.com/Class/circles/u6l3c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489" y="196010"/>
            <a:ext cx="6885241" cy="6217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20203" y="6492875"/>
            <a:ext cx="9357815" cy="369332"/>
          </a:xfrm>
          <a:prstGeom prst="rect">
            <a:avLst/>
          </a:prstGeom>
        </p:spPr>
        <p:txBody>
          <a:bodyPr wrap="square">
            <a:spAutoFit/>
          </a:bodyPr>
          <a:lstStyle/>
          <a:p>
            <a:r>
              <a:rPr lang="en-GB" dirty="0">
                <a:hlinkClick r:id="rId3"/>
              </a:rPr>
              <a:t>http://www.physicsclassroom.com/class/circles/Lesson-3/Newton-s-Law-of-Universal-Gravitation</a:t>
            </a:r>
            <a:endParaRPr lang="en-GB" dirty="0"/>
          </a:p>
        </p:txBody>
      </p:sp>
      <p:sp>
        <p:nvSpPr>
          <p:cNvPr id="7" name="Rectangle 6"/>
          <p:cNvSpPr/>
          <p:nvPr/>
        </p:nvSpPr>
        <p:spPr>
          <a:xfrm>
            <a:off x="4735775" y="2306471"/>
            <a:ext cx="532261"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a:t>
            </a:r>
            <a:endParaRPr lang="en-GB" sz="3600" b="1" dirty="0">
              <a:solidFill>
                <a:schemeClr val="tx1"/>
              </a:solidFill>
            </a:endParaRPr>
          </a:p>
        </p:txBody>
      </p:sp>
      <p:sp>
        <p:nvSpPr>
          <p:cNvPr id="9" name="Rectangle 8"/>
          <p:cNvSpPr/>
          <p:nvPr/>
        </p:nvSpPr>
        <p:spPr>
          <a:xfrm>
            <a:off x="4756247" y="3754484"/>
            <a:ext cx="532261"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a:t>
            </a:r>
            <a:endParaRPr lang="en-GB" sz="3600" b="1" dirty="0">
              <a:solidFill>
                <a:schemeClr val="tx1"/>
              </a:solidFill>
            </a:endParaRPr>
          </a:p>
        </p:txBody>
      </p:sp>
      <p:sp>
        <p:nvSpPr>
          <p:cNvPr id="10" name="Rectangle 9"/>
          <p:cNvSpPr/>
          <p:nvPr/>
        </p:nvSpPr>
        <p:spPr>
          <a:xfrm>
            <a:off x="4735774" y="5348498"/>
            <a:ext cx="532261"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a:t>
            </a:r>
            <a:endParaRPr lang="en-GB" sz="3600" b="1" dirty="0">
              <a:solidFill>
                <a:schemeClr val="tx1"/>
              </a:solidFill>
            </a:endParaRPr>
          </a:p>
        </p:txBody>
      </p:sp>
      <p:sp>
        <p:nvSpPr>
          <p:cNvPr id="11" name="Rectangle 10"/>
          <p:cNvSpPr/>
          <p:nvPr/>
        </p:nvSpPr>
        <p:spPr>
          <a:xfrm>
            <a:off x="8441139" y="2204112"/>
            <a:ext cx="532261"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a:t>
            </a:r>
            <a:endParaRPr lang="en-GB" sz="3600" b="1" dirty="0">
              <a:solidFill>
                <a:schemeClr val="tx1"/>
              </a:solidFill>
            </a:endParaRPr>
          </a:p>
        </p:txBody>
      </p:sp>
      <p:sp>
        <p:nvSpPr>
          <p:cNvPr id="13" name="Rectangle 12"/>
          <p:cNvSpPr/>
          <p:nvPr/>
        </p:nvSpPr>
        <p:spPr>
          <a:xfrm>
            <a:off x="8534400" y="3672594"/>
            <a:ext cx="424486"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3600" b="1" dirty="0" smtClean="0">
                <a:solidFill>
                  <a:schemeClr val="tx1"/>
                </a:solidFill>
              </a:rPr>
              <a:t>?</a:t>
            </a:r>
            <a:endParaRPr lang="en-GB" sz="3600" b="1" dirty="0">
              <a:solidFill>
                <a:schemeClr val="tx1"/>
              </a:solidFill>
            </a:endParaRPr>
          </a:p>
        </p:txBody>
      </p:sp>
      <p:sp>
        <p:nvSpPr>
          <p:cNvPr id="14" name="Rectangle 13"/>
          <p:cNvSpPr/>
          <p:nvPr/>
        </p:nvSpPr>
        <p:spPr>
          <a:xfrm>
            <a:off x="8534400" y="5246139"/>
            <a:ext cx="532261"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a:t>
            </a:r>
            <a:endParaRPr lang="en-GB" sz="3600" b="1" dirty="0">
              <a:solidFill>
                <a:schemeClr val="tx1"/>
              </a:solidFill>
            </a:endParaRPr>
          </a:p>
        </p:txBody>
      </p:sp>
    </p:spTree>
    <p:extLst>
      <p:ext uri="{BB962C8B-B14F-4D97-AF65-F5344CB8AC3E}">
        <p14:creationId xmlns:p14="http://schemas.microsoft.com/office/powerpoint/2010/main" val="3601537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Plenary</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19</a:t>
            </a:fld>
            <a:endParaRPr lang="en-US"/>
          </a:p>
        </p:txBody>
      </p:sp>
      <p:pic>
        <p:nvPicPr>
          <p:cNvPr id="1026" name="Picture 2" descr="http://www.physicsclassroom.com/Class/circles/u6l3c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489" y="196010"/>
            <a:ext cx="6885241" cy="62171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20203" y="6492875"/>
            <a:ext cx="9357815" cy="369332"/>
          </a:xfrm>
          <a:prstGeom prst="rect">
            <a:avLst/>
          </a:prstGeom>
        </p:spPr>
        <p:txBody>
          <a:bodyPr wrap="square">
            <a:spAutoFit/>
          </a:bodyPr>
          <a:lstStyle/>
          <a:p>
            <a:r>
              <a:rPr lang="en-GB" dirty="0">
                <a:hlinkClick r:id="rId3"/>
              </a:rPr>
              <a:t>http://www.physicsclassroom.com/class/circles/Lesson-3/Newton-s-Law-of-Universal-Gravitation</a:t>
            </a:r>
            <a:endParaRPr lang="en-GB" dirty="0"/>
          </a:p>
        </p:txBody>
      </p:sp>
    </p:spTree>
    <p:extLst>
      <p:ext uri="{BB962C8B-B14F-4D97-AF65-F5344CB8AC3E}">
        <p14:creationId xmlns:p14="http://schemas.microsoft.com/office/powerpoint/2010/main" val="25047270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Newton's Second </a:t>
            </a:r>
            <a:r>
              <a:rPr lang="en-GB" dirty="0" smtClean="0"/>
              <a:t>&amp; Universal Gravitation Laws</a:t>
            </a:r>
            <a:endParaRPr lang="en-US" dirty="0"/>
          </a:p>
        </p:txBody>
      </p:sp>
      <p:sp>
        <p:nvSpPr>
          <p:cNvPr id="4" name="Date Placeholder 3"/>
          <p:cNvSpPr>
            <a:spLocks noGrp="1"/>
          </p:cNvSpPr>
          <p:nvPr>
            <p:ph type="dt" sz="half" idx="10"/>
          </p:nvPr>
        </p:nvSpPr>
        <p:spPr/>
        <p:txBody>
          <a:bodyPr/>
          <a:lstStyle/>
          <a:p>
            <a:fld id="{D2A01AD7-9CD5-409C-B83F-7BC4F6BB34A5}" type="datetime1">
              <a:rPr lang="en-US" smtClean="0"/>
              <a:t>10/26/2017</a:t>
            </a:fld>
            <a:endParaRPr lang="en-US"/>
          </a:p>
        </p:txBody>
      </p:sp>
      <p:sp>
        <p:nvSpPr>
          <p:cNvPr id="5" name="Slide Number Placeholder 4"/>
          <p:cNvSpPr>
            <a:spLocks noGrp="1"/>
          </p:cNvSpPr>
          <p:nvPr>
            <p:ph type="sldNum" sz="quarter" idx="12"/>
          </p:nvPr>
        </p:nvSpPr>
        <p:spPr/>
        <p:txBody>
          <a:bodyPr/>
          <a:lstStyle/>
          <a:p>
            <a:fld id="{12F36BA8-ED48-4992-8491-571D6BB97763}" type="slidenum">
              <a:rPr lang="en-US" smtClean="0"/>
              <a:t>2</a:t>
            </a:fld>
            <a:endParaRPr lang="en-US"/>
          </a:p>
        </p:txBody>
      </p:sp>
    </p:spTree>
    <p:extLst>
      <p:ext uri="{BB962C8B-B14F-4D97-AF65-F5344CB8AC3E}">
        <p14:creationId xmlns:p14="http://schemas.microsoft.com/office/powerpoint/2010/main" val="2454085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1484310" y="1317813"/>
            <a:ext cx="10480163" cy="4473388"/>
          </a:xfrm>
        </p:spPr>
        <p:txBody>
          <a:bodyPr/>
          <a:lstStyle/>
          <a:p>
            <a:r>
              <a:rPr lang="en-GB" dirty="0"/>
              <a:t>Data required: </a:t>
            </a:r>
            <a:endParaRPr lang="en-GB" dirty="0" smtClean="0"/>
          </a:p>
          <a:p>
            <a:pPr lvl="1"/>
            <a:r>
              <a:rPr lang="en-GB" i="1" dirty="0" smtClean="0"/>
              <a:t>G</a:t>
            </a:r>
            <a:r>
              <a:rPr lang="en-GB" dirty="0" smtClean="0"/>
              <a:t> </a:t>
            </a:r>
            <a:r>
              <a:rPr lang="en-GB" dirty="0"/>
              <a:t>= 6.67 </a:t>
            </a:r>
            <a:r>
              <a:rPr lang="en-GB" dirty="0">
                <a:sym typeface="Symbol" panose="05050102010706020507" pitchFamily="18" charset="2"/>
              </a:rPr>
              <a:t></a:t>
            </a:r>
            <a:r>
              <a:rPr lang="en-GB" dirty="0"/>
              <a:t> 10</a:t>
            </a:r>
            <a:r>
              <a:rPr lang="en-GB" baseline="30000" dirty="0"/>
              <a:t>-11</a:t>
            </a:r>
            <a:r>
              <a:rPr lang="en-GB" dirty="0"/>
              <a:t> N m</a:t>
            </a:r>
            <a:r>
              <a:rPr lang="en-GB" baseline="30000" dirty="0"/>
              <a:t>2 </a:t>
            </a:r>
            <a:r>
              <a:rPr lang="en-GB" dirty="0"/>
              <a:t>kg</a:t>
            </a:r>
            <a:r>
              <a:rPr lang="en-GB" baseline="30000" dirty="0"/>
              <a:t>-2</a:t>
            </a:r>
            <a:r>
              <a:rPr lang="en-GB" dirty="0"/>
              <a:t>, </a:t>
            </a:r>
            <a:endParaRPr lang="en-GB" dirty="0" smtClean="0"/>
          </a:p>
          <a:p>
            <a:pPr lvl="1"/>
            <a:r>
              <a:rPr lang="en-GB" dirty="0" smtClean="0"/>
              <a:t>mass </a:t>
            </a:r>
            <a:r>
              <a:rPr lang="en-GB" dirty="0"/>
              <a:t>of the Earth = 6.0 </a:t>
            </a:r>
            <a:r>
              <a:rPr lang="en-GB" dirty="0">
                <a:sym typeface="Symbol" panose="05050102010706020507" pitchFamily="18" charset="2"/>
              </a:rPr>
              <a:t></a:t>
            </a:r>
            <a:r>
              <a:rPr lang="en-GB" dirty="0"/>
              <a:t> 10</a:t>
            </a:r>
            <a:r>
              <a:rPr lang="en-GB" baseline="30000" dirty="0"/>
              <a:t>24 </a:t>
            </a:r>
            <a:r>
              <a:rPr lang="en-GB" dirty="0"/>
              <a:t>kg, </a:t>
            </a:r>
            <a:endParaRPr lang="en-GB" dirty="0" smtClean="0"/>
          </a:p>
          <a:p>
            <a:pPr lvl="1"/>
            <a:r>
              <a:rPr lang="en-GB" dirty="0" smtClean="0"/>
              <a:t>radius </a:t>
            </a:r>
            <a:r>
              <a:rPr lang="en-GB" dirty="0"/>
              <a:t>of the Earth = 6.4 </a:t>
            </a:r>
            <a:r>
              <a:rPr lang="en-GB" dirty="0">
                <a:sym typeface="Symbol" panose="05050102010706020507" pitchFamily="18" charset="2"/>
              </a:rPr>
              <a:t></a:t>
            </a:r>
            <a:r>
              <a:rPr lang="en-GB" dirty="0"/>
              <a:t> 10</a:t>
            </a:r>
            <a:r>
              <a:rPr lang="en-GB" baseline="30000" dirty="0"/>
              <a:t>6 </a:t>
            </a:r>
            <a:r>
              <a:rPr lang="en-GB" dirty="0"/>
              <a:t>m, </a:t>
            </a:r>
            <a:endParaRPr lang="en-GB" dirty="0" smtClean="0"/>
          </a:p>
          <a:p>
            <a:pPr lvl="1"/>
            <a:r>
              <a:rPr lang="en-GB" dirty="0" smtClean="0"/>
              <a:t>mass </a:t>
            </a:r>
            <a:r>
              <a:rPr lang="en-GB" dirty="0"/>
              <a:t>of the Sun = 2.0 </a:t>
            </a:r>
            <a:r>
              <a:rPr lang="en-GB" dirty="0">
                <a:sym typeface="Symbol" panose="05050102010706020507" pitchFamily="18" charset="2"/>
              </a:rPr>
              <a:t></a:t>
            </a:r>
            <a:r>
              <a:rPr lang="en-GB" dirty="0"/>
              <a:t> 10</a:t>
            </a:r>
            <a:r>
              <a:rPr lang="en-GB" baseline="30000" dirty="0"/>
              <a:t>30 </a:t>
            </a:r>
            <a:r>
              <a:rPr lang="en-GB" dirty="0"/>
              <a:t>kg, </a:t>
            </a:r>
            <a:endParaRPr lang="en-GB" dirty="0" smtClean="0"/>
          </a:p>
          <a:p>
            <a:pPr lvl="1"/>
            <a:r>
              <a:rPr lang="en-GB" dirty="0" smtClean="0"/>
              <a:t>average </a:t>
            </a:r>
            <a:r>
              <a:rPr lang="en-GB" dirty="0"/>
              <a:t>distance from the Earth to the Sun = 1.5 </a:t>
            </a:r>
            <a:r>
              <a:rPr lang="en-GB" dirty="0">
                <a:sym typeface="Symbol" panose="05050102010706020507" pitchFamily="18" charset="2"/>
              </a:rPr>
              <a:t></a:t>
            </a:r>
            <a:r>
              <a:rPr lang="en-GB" dirty="0"/>
              <a:t> 10</a:t>
            </a:r>
            <a:r>
              <a:rPr lang="en-GB" baseline="30000" dirty="0"/>
              <a:t>11 </a:t>
            </a:r>
            <a:r>
              <a:rPr lang="en-GB" dirty="0"/>
              <a:t>m.</a:t>
            </a:r>
          </a:p>
          <a:p>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20</a:t>
            </a:fld>
            <a:endParaRPr lang="en-US"/>
          </a:p>
        </p:txBody>
      </p:sp>
      <p:sp>
        <p:nvSpPr>
          <p:cNvPr id="6" name="Rectangle 5"/>
          <p:cNvSpPr/>
          <p:nvPr/>
        </p:nvSpPr>
        <p:spPr>
          <a:xfrm>
            <a:off x="2353889" y="5609138"/>
            <a:ext cx="8905782" cy="723275"/>
          </a:xfrm>
          <a:prstGeom prst="rect">
            <a:avLst/>
          </a:prstGeom>
          <a:ln w="12700">
            <a:solidFill>
              <a:srgbClr val="FF0000"/>
            </a:solidFill>
            <a:prstDash val="dashDot"/>
          </a:ln>
        </p:spPr>
        <p:txBody>
          <a:bodyPr wrap="square">
            <a:spAutoFit/>
          </a:bodyPr>
          <a:lstStyle/>
          <a:p>
            <a:pPr>
              <a:spcBef>
                <a:spcPts val="600"/>
              </a:spcBef>
              <a:spcAft>
                <a:spcPts val="0"/>
              </a:spcAft>
            </a:pPr>
            <a:r>
              <a:rPr lang="en-GB" dirty="0" smtClean="0">
                <a:solidFill>
                  <a:srgbClr val="FF0000"/>
                </a:solidFill>
                <a:latin typeface="Arial" panose="020B0604020202020204" pitchFamily="34" charset="0"/>
                <a:ea typeface="Times" panose="02020603050405020304" pitchFamily="18" charset="0"/>
              </a:rPr>
              <a:t>Can you use standard </a:t>
            </a:r>
            <a:r>
              <a:rPr lang="en-GB" dirty="0">
                <a:solidFill>
                  <a:srgbClr val="FF0000"/>
                </a:solidFill>
                <a:latin typeface="Arial" panose="020B0604020202020204" pitchFamily="34" charset="0"/>
                <a:ea typeface="Times" panose="02020603050405020304" pitchFamily="18" charset="0"/>
              </a:rPr>
              <a:t>form correctly on a scientific calculator. </a:t>
            </a:r>
            <a:endParaRPr lang="en-GB" dirty="0" smtClean="0">
              <a:solidFill>
                <a:srgbClr val="FF0000"/>
              </a:solidFill>
              <a:latin typeface="Arial" panose="020B0604020202020204" pitchFamily="34" charset="0"/>
              <a:ea typeface="Times" panose="02020603050405020304" pitchFamily="18" charset="0"/>
            </a:endParaRPr>
          </a:p>
          <a:p>
            <a:pPr>
              <a:spcBef>
                <a:spcPts val="600"/>
              </a:spcBef>
              <a:spcAft>
                <a:spcPts val="0"/>
              </a:spcAft>
            </a:pPr>
            <a:r>
              <a:rPr lang="en-GB" dirty="0" smtClean="0">
                <a:solidFill>
                  <a:srgbClr val="FF0000"/>
                </a:solidFill>
                <a:latin typeface="Arial" panose="020B0604020202020204" pitchFamily="34" charset="0"/>
                <a:ea typeface="Times" panose="02020603050405020304" pitchFamily="18" charset="0"/>
              </a:rPr>
              <a:t>Do you know how to use the </a:t>
            </a:r>
            <a:r>
              <a:rPr lang="en-GB" dirty="0">
                <a:solidFill>
                  <a:srgbClr val="FF0000"/>
                </a:solidFill>
                <a:latin typeface="Arial" panose="020B0604020202020204" pitchFamily="34" charset="0"/>
                <a:ea typeface="Times" panose="02020603050405020304" pitchFamily="18" charset="0"/>
              </a:rPr>
              <a:t>EXP </a:t>
            </a:r>
            <a:r>
              <a:rPr lang="en-GB" dirty="0" smtClean="0">
                <a:solidFill>
                  <a:srgbClr val="FF0000"/>
                </a:solidFill>
                <a:latin typeface="Arial" panose="020B0604020202020204" pitchFamily="34" charset="0"/>
                <a:ea typeface="Times" panose="02020603050405020304" pitchFamily="18" charset="0"/>
              </a:rPr>
              <a:t>button?</a:t>
            </a:r>
            <a:endParaRPr lang="en-GB" dirty="0">
              <a:solidFill>
                <a:srgbClr val="FF0000"/>
              </a:solidFill>
              <a:effectLst/>
              <a:latin typeface="Arial" panose="020B0604020202020204" pitchFamily="34" charset="0"/>
              <a:ea typeface="Times" panose="02020603050405020304" pitchFamily="18" charset="0"/>
            </a:endParaRPr>
          </a:p>
        </p:txBody>
      </p:sp>
    </p:spTree>
    <p:extLst>
      <p:ext uri="{BB962C8B-B14F-4D97-AF65-F5344CB8AC3E}">
        <p14:creationId xmlns:p14="http://schemas.microsoft.com/office/powerpoint/2010/main" val="3248238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21</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dirty="0"/>
              <a:t>Communications satellites orbit the Earth at a height of 36 000 km. How far is this from the centre of the Earth? If such a satellite has a mass of 250 kg, what is the force of attraction on it from the Earth?</a:t>
            </a:r>
          </a:p>
        </p:txBody>
      </p:sp>
    </p:spTree>
    <p:extLst>
      <p:ext uri="{BB962C8B-B14F-4D97-AF65-F5344CB8AC3E}">
        <p14:creationId xmlns:p14="http://schemas.microsoft.com/office/powerpoint/2010/main" val="3542921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22</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2800" dirty="0"/>
              <a:t>It is (3.6 x 10</a:t>
            </a:r>
            <a:r>
              <a:rPr lang="en-GB" sz="2800" baseline="30000" dirty="0"/>
              <a:t>7 </a:t>
            </a:r>
            <a:r>
              <a:rPr lang="en-GB" sz="2800" dirty="0"/>
              <a:t>m + 6.4 x 10</a:t>
            </a:r>
            <a:r>
              <a:rPr lang="en-GB" sz="2800" baseline="30000" dirty="0"/>
              <a:t>6 </a:t>
            </a:r>
            <a:r>
              <a:rPr lang="en-GB" sz="2800" dirty="0"/>
              <a:t>m) = </a:t>
            </a:r>
            <a:r>
              <a:rPr lang="en-GB" sz="2800" dirty="0" smtClean="0"/>
              <a:t>4.2 </a:t>
            </a:r>
            <a:r>
              <a:rPr lang="en-GB" sz="2800" dirty="0"/>
              <a:t>x 10</a:t>
            </a:r>
            <a:r>
              <a:rPr lang="en-GB" sz="2800" baseline="30000" dirty="0"/>
              <a:t>7 </a:t>
            </a:r>
            <a:r>
              <a:rPr lang="en-GB" sz="2800" dirty="0"/>
              <a:t>m from the centre of the Earth.  </a:t>
            </a:r>
          </a:p>
          <a:p>
            <a:r>
              <a:rPr lang="en-GB" sz="2800" dirty="0"/>
              <a:t>The force is F = Gm</a:t>
            </a:r>
            <a:r>
              <a:rPr lang="en-GB" sz="2800" baseline="-25000" dirty="0"/>
              <a:t>1</a:t>
            </a:r>
            <a:r>
              <a:rPr lang="en-GB" sz="2800" dirty="0"/>
              <a:t>m</a:t>
            </a:r>
            <a:r>
              <a:rPr lang="en-GB" sz="2800" baseline="-25000" dirty="0"/>
              <a:t>2</a:t>
            </a:r>
            <a:r>
              <a:rPr lang="en-GB" sz="2800" dirty="0"/>
              <a:t>/r</a:t>
            </a:r>
            <a:r>
              <a:rPr lang="en-GB" sz="2800" baseline="30000" dirty="0"/>
              <a:t>2</a:t>
            </a:r>
            <a:r>
              <a:rPr lang="en-GB" sz="2800" dirty="0"/>
              <a:t> = (6.67 x 10</a:t>
            </a:r>
            <a:r>
              <a:rPr lang="en-GB" sz="2800" baseline="30000" dirty="0"/>
              <a:t>-11</a:t>
            </a:r>
            <a:r>
              <a:rPr lang="en-GB" sz="2800" dirty="0"/>
              <a:t> x 6.0 x 10</a:t>
            </a:r>
            <a:r>
              <a:rPr lang="en-GB" sz="2800" baseline="30000" dirty="0"/>
              <a:t>24</a:t>
            </a:r>
            <a:r>
              <a:rPr lang="en-GB" sz="2800" dirty="0"/>
              <a:t> x 250)/ (4.24 x 10</a:t>
            </a:r>
            <a:r>
              <a:rPr lang="en-GB" sz="2800" baseline="30000" dirty="0"/>
              <a:t>7</a:t>
            </a:r>
            <a:r>
              <a:rPr lang="en-GB" sz="2800" dirty="0"/>
              <a:t>)</a:t>
            </a:r>
            <a:r>
              <a:rPr lang="en-GB" sz="2800" baseline="30000" dirty="0"/>
              <a:t>2</a:t>
            </a:r>
            <a:r>
              <a:rPr lang="en-GB" sz="2800" dirty="0"/>
              <a:t>. </a:t>
            </a:r>
            <a:endParaRPr lang="en-GB" sz="2800" dirty="0" smtClean="0"/>
          </a:p>
          <a:p>
            <a:pPr lvl="1"/>
            <a:r>
              <a:rPr lang="en-GB" sz="2400" dirty="0" smtClean="0"/>
              <a:t>This </a:t>
            </a:r>
            <a:r>
              <a:rPr lang="en-GB" sz="2400" dirty="0"/>
              <a:t>gives an answer of about </a:t>
            </a:r>
            <a:r>
              <a:rPr lang="en-GB" sz="2400" b="1" dirty="0">
                <a:solidFill>
                  <a:srgbClr val="FF0000"/>
                </a:solidFill>
              </a:rPr>
              <a:t>56 N</a:t>
            </a:r>
            <a:r>
              <a:rPr lang="en-GB" sz="2400" dirty="0"/>
              <a:t>, which for information is about less than the weight as a one year old toddler. </a:t>
            </a:r>
          </a:p>
        </p:txBody>
      </p:sp>
    </p:spTree>
    <p:extLst>
      <p:ext uri="{BB962C8B-B14F-4D97-AF65-F5344CB8AC3E}">
        <p14:creationId xmlns:p14="http://schemas.microsoft.com/office/powerpoint/2010/main" val="1803606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23</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dirty="0"/>
              <a:t>What is the force of attraction from the Earth on you? What do we call this force? What is the force of attraction on the Earth from you?</a:t>
            </a:r>
            <a:endParaRPr lang="en-GB" sz="3200" dirty="0"/>
          </a:p>
        </p:txBody>
      </p:sp>
    </p:spTree>
    <p:extLst>
      <p:ext uri="{BB962C8B-B14F-4D97-AF65-F5344CB8AC3E}">
        <p14:creationId xmlns:p14="http://schemas.microsoft.com/office/powerpoint/2010/main" val="2482867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24</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3200" dirty="0" smtClean="0"/>
              <a:t>You </a:t>
            </a:r>
            <a:r>
              <a:rPr lang="en-GB" sz="3200" dirty="0"/>
              <a:t>will need to estimate </a:t>
            </a:r>
            <a:r>
              <a:rPr lang="en-GB" sz="3200" dirty="0" smtClean="0"/>
              <a:t>your own </a:t>
            </a:r>
            <a:r>
              <a:rPr lang="en-GB" sz="3200" dirty="0"/>
              <a:t>mass in </a:t>
            </a:r>
            <a:r>
              <a:rPr lang="en-GB" sz="3200" dirty="0" smtClean="0"/>
              <a:t>kg.</a:t>
            </a:r>
          </a:p>
          <a:p>
            <a:r>
              <a:rPr lang="en-GB" sz="3200" dirty="0" smtClean="0"/>
              <a:t>Then </a:t>
            </a:r>
            <a:r>
              <a:rPr lang="en-GB" sz="3200" dirty="0"/>
              <a:t>use F=Gm</a:t>
            </a:r>
            <a:r>
              <a:rPr lang="en-GB" sz="3200" baseline="-25000" dirty="0"/>
              <a:t>1</a:t>
            </a:r>
            <a:r>
              <a:rPr lang="en-GB" sz="3200" dirty="0"/>
              <a:t>m</a:t>
            </a:r>
            <a:r>
              <a:rPr lang="en-GB" sz="3200" baseline="-25000" dirty="0"/>
              <a:t>2</a:t>
            </a:r>
            <a:r>
              <a:rPr lang="en-GB" sz="3200" dirty="0"/>
              <a:t>/r</a:t>
            </a:r>
            <a:r>
              <a:rPr lang="en-GB" sz="3200" baseline="30000" dirty="0"/>
              <a:t>2</a:t>
            </a:r>
            <a:r>
              <a:rPr lang="en-GB" sz="3200" dirty="0"/>
              <a:t> where r is the radius of the Earth</a:t>
            </a:r>
            <a:r>
              <a:rPr lang="en-GB" sz="3200" dirty="0" smtClean="0"/>
              <a:t>.</a:t>
            </a:r>
            <a:endParaRPr lang="en-GB" sz="3200" dirty="0"/>
          </a:p>
          <a:p>
            <a:pPr lvl="1"/>
            <a:r>
              <a:rPr lang="en-GB" sz="2800" dirty="0"/>
              <a:t>This force is usually called </a:t>
            </a:r>
            <a:r>
              <a:rPr lang="en-GB" sz="2800" dirty="0" smtClean="0"/>
              <a:t>your weight.</a:t>
            </a:r>
            <a:endParaRPr lang="en-GB" sz="3200" dirty="0"/>
          </a:p>
          <a:p>
            <a:r>
              <a:rPr lang="en-GB" sz="3200" dirty="0"/>
              <a:t>The force on the Earth from </a:t>
            </a:r>
            <a:r>
              <a:rPr lang="en-GB" sz="3200" dirty="0" smtClean="0"/>
              <a:t>you is </a:t>
            </a:r>
            <a:r>
              <a:rPr lang="en-GB" sz="3200" dirty="0"/>
              <a:t>exactly the same as </a:t>
            </a:r>
            <a:r>
              <a:rPr lang="en-GB" sz="3200" dirty="0" smtClean="0"/>
              <a:t>the first </a:t>
            </a:r>
            <a:r>
              <a:rPr lang="en-GB" sz="3200" dirty="0"/>
              <a:t>answer, but in the opposite direction.</a:t>
            </a:r>
          </a:p>
        </p:txBody>
      </p:sp>
    </p:spTree>
    <p:extLst>
      <p:ext uri="{BB962C8B-B14F-4D97-AF65-F5344CB8AC3E}">
        <p14:creationId xmlns:p14="http://schemas.microsoft.com/office/powerpoint/2010/main" val="3676942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25</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dirty="0"/>
              <a:t>What is the force of attraction from the Sun on you? How many times smaller is this than the force of attraction from the Earth on you?</a:t>
            </a:r>
          </a:p>
        </p:txBody>
      </p:sp>
    </p:spTree>
    <p:extLst>
      <p:ext uri="{BB962C8B-B14F-4D97-AF65-F5344CB8AC3E}">
        <p14:creationId xmlns:p14="http://schemas.microsoft.com/office/powerpoint/2010/main" val="2612748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26</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3200" dirty="0"/>
              <a:t>Again, </a:t>
            </a:r>
            <a:r>
              <a:rPr lang="en-GB" sz="3200" dirty="0" smtClean="0"/>
              <a:t>you will </a:t>
            </a:r>
            <a:r>
              <a:rPr lang="en-GB" sz="3200" dirty="0"/>
              <a:t>need to use </a:t>
            </a:r>
            <a:r>
              <a:rPr lang="en-GB" sz="3200" dirty="0" smtClean="0"/>
              <a:t>your own </a:t>
            </a:r>
            <a:r>
              <a:rPr lang="en-GB" sz="3200" dirty="0"/>
              <a:t>mass, and the equation F=Gm</a:t>
            </a:r>
            <a:r>
              <a:rPr lang="en-GB" sz="3200" baseline="-25000" dirty="0"/>
              <a:t>1</a:t>
            </a:r>
            <a:r>
              <a:rPr lang="en-GB" sz="3200" dirty="0"/>
              <a:t>m</a:t>
            </a:r>
            <a:r>
              <a:rPr lang="en-GB" sz="3200" baseline="-25000" dirty="0"/>
              <a:t>2</a:t>
            </a:r>
            <a:r>
              <a:rPr lang="en-GB" sz="3200" dirty="0"/>
              <a:t>/r</a:t>
            </a:r>
            <a:r>
              <a:rPr lang="en-GB" sz="3200" baseline="30000" dirty="0"/>
              <a:t>2</a:t>
            </a:r>
            <a:r>
              <a:rPr lang="en-GB" sz="3200" dirty="0"/>
              <a:t>, but this time r is the average distance from the Sun to the Earth. </a:t>
            </a:r>
            <a:endParaRPr lang="en-GB" sz="3200" dirty="0" smtClean="0"/>
          </a:p>
          <a:p>
            <a:r>
              <a:rPr lang="en-GB" sz="3200" dirty="0" smtClean="0"/>
              <a:t>This </a:t>
            </a:r>
            <a:r>
              <a:rPr lang="en-GB" sz="3200" dirty="0"/>
              <a:t>force should be about 1650 times less than </a:t>
            </a:r>
            <a:r>
              <a:rPr lang="en-GB" sz="3200" dirty="0" smtClean="0"/>
              <a:t>your weight</a:t>
            </a:r>
            <a:r>
              <a:rPr lang="en-GB" sz="3200" dirty="0"/>
              <a:t>, of the order of </a:t>
            </a:r>
            <a:r>
              <a:rPr lang="en-GB" sz="3200" b="1" dirty="0">
                <a:solidFill>
                  <a:srgbClr val="FF0000"/>
                </a:solidFill>
              </a:rPr>
              <a:t>0.3-0.5 N</a:t>
            </a:r>
            <a:r>
              <a:rPr lang="en-GB" sz="3200" dirty="0"/>
              <a:t>. </a:t>
            </a:r>
            <a:endParaRPr lang="en-GB" sz="3200" dirty="0" smtClean="0"/>
          </a:p>
          <a:p>
            <a:pPr lvl="1"/>
            <a:r>
              <a:rPr lang="en-GB" sz="2800" dirty="0" smtClean="0"/>
              <a:t>Small</a:t>
            </a:r>
            <a:r>
              <a:rPr lang="en-GB" sz="2800" dirty="0"/>
              <a:t>, but not negligible.</a:t>
            </a:r>
          </a:p>
        </p:txBody>
      </p:sp>
    </p:spTree>
    <p:extLst>
      <p:ext uri="{BB962C8B-B14F-4D97-AF65-F5344CB8AC3E}">
        <p14:creationId xmlns:p14="http://schemas.microsoft.com/office/powerpoint/2010/main" val="3008919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27</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dirty="0"/>
              <a:t>The average force of attraction on the Moon from the Sun is 4.4 </a:t>
            </a:r>
            <a:r>
              <a:rPr lang="en-GB" dirty="0">
                <a:sym typeface="Symbol" panose="05050102010706020507" pitchFamily="18" charset="2"/>
              </a:rPr>
              <a:t></a:t>
            </a:r>
            <a:r>
              <a:rPr lang="en-GB" dirty="0"/>
              <a:t> 10</a:t>
            </a:r>
            <a:r>
              <a:rPr lang="en-GB" baseline="30000" dirty="0"/>
              <a:t>20</a:t>
            </a:r>
            <a:r>
              <a:rPr lang="en-GB" dirty="0"/>
              <a:t> N. Taking the distance from the Sun to the Moon to be about the same as that from the Sun to the Earth, what value of mass does this give for the Moon?</a:t>
            </a:r>
          </a:p>
        </p:txBody>
      </p:sp>
    </p:spTree>
    <p:extLst>
      <p:ext uri="{BB962C8B-B14F-4D97-AF65-F5344CB8AC3E}">
        <p14:creationId xmlns:p14="http://schemas.microsoft.com/office/powerpoint/2010/main" val="29978874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28</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pl-PL" sz="3200" dirty="0"/>
              <a:t>m</a:t>
            </a:r>
            <a:r>
              <a:rPr lang="pl-PL" sz="3200" baseline="-25000" dirty="0"/>
              <a:t>2</a:t>
            </a:r>
            <a:r>
              <a:rPr lang="pl-PL" sz="3200" dirty="0"/>
              <a:t> = Fr</a:t>
            </a:r>
            <a:r>
              <a:rPr lang="pl-PL" sz="3200" baseline="30000" dirty="0"/>
              <a:t>2</a:t>
            </a:r>
            <a:r>
              <a:rPr lang="pl-PL" sz="3200" dirty="0"/>
              <a:t>/Gm</a:t>
            </a:r>
            <a:r>
              <a:rPr lang="pl-PL" sz="3200" baseline="-25000" dirty="0"/>
              <a:t>1</a:t>
            </a:r>
            <a:r>
              <a:rPr lang="pl-PL" sz="3200" dirty="0"/>
              <a:t> = (4.4 x 10</a:t>
            </a:r>
            <a:r>
              <a:rPr lang="pl-PL" sz="3200" baseline="30000" dirty="0"/>
              <a:t>20</a:t>
            </a:r>
            <a:r>
              <a:rPr lang="pl-PL" sz="3200" dirty="0"/>
              <a:t> x (1.5 x 10</a:t>
            </a:r>
            <a:r>
              <a:rPr lang="pl-PL" sz="3200" baseline="30000" dirty="0"/>
              <a:t>11</a:t>
            </a:r>
            <a:r>
              <a:rPr lang="pl-PL" sz="3200" dirty="0"/>
              <a:t>)</a:t>
            </a:r>
            <a:r>
              <a:rPr lang="pl-PL" sz="3200" baseline="30000" dirty="0"/>
              <a:t>2</a:t>
            </a:r>
            <a:r>
              <a:rPr lang="pl-PL" sz="3200" dirty="0"/>
              <a:t>)/(6.67 x 10</a:t>
            </a:r>
            <a:r>
              <a:rPr lang="pl-PL" sz="3200" baseline="30000" dirty="0"/>
              <a:t>-11</a:t>
            </a:r>
            <a:r>
              <a:rPr lang="pl-PL" sz="3200" dirty="0"/>
              <a:t> x 2.0 x 10</a:t>
            </a:r>
            <a:r>
              <a:rPr lang="pl-PL" sz="3200" baseline="30000" dirty="0"/>
              <a:t>30</a:t>
            </a:r>
            <a:r>
              <a:rPr lang="pl-PL" sz="3200" dirty="0"/>
              <a:t>) = </a:t>
            </a:r>
            <a:r>
              <a:rPr lang="pl-PL" sz="3200" b="1" dirty="0">
                <a:solidFill>
                  <a:srgbClr val="FF0000"/>
                </a:solidFill>
              </a:rPr>
              <a:t>7.4 x 10</a:t>
            </a:r>
            <a:r>
              <a:rPr lang="pl-PL" sz="3200" b="1" baseline="30000" dirty="0">
                <a:solidFill>
                  <a:srgbClr val="FF0000"/>
                </a:solidFill>
              </a:rPr>
              <a:t>22</a:t>
            </a:r>
            <a:r>
              <a:rPr lang="pl-PL" sz="3200" b="1" dirty="0">
                <a:solidFill>
                  <a:srgbClr val="FF0000"/>
                </a:solidFill>
              </a:rPr>
              <a:t> kg</a:t>
            </a:r>
            <a:endParaRPr lang="en-GB" sz="3200" b="1" dirty="0">
              <a:solidFill>
                <a:srgbClr val="FF0000"/>
              </a:solidFill>
            </a:endParaRPr>
          </a:p>
        </p:txBody>
      </p:sp>
    </p:spTree>
    <p:extLst>
      <p:ext uri="{BB962C8B-B14F-4D97-AF65-F5344CB8AC3E}">
        <p14:creationId xmlns:p14="http://schemas.microsoft.com/office/powerpoint/2010/main" val="3870440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29</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dirty="0"/>
              <a:t>Using the mass of the Moon you calculated in question 4, what is the pull of the Earth on the Moon, if the Moon is 380 000 km away? How does this compare with the pull of the Sun on the Moon?</a:t>
            </a:r>
          </a:p>
        </p:txBody>
      </p:sp>
    </p:spTree>
    <p:extLst>
      <p:ext uri="{BB962C8B-B14F-4D97-AF65-F5344CB8AC3E}">
        <p14:creationId xmlns:p14="http://schemas.microsoft.com/office/powerpoint/2010/main" val="2685338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a:t>Vocabulary</a:t>
            </a:r>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506366110"/>
              </p:ext>
            </p:extLst>
          </p:nvPr>
        </p:nvGraphicFramePr>
        <p:xfrm>
          <a:off x="3013486" y="1536020"/>
          <a:ext cx="6705600" cy="417576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926307616"/>
                    </a:ext>
                  </a:extLst>
                </a:gridCol>
                <a:gridCol w="1371600">
                  <a:extLst>
                    <a:ext uri="{9D8B030D-6E8A-4147-A177-3AD203B41FA5}">
                      <a16:colId xmlns:a16="http://schemas.microsoft.com/office/drawing/2014/main" val="3229707717"/>
                    </a:ext>
                  </a:extLst>
                </a:gridCol>
                <a:gridCol w="1447800">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US" sz="2400" kern="1200" dirty="0" smtClean="0">
                          <a:solidFill>
                            <a:schemeClr val="dk1"/>
                          </a:solidFill>
                          <a:latin typeface="+mn-lt"/>
                          <a:ea typeface="+mn-ea"/>
                          <a:cs typeface="+mn-cs"/>
                        </a:rPr>
                        <a:t>Newton</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380999">
                <a:tc>
                  <a:txBody>
                    <a:bodyPr/>
                    <a:lstStyle/>
                    <a:p>
                      <a:r>
                        <a:rPr lang="en-GB" sz="2400" dirty="0" smtClean="0"/>
                        <a:t>law</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642170"/>
                  </a:ext>
                </a:extLst>
              </a:tr>
              <a:tr h="457199">
                <a:tc>
                  <a:txBody>
                    <a:bodyPr/>
                    <a:lstStyle/>
                    <a:p>
                      <a:r>
                        <a:rPr lang="en-GB" sz="2400" dirty="0" smtClean="0"/>
                        <a:t>universal</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3283476"/>
                  </a:ext>
                </a:extLst>
              </a:tr>
              <a:tr h="380999">
                <a:tc>
                  <a:txBody>
                    <a:bodyPr/>
                    <a:lstStyle/>
                    <a:p>
                      <a:r>
                        <a:rPr lang="en-GB" sz="2400" dirty="0" smtClean="0"/>
                        <a:t>gravitation</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1748048"/>
                  </a:ext>
                </a:extLst>
              </a:tr>
              <a:tr h="380999">
                <a:tc>
                  <a:txBody>
                    <a:bodyPr/>
                    <a:lstStyle/>
                    <a:p>
                      <a:r>
                        <a:rPr lang="en-GB" sz="2400" dirty="0" smtClean="0"/>
                        <a:t>force</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80999">
                <a:tc>
                  <a:txBody>
                    <a:bodyPr/>
                    <a:lstStyle/>
                    <a:p>
                      <a:r>
                        <a:rPr lang="en-GB" sz="2400" dirty="0" smtClean="0"/>
                        <a:t>directly</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80999">
                <a:tc>
                  <a:txBody>
                    <a:bodyPr/>
                    <a:lstStyle/>
                    <a:p>
                      <a:r>
                        <a:rPr lang="en-GB" sz="2400" dirty="0" smtClean="0"/>
                        <a:t>proportional</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80999">
                <a:tc>
                  <a:txBody>
                    <a:bodyPr/>
                    <a:lstStyle/>
                    <a:p>
                      <a:r>
                        <a:rPr lang="en-GB" sz="2400" dirty="0" smtClean="0"/>
                        <a:t>inversely</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37370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30</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3200" dirty="0"/>
              <a:t>F = Gm</a:t>
            </a:r>
            <a:r>
              <a:rPr lang="en-GB" sz="3200" baseline="-25000" dirty="0"/>
              <a:t>1</a:t>
            </a:r>
            <a:r>
              <a:rPr lang="en-GB" sz="3200" dirty="0"/>
              <a:t>m</a:t>
            </a:r>
            <a:r>
              <a:rPr lang="en-GB" sz="3200" baseline="-25000" dirty="0"/>
              <a:t>2</a:t>
            </a:r>
            <a:r>
              <a:rPr lang="en-GB" sz="3200" dirty="0"/>
              <a:t>/r</a:t>
            </a:r>
            <a:r>
              <a:rPr lang="en-GB" sz="3200" baseline="30000" dirty="0"/>
              <a:t>2</a:t>
            </a:r>
            <a:r>
              <a:rPr lang="en-GB" sz="3200" dirty="0"/>
              <a:t> = (6.67 x 10</a:t>
            </a:r>
            <a:r>
              <a:rPr lang="en-GB" sz="3200" baseline="30000" dirty="0"/>
              <a:t>-11</a:t>
            </a:r>
            <a:r>
              <a:rPr lang="en-GB" sz="3200" dirty="0"/>
              <a:t> x 6.0 x 10</a:t>
            </a:r>
            <a:r>
              <a:rPr lang="en-GB" sz="3200" baseline="30000" dirty="0"/>
              <a:t>24</a:t>
            </a:r>
            <a:r>
              <a:rPr lang="en-GB" sz="3200" dirty="0"/>
              <a:t> x 7.4 x 10</a:t>
            </a:r>
            <a:r>
              <a:rPr lang="en-GB" sz="3200" baseline="30000" dirty="0"/>
              <a:t>22</a:t>
            </a:r>
            <a:r>
              <a:rPr lang="en-GB" sz="3200" dirty="0"/>
              <a:t>)/ (3.8 x 10</a:t>
            </a:r>
            <a:r>
              <a:rPr lang="en-GB" sz="3200" baseline="30000" dirty="0"/>
              <a:t>8</a:t>
            </a:r>
            <a:r>
              <a:rPr lang="en-GB" sz="3200" dirty="0"/>
              <a:t>)</a:t>
            </a:r>
            <a:r>
              <a:rPr lang="en-GB" sz="3200" baseline="30000" dirty="0"/>
              <a:t>2</a:t>
            </a:r>
            <a:r>
              <a:rPr lang="en-GB" sz="3200" dirty="0"/>
              <a:t> = 2.1 x 10</a:t>
            </a:r>
            <a:r>
              <a:rPr lang="en-GB" sz="3200" baseline="30000" dirty="0"/>
              <a:t>20</a:t>
            </a:r>
            <a:r>
              <a:rPr lang="en-GB" sz="3200" dirty="0"/>
              <a:t> </a:t>
            </a:r>
            <a:r>
              <a:rPr lang="en-GB" sz="3200" dirty="0" smtClean="0"/>
              <a:t>N</a:t>
            </a:r>
            <a:r>
              <a:rPr lang="en-GB" sz="3200" dirty="0"/>
              <a:t> </a:t>
            </a:r>
          </a:p>
          <a:p>
            <a:pPr lvl="1"/>
            <a:r>
              <a:rPr lang="en-GB" sz="2400" dirty="0"/>
              <a:t>This is actually smaller than the pull of the Sun on the </a:t>
            </a:r>
            <a:r>
              <a:rPr lang="en-GB" sz="2400" dirty="0" smtClean="0"/>
              <a:t>Moon. Does this mean </a:t>
            </a:r>
            <a:r>
              <a:rPr lang="en-GB" sz="2400" dirty="0"/>
              <a:t>the Moon is orbiting the Sun rather than the </a:t>
            </a:r>
            <a:r>
              <a:rPr lang="en-GB" sz="2400" dirty="0" smtClean="0"/>
              <a:t>Earth?</a:t>
            </a:r>
          </a:p>
          <a:p>
            <a:pPr lvl="2"/>
            <a:r>
              <a:rPr lang="en-GB" sz="2000" dirty="0" smtClean="0"/>
              <a:t>In </a:t>
            </a:r>
            <a:r>
              <a:rPr lang="en-GB" sz="2000" dirty="0"/>
              <a:t>fact, it depends on the most useful frame of reference in a particular situation – from the Sun’s point of view, the Moon and the Earth orbit the Sun, in a way that is affected by the presence of the other; from the Moon’s point of view, both the Sun and the Earth orbit the Moon, in a way that is affected by the presence of the other, etc.</a:t>
            </a:r>
          </a:p>
        </p:txBody>
      </p:sp>
    </p:spTree>
    <p:extLst>
      <p:ext uri="{BB962C8B-B14F-4D97-AF65-F5344CB8AC3E}">
        <p14:creationId xmlns:p14="http://schemas.microsoft.com/office/powerpoint/2010/main" val="1802556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31</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t>What is the force of attraction between two people, one of mass 80 kg and the other 100 kg if they are 0.5m apart?</a:t>
            </a:r>
            <a:endParaRPr lang="en-GB" dirty="0"/>
          </a:p>
        </p:txBody>
      </p:sp>
    </p:spTree>
    <p:extLst>
      <p:ext uri="{BB962C8B-B14F-4D97-AF65-F5344CB8AC3E}">
        <p14:creationId xmlns:p14="http://schemas.microsoft.com/office/powerpoint/2010/main" val="921995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32</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3200" dirty="0"/>
              <a:t>F = </a:t>
            </a:r>
            <a:r>
              <a:rPr lang="en-GB" sz="3200" dirty="0" smtClean="0"/>
              <a:t>Gm</a:t>
            </a:r>
            <a:r>
              <a:rPr lang="en-GB" sz="3200" baseline="-25000" dirty="0" smtClean="0"/>
              <a:t>1</a:t>
            </a:r>
            <a:r>
              <a:rPr lang="en-GB" sz="3200" dirty="0" smtClean="0"/>
              <a:t>m</a:t>
            </a:r>
            <a:r>
              <a:rPr lang="en-GB" sz="3200" baseline="-25000" dirty="0" smtClean="0"/>
              <a:t>2</a:t>
            </a:r>
            <a:r>
              <a:rPr lang="en-GB" sz="3200" dirty="0" smtClean="0"/>
              <a:t>/r</a:t>
            </a:r>
            <a:r>
              <a:rPr lang="en-GB" sz="3200" baseline="30000" dirty="0" smtClean="0"/>
              <a:t>2</a:t>
            </a:r>
            <a:endParaRPr lang="en-GB" sz="3200" dirty="0"/>
          </a:p>
          <a:p>
            <a:r>
              <a:rPr lang="en-US" sz="3200" dirty="0"/>
              <a:t>F = G x 100 x 80 / 0.5</a:t>
            </a:r>
            <a:r>
              <a:rPr lang="en-US" sz="3200" baseline="30000" dirty="0"/>
              <a:t>2</a:t>
            </a:r>
            <a:r>
              <a:rPr lang="en-US" sz="3200" dirty="0"/>
              <a:t> = </a:t>
            </a:r>
            <a:r>
              <a:rPr lang="en-US" sz="3200" b="1" dirty="0">
                <a:solidFill>
                  <a:srgbClr val="FF0000"/>
                </a:solidFill>
              </a:rPr>
              <a:t>2.14 x 10</a:t>
            </a:r>
            <a:r>
              <a:rPr lang="en-US" sz="3200" b="1" baseline="30000" dirty="0">
                <a:solidFill>
                  <a:srgbClr val="FF0000"/>
                </a:solidFill>
              </a:rPr>
              <a:t>-6</a:t>
            </a:r>
            <a:r>
              <a:rPr lang="en-US" sz="3200" b="1" dirty="0">
                <a:solidFill>
                  <a:srgbClr val="FF0000"/>
                </a:solidFill>
              </a:rPr>
              <a:t> N</a:t>
            </a:r>
            <a:r>
              <a:rPr lang="en-US" sz="3200" dirty="0" smtClean="0"/>
              <a:t>.</a:t>
            </a:r>
            <a:endParaRPr lang="en-GB" sz="3200" dirty="0"/>
          </a:p>
          <a:p>
            <a:pPr lvl="1"/>
            <a:r>
              <a:rPr lang="en-US" sz="2800" dirty="0"/>
              <a:t>This is a very small force but it does increase as the people get closer together!</a:t>
            </a:r>
            <a:endParaRPr lang="en-GB" sz="2800" dirty="0"/>
          </a:p>
          <a:p>
            <a:pPr lvl="2"/>
            <a:r>
              <a:rPr lang="en-US" sz="2400" dirty="0"/>
              <a:t>Actually this example is not accurate because Newton's law really only applies to spherical objects, or at least objects so far apart that they can be effectively considered as spherical. </a:t>
            </a:r>
            <a:endParaRPr lang="en-GB" sz="2400" dirty="0"/>
          </a:p>
        </p:txBody>
      </p:sp>
    </p:spTree>
    <p:extLst>
      <p:ext uri="{BB962C8B-B14F-4D97-AF65-F5344CB8AC3E}">
        <p14:creationId xmlns:p14="http://schemas.microsoft.com/office/powerpoint/2010/main" val="1847948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33</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dirty="0"/>
              <a:t>What is the force of attraction between the Earth and the Sun?</a:t>
            </a:r>
            <a:endParaRPr lang="en-GB" dirty="0"/>
          </a:p>
        </p:txBody>
      </p:sp>
    </p:spTree>
    <p:extLst>
      <p:ext uri="{BB962C8B-B14F-4D97-AF65-F5344CB8AC3E}">
        <p14:creationId xmlns:p14="http://schemas.microsoft.com/office/powerpoint/2010/main" val="3707060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Plenary</a:t>
            </a:r>
          </a:p>
        </p:txBody>
      </p:sp>
      <p:sp>
        <p:nvSpPr>
          <p:cNvPr id="3" name="Content Placeholder 2"/>
          <p:cNvSpPr>
            <a:spLocks noGrp="1"/>
          </p:cNvSpPr>
          <p:nvPr>
            <p:ph idx="1"/>
          </p:nvPr>
        </p:nvSpPr>
        <p:spPr>
          <a:xfrm>
            <a:off x="3741649" y="13448"/>
            <a:ext cx="6679548" cy="1365161"/>
          </a:xfrm>
        </p:spPr>
        <p:txBody>
          <a:bodyPr numCol="2"/>
          <a:lstStyle/>
          <a:p>
            <a:r>
              <a:rPr lang="en-GB" sz="1600" i="1" dirty="0" smtClean="0"/>
              <a:t>G</a:t>
            </a:r>
            <a:r>
              <a:rPr lang="en-GB" sz="1600" dirty="0" smtClean="0"/>
              <a:t> </a:t>
            </a:r>
            <a:r>
              <a:rPr lang="en-GB" sz="1600" dirty="0"/>
              <a:t>= 6.67 </a:t>
            </a:r>
            <a:r>
              <a:rPr lang="en-GB" sz="1600" dirty="0">
                <a:sym typeface="Symbol" panose="05050102010706020507" pitchFamily="18" charset="2"/>
              </a:rPr>
              <a:t></a:t>
            </a:r>
            <a:r>
              <a:rPr lang="en-GB" sz="1600" dirty="0"/>
              <a:t> 10</a:t>
            </a:r>
            <a:r>
              <a:rPr lang="en-GB" sz="1600" baseline="30000" dirty="0"/>
              <a:t>-11</a:t>
            </a:r>
            <a:r>
              <a:rPr lang="en-GB" sz="1600" dirty="0"/>
              <a:t> N m</a:t>
            </a:r>
            <a:r>
              <a:rPr lang="en-GB" sz="1600" baseline="30000" dirty="0"/>
              <a:t>2 </a:t>
            </a:r>
            <a:r>
              <a:rPr lang="en-GB" sz="1600" dirty="0"/>
              <a:t>kg</a:t>
            </a:r>
            <a:r>
              <a:rPr lang="en-GB" sz="1600" baseline="30000" dirty="0"/>
              <a:t>-2</a:t>
            </a:r>
            <a:r>
              <a:rPr lang="en-GB" sz="1600" dirty="0"/>
              <a:t>, </a:t>
            </a:r>
            <a:endParaRPr lang="en-GB" sz="1600" dirty="0" smtClean="0"/>
          </a:p>
          <a:p>
            <a:r>
              <a:rPr lang="en-GB" sz="1600" dirty="0" smtClean="0"/>
              <a:t>mass </a:t>
            </a:r>
            <a:r>
              <a:rPr lang="en-GB" sz="1600" dirty="0"/>
              <a:t>of the Earth = 6.0 </a:t>
            </a:r>
            <a:r>
              <a:rPr lang="en-GB" sz="1600" dirty="0">
                <a:sym typeface="Symbol" panose="05050102010706020507" pitchFamily="18" charset="2"/>
              </a:rPr>
              <a:t></a:t>
            </a:r>
            <a:r>
              <a:rPr lang="en-GB" sz="1600" dirty="0"/>
              <a:t> 10</a:t>
            </a:r>
            <a:r>
              <a:rPr lang="en-GB" sz="1600" baseline="30000" dirty="0"/>
              <a:t>24 </a:t>
            </a:r>
            <a:r>
              <a:rPr lang="en-GB" sz="1600" dirty="0"/>
              <a:t>kg, </a:t>
            </a:r>
            <a:endParaRPr lang="en-GB" sz="1600" dirty="0" smtClean="0"/>
          </a:p>
          <a:p>
            <a:r>
              <a:rPr lang="en-GB" sz="1600" dirty="0" smtClean="0"/>
              <a:t>radius </a:t>
            </a:r>
            <a:r>
              <a:rPr lang="en-GB" sz="1600" dirty="0"/>
              <a:t>of the Earth = 6.4 </a:t>
            </a:r>
            <a:r>
              <a:rPr lang="en-GB" sz="1600" dirty="0">
                <a:sym typeface="Symbol" panose="05050102010706020507" pitchFamily="18" charset="2"/>
              </a:rPr>
              <a:t></a:t>
            </a:r>
            <a:r>
              <a:rPr lang="en-GB" sz="1600" dirty="0"/>
              <a:t> 10</a:t>
            </a:r>
            <a:r>
              <a:rPr lang="en-GB" sz="1600" baseline="30000" dirty="0"/>
              <a:t>6 </a:t>
            </a:r>
            <a:r>
              <a:rPr lang="en-GB" sz="1600" dirty="0"/>
              <a:t>m, </a:t>
            </a:r>
            <a:endParaRPr lang="en-GB" sz="1600" dirty="0" smtClean="0"/>
          </a:p>
          <a:p>
            <a:r>
              <a:rPr lang="en-GB" sz="1600" dirty="0" smtClean="0"/>
              <a:t>mass </a:t>
            </a:r>
            <a:r>
              <a:rPr lang="en-GB" sz="1600" dirty="0"/>
              <a:t>of the Sun = 2.0 </a:t>
            </a:r>
            <a:r>
              <a:rPr lang="en-GB" sz="1600" dirty="0">
                <a:sym typeface="Symbol" panose="05050102010706020507" pitchFamily="18" charset="2"/>
              </a:rPr>
              <a:t></a:t>
            </a:r>
            <a:r>
              <a:rPr lang="en-GB" sz="1600" dirty="0"/>
              <a:t> 10</a:t>
            </a:r>
            <a:r>
              <a:rPr lang="en-GB" sz="1600" baseline="30000" dirty="0"/>
              <a:t>30 </a:t>
            </a:r>
            <a:r>
              <a:rPr lang="en-GB" sz="1600" dirty="0"/>
              <a:t>kg, </a:t>
            </a:r>
            <a:endParaRPr lang="en-GB" sz="1600" dirty="0" smtClean="0"/>
          </a:p>
          <a:p>
            <a:r>
              <a:rPr lang="en-GB" sz="1600" dirty="0" smtClean="0"/>
              <a:t>average </a:t>
            </a:r>
            <a:r>
              <a:rPr lang="en-GB" sz="1600" dirty="0"/>
              <a:t>distance from the Earth to the Sun = 1.5 </a:t>
            </a:r>
            <a:r>
              <a:rPr lang="en-GB" sz="1600" dirty="0">
                <a:sym typeface="Symbol" panose="05050102010706020507" pitchFamily="18" charset="2"/>
              </a:rPr>
              <a:t></a:t>
            </a:r>
            <a:r>
              <a:rPr lang="en-GB" sz="1600" dirty="0"/>
              <a:t> 10</a:t>
            </a:r>
            <a:r>
              <a:rPr lang="en-GB" sz="1600" baseline="30000" dirty="0"/>
              <a:t>11 </a:t>
            </a:r>
            <a:r>
              <a:rPr lang="en-GB" sz="1600" dirty="0"/>
              <a:t>m.</a:t>
            </a:r>
          </a:p>
          <a:p>
            <a:endParaRPr lang="en-GB" sz="1400"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34</a:t>
            </a:fld>
            <a:endParaRPr lang="en-US"/>
          </a:p>
        </p:txBody>
      </p:sp>
      <p:sp>
        <p:nvSpPr>
          <p:cNvPr id="7" name="Content Placeholder 2"/>
          <p:cNvSpPr txBox="1">
            <a:spLocks/>
          </p:cNvSpPr>
          <p:nvPr/>
        </p:nvSpPr>
        <p:spPr>
          <a:xfrm>
            <a:off x="1357181" y="1605726"/>
            <a:ext cx="10480163" cy="447338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GB" sz="3200" dirty="0" smtClean="0"/>
              <a:t>F </a:t>
            </a:r>
            <a:r>
              <a:rPr lang="en-GB" sz="3200" dirty="0"/>
              <a:t>= </a:t>
            </a:r>
            <a:r>
              <a:rPr lang="en-GB" sz="3200" dirty="0" smtClean="0"/>
              <a:t>Gm</a:t>
            </a:r>
            <a:r>
              <a:rPr lang="en-GB" sz="3200" baseline="-25000" dirty="0" smtClean="0"/>
              <a:t>1</a:t>
            </a:r>
            <a:r>
              <a:rPr lang="en-GB" sz="3200" dirty="0" smtClean="0"/>
              <a:t>m</a:t>
            </a:r>
            <a:r>
              <a:rPr lang="en-GB" sz="3200" baseline="-25000" dirty="0" smtClean="0"/>
              <a:t>2</a:t>
            </a:r>
            <a:r>
              <a:rPr lang="en-GB" sz="3200" dirty="0" smtClean="0"/>
              <a:t>/r</a:t>
            </a:r>
            <a:r>
              <a:rPr lang="en-GB" sz="3200" baseline="30000" dirty="0" smtClean="0"/>
              <a:t>2</a:t>
            </a:r>
            <a:endParaRPr lang="en-GB" sz="3200" dirty="0"/>
          </a:p>
          <a:p>
            <a:r>
              <a:rPr lang="en-US" sz="3200" dirty="0"/>
              <a:t>F = G x 2 x 10</a:t>
            </a:r>
            <a:r>
              <a:rPr lang="en-US" sz="3200" baseline="30000" dirty="0"/>
              <a:t>30</a:t>
            </a:r>
            <a:r>
              <a:rPr lang="en-US" sz="3200" dirty="0"/>
              <a:t> x 6 x 10</a:t>
            </a:r>
            <a:r>
              <a:rPr lang="en-US" sz="3200" baseline="30000" dirty="0"/>
              <a:t>24</a:t>
            </a:r>
            <a:r>
              <a:rPr lang="en-US" sz="3200" dirty="0"/>
              <a:t>/ [1.5 x 10</a:t>
            </a:r>
            <a:r>
              <a:rPr lang="en-US" sz="3200" baseline="30000" dirty="0"/>
              <a:t>11</a:t>
            </a:r>
            <a:r>
              <a:rPr lang="en-US" sz="3200" dirty="0"/>
              <a:t>]</a:t>
            </a:r>
            <a:r>
              <a:rPr lang="en-US" sz="3200" baseline="30000" dirty="0"/>
              <a:t>2</a:t>
            </a:r>
            <a:r>
              <a:rPr lang="en-US" sz="3200" dirty="0"/>
              <a:t> = </a:t>
            </a:r>
            <a:r>
              <a:rPr lang="en-US" sz="3200" b="1" dirty="0">
                <a:solidFill>
                  <a:srgbClr val="FF0000"/>
                </a:solidFill>
              </a:rPr>
              <a:t>6.7 x 10</a:t>
            </a:r>
            <a:r>
              <a:rPr lang="en-US" sz="3200" b="1" baseline="30000" dirty="0">
                <a:solidFill>
                  <a:srgbClr val="FF0000"/>
                </a:solidFill>
              </a:rPr>
              <a:t>11</a:t>
            </a:r>
            <a:r>
              <a:rPr lang="en-US" sz="3200" b="1" dirty="0">
                <a:solidFill>
                  <a:srgbClr val="FF0000"/>
                </a:solidFill>
              </a:rPr>
              <a:t> </a:t>
            </a:r>
            <a:r>
              <a:rPr lang="en-US" sz="3200" b="1" dirty="0" smtClean="0">
                <a:solidFill>
                  <a:srgbClr val="FF0000"/>
                </a:solidFill>
              </a:rPr>
              <a:t>N</a:t>
            </a:r>
          </a:p>
          <a:p>
            <a:pPr lvl="1"/>
            <a:r>
              <a:rPr lang="en-US" sz="2800" dirty="0" smtClean="0"/>
              <a:t>an </a:t>
            </a:r>
            <a:r>
              <a:rPr lang="en-US" sz="2800" dirty="0"/>
              <a:t>enormous force!</a:t>
            </a:r>
            <a:endParaRPr lang="en-GB" sz="2000" dirty="0"/>
          </a:p>
        </p:txBody>
      </p:sp>
    </p:spTree>
    <p:extLst>
      <p:ext uri="{BB962C8B-B14F-4D97-AF65-F5344CB8AC3E}">
        <p14:creationId xmlns:p14="http://schemas.microsoft.com/office/powerpoint/2010/main" val="868594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a:t>Vocabulary</a:t>
            </a:r>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4</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613473523"/>
              </p:ext>
            </p:extLst>
          </p:nvPr>
        </p:nvGraphicFramePr>
        <p:xfrm>
          <a:off x="2678635" y="1278443"/>
          <a:ext cx="6705600" cy="143256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926307616"/>
                    </a:ext>
                  </a:extLst>
                </a:gridCol>
                <a:gridCol w="1371600">
                  <a:extLst>
                    <a:ext uri="{9D8B030D-6E8A-4147-A177-3AD203B41FA5}">
                      <a16:colId xmlns:a16="http://schemas.microsoft.com/office/drawing/2014/main" val="3229707717"/>
                    </a:ext>
                  </a:extLst>
                </a:gridCol>
                <a:gridCol w="1447800">
                  <a:extLst>
                    <a:ext uri="{9D8B030D-6E8A-4147-A177-3AD203B41FA5}">
                      <a16:colId xmlns:a16="http://schemas.microsoft.com/office/drawing/2014/main" val="494831328"/>
                    </a:ext>
                  </a:extLst>
                </a:gridCol>
              </a:tblGrid>
              <a:tr h="381000">
                <a:tc>
                  <a:txBody>
                    <a:bodyPr/>
                    <a:lstStyle/>
                    <a:p>
                      <a:pPr algn="ctr"/>
                      <a:r>
                        <a:rPr lang="en-GB" sz="2800" dirty="0" smtClean="0"/>
                        <a:t>Language:</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US" sz="2400" dirty="0" smtClean="0"/>
                        <a:t>calculate</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380999">
                <a:tc>
                  <a:txBody>
                    <a:bodyPr/>
                    <a:lstStyle/>
                    <a:p>
                      <a:r>
                        <a:rPr lang="en-GB" sz="2400" dirty="0" smtClean="0"/>
                        <a:t>variables</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642170"/>
                  </a:ext>
                </a:extLst>
              </a:tr>
            </a:tbl>
          </a:graphicData>
        </a:graphic>
      </p:graphicFrame>
    </p:spTree>
    <p:extLst>
      <p:ext uri="{BB962C8B-B14F-4D97-AF65-F5344CB8AC3E}">
        <p14:creationId xmlns:p14="http://schemas.microsoft.com/office/powerpoint/2010/main" val="3526984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smtClean="0"/>
              <a:t>Learning Objectives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5</a:t>
            </a:fld>
            <a:endParaRPr lang="en-US"/>
          </a:p>
        </p:txBody>
      </p:sp>
      <mc:AlternateContent xmlns:mc="http://schemas.openxmlformats.org/markup-compatibility/2006" xmlns:a14="http://schemas.microsoft.com/office/drawing/2010/main">
        <mc:Choice Requires="a14">
          <p:graphicFrame>
            <p:nvGraphicFramePr>
              <p:cNvPr id="6" name="Content Placeholder 3"/>
              <p:cNvGraphicFramePr>
                <a:graphicFrameLocks noGrp="1"/>
              </p:cNvGraphicFramePr>
              <p:nvPr>
                <p:ph idx="1"/>
                <p:extLst>
                  <p:ext uri="{D42A27DB-BD31-4B8C-83A1-F6EECF244321}">
                    <p14:modId xmlns:p14="http://schemas.microsoft.com/office/powerpoint/2010/main" val="369330342"/>
                  </p:ext>
                </p:extLst>
              </p:nvPr>
            </p:nvGraphicFramePr>
            <p:xfrm>
              <a:off x="1484309" y="1630997"/>
              <a:ext cx="10574878" cy="155429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GB" sz="2400" dirty="0" smtClean="0"/>
                            <a:t>Calculate any of the variables using </a:t>
                          </a:r>
                          <a14:m>
                            <m:oMath xmlns:m="http://schemas.openxmlformats.org/officeDocument/2006/math">
                              <m:r>
                                <a:rPr lang="en-GB" sz="2400" b="0" i="1" smtClean="0">
                                  <a:latin typeface="Cambria Math" panose="02040503050406030204" pitchFamily="18" charset="0"/>
                                </a:rPr>
                                <m:t>𝐹</m:t>
                              </m:r>
                              <m:r>
                                <a:rPr lang="en-US" sz="2400" b="0" i="1" smtClean="0">
                                  <a:latin typeface="Cambria Math" panose="02040503050406030204" pitchFamily="18" charset="0"/>
                                </a:rPr>
                                <m:t>=</m:t>
                              </m:r>
                              <m:r>
                                <a:rPr lang="en-GB" sz="2400" b="0" i="1" smtClean="0">
                                  <a:latin typeface="Cambria Math" panose="02040503050406030204" pitchFamily="18" charset="0"/>
                                </a:rPr>
                                <m:t>𝐺</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GB" sz="2400" b="0" i="1" smtClean="0">
                                          <a:latin typeface="Cambria Math" panose="02040503050406030204" pitchFamily="18" charset="0"/>
                                        </a:rPr>
                                        <m:t>𝑚</m:t>
                                      </m:r>
                                    </m:e>
                                    <m:sub>
                                      <m:r>
                                        <a:rPr lang="en-GB" sz="2400" b="0" i="1" smtClean="0">
                                          <a:latin typeface="Cambria Math" panose="02040503050406030204" pitchFamily="18" charset="0"/>
                                        </a:rPr>
                                        <m:t>1</m:t>
                                      </m:r>
                                    </m:sub>
                                  </m:sSub>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GB" sz="2400" b="0" i="1" smtClean="0">
                                          <a:latin typeface="Cambria Math" panose="02040503050406030204" pitchFamily="18" charset="0"/>
                                        </a:rPr>
                                        <m:t>𝑚</m:t>
                                      </m:r>
                                    </m:e>
                                    <m:sub>
                                      <m:r>
                                        <a:rPr lang="en-GB" sz="2400" b="0" i="1" smtClean="0">
                                          <a:latin typeface="Cambria Math" panose="02040503050406030204" pitchFamily="18" charset="0"/>
                                        </a:rPr>
                                        <m:t>2</m:t>
                                      </m:r>
                                    </m:sub>
                                  </m:sSub>
                                </m:num>
                                <m:den>
                                  <m:r>
                                    <a:rPr lang="en-GB" sz="2400" b="0" i="1" smtClean="0">
                                      <a:latin typeface="Cambria Math" panose="02040503050406030204" pitchFamily="18" charset="0"/>
                                    </a:rPr>
                                    <m:t>𝑟</m:t>
                                  </m:r>
                                  <m:r>
                                    <a:rPr lang="en-GB" sz="2400" b="0" i="1" baseline="30000" smtClean="0">
                                      <a:latin typeface="Cambria Math" panose="02040503050406030204" pitchFamily="18" charset="0"/>
                                    </a:rPr>
                                    <m:t>2</m:t>
                                  </m:r>
                                </m:den>
                              </m:f>
                            </m:oMath>
                          </a14:m>
                          <a:r>
                            <a:rPr lang="en-GB" sz="2400" dirty="0" smtClean="0"/>
                            <a:t>  </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r h="457199">
                    <a:tc>
                      <a:txBody>
                        <a:bodyPr/>
                        <a:lstStyle/>
                        <a:p>
                          <a:r>
                            <a:rPr lang="en-GB" sz="2400" dirty="0" smtClean="0"/>
                            <a:t>Apply and</a:t>
                          </a:r>
                          <a:r>
                            <a:rPr lang="en-GB" sz="2400" baseline="0" dirty="0" smtClean="0"/>
                            <a:t> show the </a:t>
                          </a:r>
                          <a:r>
                            <a:rPr lang="en-US" sz="2400" dirty="0" smtClean="0"/>
                            <a:t>GFEMA process</a:t>
                          </a:r>
                          <a:r>
                            <a:rPr lang="en-US" sz="2400" baseline="0" dirty="0" smtClean="0"/>
                            <a:t> in “working out”.</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253337"/>
                      </a:ext>
                    </a:extLst>
                  </a:tr>
                </a:tbl>
              </a:graphicData>
            </a:graphic>
          </p:graphicFrame>
        </mc:Choice>
        <mc:Fallback xmlns="">
          <p:graphicFrame>
            <p:nvGraphicFramePr>
              <p:cNvPr id="6" name="Content Placeholder 3"/>
              <p:cNvGraphicFramePr>
                <a:graphicFrameLocks noGrp="1"/>
              </p:cNvGraphicFramePr>
              <p:nvPr>
                <p:ph idx="1"/>
                <p:extLst>
                  <p:ext uri="{D42A27DB-BD31-4B8C-83A1-F6EECF244321}">
                    <p14:modId xmlns:p14="http://schemas.microsoft.com/office/powerpoint/2010/main" val="369330342"/>
                  </p:ext>
                </p:extLst>
              </p:nvPr>
            </p:nvGraphicFramePr>
            <p:xfrm>
              <a:off x="1484309" y="1630997"/>
              <a:ext cx="10574878" cy="155429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xmlns="" val="2926307616"/>
                        </a:ext>
                      </a:extLst>
                    </a:gridCol>
                    <a:gridCol w="972297">
                      <a:extLst>
                        <a:ext uri="{9D8B030D-6E8A-4147-A177-3AD203B41FA5}">
                          <a16:colId xmlns:a16="http://schemas.microsoft.com/office/drawing/2014/main" xmlns="" val="3229707717"/>
                        </a:ext>
                      </a:extLst>
                    </a:gridCol>
                    <a:gridCol w="835142">
                      <a:extLst>
                        <a:ext uri="{9D8B030D-6E8A-4147-A177-3AD203B41FA5}">
                          <a16:colId xmlns:a16="http://schemas.microsoft.com/office/drawing/2014/main" xmlns="" val="494831328"/>
                        </a:ext>
                      </a:extLst>
                    </a:gridCol>
                  </a:tblGrid>
                  <a:tr h="518160">
                    <a:tc>
                      <a:txBody>
                        <a:bodyPr/>
                        <a:lstStyle/>
                        <a:p>
                          <a:pPr algn="ctr"/>
                          <a:r>
                            <a:rPr lang="en-GB" sz="2800" dirty="0" smtClean="0"/>
                            <a:t>Content:</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18725054"/>
                      </a:ext>
                    </a:extLst>
                  </a:tr>
                  <a:tr h="578930">
                    <a:tc>
                      <a:txBody>
                        <a:bodyPr/>
                        <a:lstStyle/>
                        <a:p>
                          <a:endParaRPr lang="en-US"/>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2"/>
                          <a:stretch>
                            <a:fillRect t="-97917" r="-20848" b="-102083"/>
                          </a:stretch>
                        </a:blipFill>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316642000"/>
                      </a:ext>
                    </a:extLst>
                  </a:tr>
                  <a:tr h="457200">
                    <a:tc>
                      <a:txBody>
                        <a:bodyPr/>
                        <a:lstStyle/>
                        <a:p>
                          <a:r>
                            <a:rPr lang="en-GB" sz="2400" dirty="0" smtClean="0"/>
                            <a:t>Apply and</a:t>
                          </a:r>
                          <a:r>
                            <a:rPr lang="en-GB" sz="2400" baseline="0" dirty="0" smtClean="0"/>
                            <a:t> show the </a:t>
                          </a:r>
                          <a:r>
                            <a:rPr lang="en-US" sz="2400" dirty="0" smtClean="0"/>
                            <a:t>GFEMA process</a:t>
                          </a:r>
                          <a:r>
                            <a:rPr lang="en-US" sz="2400" baseline="0" dirty="0" smtClean="0"/>
                            <a:t> in “working out”.</a:t>
                          </a:r>
                          <a:endParaRPr lang="en-GB" sz="2400" dirty="0"/>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577253337"/>
                      </a:ext>
                    </a:extLst>
                  </a:tr>
                </a:tbl>
              </a:graphicData>
            </a:graphic>
          </p:graphicFrame>
        </mc:Fallback>
      </mc:AlternateContent>
    </p:spTree>
    <p:extLst>
      <p:ext uri="{BB962C8B-B14F-4D97-AF65-F5344CB8AC3E}">
        <p14:creationId xmlns:p14="http://schemas.microsoft.com/office/powerpoint/2010/main" val="184477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3448"/>
            <a:ext cx="10018713" cy="839992"/>
          </a:xfrm>
        </p:spPr>
        <p:txBody>
          <a:bodyPr/>
          <a:lstStyle/>
          <a:p>
            <a:r>
              <a:rPr lang="en-GB" dirty="0" smtClean="0"/>
              <a:t>Learning Objectives</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6</a:t>
            </a:fld>
            <a:endParaRPr 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343690796"/>
              </p:ext>
            </p:extLst>
          </p:nvPr>
        </p:nvGraphicFramePr>
        <p:xfrm>
          <a:off x="1484309" y="1474304"/>
          <a:ext cx="10574878" cy="975360"/>
        </p:xfrm>
        <a:graphic>
          <a:graphicData uri="http://schemas.openxmlformats.org/drawingml/2006/table">
            <a:tbl>
              <a:tblPr firstRow="1" bandRow="1">
                <a:tableStyleId>{5C22544A-7EE6-4342-B048-85BDC9FD1C3A}</a:tableStyleId>
              </a:tblPr>
              <a:tblGrid>
                <a:gridCol w="8767439">
                  <a:extLst>
                    <a:ext uri="{9D8B030D-6E8A-4147-A177-3AD203B41FA5}">
                      <a16:colId xmlns:a16="http://schemas.microsoft.com/office/drawing/2014/main" val="2926307616"/>
                    </a:ext>
                  </a:extLst>
                </a:gridCol>
                <a:gridCol w="972297">
                  <a:extLst>
                    <a:ext uri="{9D8B030D-6E8A-4147-A177-3AD203B41FA5}">
                      <a16:colId xmlns:a16="http://schemas.microsoft.com/office/drawing/2014/main" val="3229707717"/>
                    </a:ext>
                  </a:extLst>
                </a:gridCol>
                <a:gridCol w="835142">
                  <a:extLst>
                    <a:ext uri="{9D8B030D-6E8A-4147-A177-3AD203B41FA5}">
                      <a16:colId xmlns:a16="http://schemas.microsoft.com/office/drawing/2014/main" val="494831328"/>
                    </a:ext>
                  </a:extLst>
                </a:gridCol>
              </a:tblGrid>
              <a:tr h="381000">
                <a:tc>
                  <a:txBody>
                    <a:bodyPr/>
                    <a:lstStyle/>
                    <a:p>
                      <a:pPr algn="ctr"/>
                      <a:r>
                        <a:rPr lang="en-GB" sz="2800" dirty="0" smtClean="0"/>
                        <a:t>Language:</a:t>
                      </a:r>
                      <a:endParaRPr lang="en-GB" sz="2800" dirty="0"/>
                    </a:p>
                  </a:txBody>
                  <a:tcPr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baseline="0" dirty="0" smtClean="0"/>
                        <a:t>Start</a:t>
                      </a:r>
                      <a:endParaRPr lang="en-GB" sz="2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smtClean="0"/>
                        <a:t>End</a:t>
                      </a:r>
                      <a:endParaRPr lang="en-GB" sz="2800" dirty="0"/>
                    </a:p>
                  </a:txBody>
                  <a:tcPr anchor="ctr">
                    <a:lnL w="3810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8725054"/>
                  </a:ext>
                </a:extLst>
              </a:tr>
              <a:tr h="380999">
                <a:tc>
                  <a:txBody>
                    <a:bodyPr/>
                    <a:lstStyle/>
                    <a:p>
                      <a:pPr marL="0" lvl="1" algn="l" defTabSz="457200" rtl="0" eaLnBrk="1" latinLnBrk="0" hangingPunct="1"/>
                      <a:r>
                        <a:rPr lang="en-GB" sz="2400" dirty="0" smtClean="0"/>
                        <a:t>Explain, using algebra and GFEMA</a:t>
                      </a:r>
                      <a:r>
                        <a:rPr lang="en-GB" sz="2400" baseline="0" dirty="0" smtClean="0"/>
                        <a:t>, “</a:t>
                      </a:r>
                      <a:r>
                        <a:rPr lang="en-GB" sz="2400" dirty="0" smtClean="0"/>
                        <a:t>working out”.</a:t>
                      </a:r>
                      <a:endParaRPr lang="en-GB" sz="2400" kern="1200" dirty="0" smtClean="0">
                        <a:solidFill>
                          <a:schemeClr val="dk1"/>
                        </a:solidFill>
                        <a:latin typeface="+mn-lt"/>
                        <a:ea typeface="+mn-ea"/>
                        <a:cs typeface="+mn-cs"/>
                      </a:endParaRPr>
                    </a:p>
                  </a:txBody>
                  <a:tcP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6642000"/>
                  </a:ext>
                </a:extLst>
              </a:tr>
            </a:tbl>
          </a:graphicData>
        </a:graphic>
      </p:graphicFrame>
    </p:spTree>
    <p:extLst>
      <p:ext uri="{BB962C8B-B14F-4D97-AF65-F5344CB8AC3E}">
        <p14:creationId xmlns:p14="http://schemas.microsoft.com/office/powerpoint/2010/main" val="1661204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u="none" dirty="0"/>
              <a:t>Newton’s Second </a:t>
            </a:r>
            <a:r>
              <a:rPr lang="en-GB" b="0" u="none" dirty="0" smtClean="0"/>
              <a:t>Law </a:t>
            </a:r>
            <a:endParaRPr lang="en-GB" dirty="0"/>
          </a:p>
        </p:txBody>
      </p:sp>
      <p:pic>
        <p:nvPicPr>
          <p:cNvPr id="7" name="Newtons second law of motion Forces and Newtons laws of motion Physics Khan Academ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7775" y="1317625"/>
            <a:ext cx="7953375" cy="4473575"/>
          </a:xfrm>
        </p:spPr>
      </p:pic>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7</a:t>
            </a:fld>
            <a:endParaRPr lang="en-US"/>
          </a:p>
        </p:txBody>
      </p:sp>
    </p:spTree>
    <p:extLst>
      <p:ext uri="{BB962C8B-B14F-4D97-AF65-F5344CB8AC3E}">
        <p14:creationId xmlns:p14="http://schemas.microsoft.com/office/powerpoint/2010/main" val="36313867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u="none" dirty="0" smtClean="0"/>
              <a:t>More on Newton’s </a:t>
            </a:r>
            <a:r>
              <a:rPr lang="en-GB" b="0" u="none" dirty="0"/>
              <a:t>Second </a:t>
            </a:r>
            <a:r>
              <a:rPr lang="en-GB" b="0" u="none" dirty="0" smtClean="0"/>
              <a:t>Law </a:t>
            </a:r>
            <a:endParaRPr lang="en-GB" dirty="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8</a:t>
            </a:fld>
            <a:endParaRPr lang="en-US"/>
          </a:p>
        </p:txBody>
      </p:sp>
      <p:pic>
        <p:nvPicPr>
          <p:cNvPr id="6" name="More on Newtons second law Physics Khan Academ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7775" y="1317625"/>
            <a:ext cx="7953375" cy="4473575"/>
          </a:xfrm>
        </p:spPr>
      </p:pic>
    </p:spTree>
    <p:extLst>
      <p:ext uri="{BB962C8B-B14F-4D97-AF65-F5344CB8AC3E}">
        <p14:creationId xmlns:p14="http://schemas.microsoft.com/office/powerpoint/2010/main" val="603543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Newton's </a:t>
            </a:r>
            <a:r>
              <a:rPr lang="en-GB" dirty="0" smtClean="0"/>
              <a:t>Second Law</a:t>
            </a:r>
            <a:endParaRPr lang="en-GB" dirty="0"/>
          </a:p>
        </p:txBody>
      </p:sp>
      <p:sp>
        <p:nvSpPr>
          <p:cNvPr id="3" name="Content Placeholder 2"/>
          <p:cNvSpPr>
            <a:spLocks noGrp="1"/>
          </p:cNvSpPr>
          <p:nvPr>
            <p:ph idx="1"/>
          </p:nvPr>
        </p:nvSpPr>
        <p:spPr>
          <a:xfrm>
            <a:off x="1484310" y="1317813"/>
            <a:ext cx="10348299" cy="4473388"/>
          </a:xfrm>
        </p:spPr>
        <p:txBody>
          <a:bodyPr/>
          <a:lstStyle/>
          <a:p>
            <a:r>
              <a:rPr lang="en-GB" sz="2800" dirty="0"/>
              <a:t>The acceleration of an object as produced by a net force is directly proportional to the magnitude of the net force, in the same direction as the net force, and inversely proportional to the mass of the object</a:t>
            </a:r>
            <a:r>
              <a:rPr lang="en-GB" sz="2800" dirty="0" smtClean="0"/>
              <a:t>.</a:t>
            </a:r>
          </a:p>
          <a:p>
            <a:endParaRPr lang="en-GB" sz="2800" dirty="0"/>
          </a:p>
          <a:p>
            <a:r>
              <a:rPr lang="en-GB" sz="2800" dirty="0" smtClean="0"/>
              <a:t>F = ma</a:t>
            </a:r>
          </a:p>
          <a:p>
            <a:pPr lvl="1"/>
            <a:r>
              <a:rPr lang="en-GB" sz="2000" dirty="0" smtClean="0"/>
              <a:t>F= Net Force</a:t>
            </a:r>
          </a:p>
          <a:p>
            <a:pPr lvl="1"/>
            <a:r>
              <a:rPr lang="en-GB" sz="2000" dirty="0" smtClean="0"/>
              <a:t>m  = mass</a:t>
            </a:r>
          </a:p>
          <a:p>
            <a:pPr lvl="1"/>
            <a:r>
              <a:rPr lang="en-GB" sz="2000" dirty="0" smtClean="0"/>
              <a:t>a = </a:t>
            </a:r>
            <a:r>
              <a:rPr lang="en-GB" sz="2000" dirty="0" smtClean="0"/>
              <a:t>acceleration</a:t>
            </a:r>
          </a:p>
          <a:p>
            <a:pPr lvl="1"/>
            <a:endParaRPr lang="en-GB" sz="2000" dirty="0" smtClean="0"/>
          </a:p>
          <a:p>
            <a:pPr lvl="2"/>
            <a:r>
              <a:rPr lang="en-GB" sz="2000" dirty="0">
                <a:hlinkClick r:id="rId2"/>
              </a:rPr>
              <a:t>http://www.physicsclassroom.com/class/newtlaws/Lesson-3/Newton-s-Second-Law</a:t>
            </a:r>
            <a:endParaRPr lang="en-GB" sz="2000" dirty="0" smtClean="0"/>
          </a:p>
        </p:txBody>
      </p:sp>
      <p:sp>
        <p:nvSpPr>
          <p:cNvPr id="4" name="Date Placeholder 3"/>
          <p:cNvSpPr>
            <a:spLocks noGrp="1"/>
          </p:cNvSpPr>
          <p:nvPr>
            <p:ph type="dt" sz="half" idx="10"/>
          </p:nvPr>
        </p:nvSpPr>
        <p:spPr/>
        <p:txBody>
          <a:bodyPr/>
          <a:lstStyle/>
          <a:p>
            <a:fld id="{0FFCDF0E-8DFC-4BA1-A316-D7E93F66664E}" type="datetime1">
              <a:rPr lang="en-US" smtClean="0"/>
              <a:pPr/>
              <a:t>10/26/2017</a:t>
            </a:fld>
            <a:endParaRPr lang="en-US" dirty="0"/>
          </a:p>
        </p:txBody>
      </p:sp>
      <p:sp>
        <p:nvSpPr>
          <p:cNvPr id="5" name="Slide Number Placeholder 4"/>
          <p:cNvSpPr>
            <a:spLocks noGrp="1"/>
          </p:cNvSpPr>
          <p:nvPr>
            <p:ph type="sldNum" sz="quarter" idx="12"/>
          </p:nvPr>
        </p:nvSpPr>
        <p:spPr/>
        <p:txBody>
          <a:bodyPr/>
          <a:lstStyle/>
          <a:p>
            <a:fld id="{12F36BA8-ED48-4992-8491-571D6BB97763}" type="slidenum">
              <a:rPr lang="en-US" smtClean="0"/>
              <a:pPr/>
              <a:t>9</a:t>
            </a:fld>
            <a:endParaRPr lang="en-US"/>
          </a:p>
        </p:txBody>
      </p:sp>
    </p:spTree>
    <p:extLst>
      <p:ext uri="{BB962C8B-B14F-4D97-AF65-F5344CB8AC3E}">
        <p14:creationId xmlns:p14="http://schemas.microsoft.com/office/powerpoint/2010/main" val="38389510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B718335317324FBA289608C9896D4C" ma:contentTypeVersion="0" ma:contentTypeDescription="Create a new document." ma:contentTypeScope="" ma:versionID="07b72504a7456c81c0b758dd1da3d73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46310B-FBC3-4F3F-92DA-793B7F5BE769}">
  <ds:schemaRefs>
    <ds:schemaRef ds:uri="http://schemas.microsoft.com/sharepoint/v3/contenttype/forms"/>
  </ds:schemaRefs>
</ds:datastoreItem>
</file>

<file path=customXml/itemProps2.xml><?xml version="1.0" encoding="utf-8"?>
<ds:datastoreItem xmlns:ds="http://schemas.openxmlformats.org/officeDocument/2006/customXml" ds:itemID="{6FC19442-B78D-4D48-888C-03EEE0FB43A5}">
  <ds:schemaRefs>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A2CFE9C-C03A-4A7F-B3E0-066033505B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TC103457496[[fn=Parallax]]</Template>
  <TotalTime>6285</TotalTime>
  <Words>1962</Words>
  <Application>Microsoft Office PowerPoint</Application>
  <PresentationFormat>Widescreen</PresentationFormat>
  <Paragraphs>275</Paragraphs>
  <Slides>34</Slides>
  <Notes>0</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华文楷体</vt:lpstr>
      <vt:lpstr>Arial</vt:lpstr>
      <vt:lpstr>Calibri</vt:lpstr>
      <vt:lpstr>Cambria Math</vt:lpstr>
      <vt:lpstr>Corbel</vt:lpstr>
      <vt:lpstr>Symbol</vt:lpstr>
      <vt:lpstr>Times</vt:lpstr>
      <vt:lpstr>Parallax</vt:lpstr>
      <vt:lpstr>1_Parallax</vt:lpstr>
      <vt:lpstr>Review of Previous Lesson</vt:lpstr>
      <vt:lpstr>Newton's Second &amp; Universal Gravitation Laws</vt:lpstr>
      <vt:lpstr>Vocabulary</vt:lpstr>
      <vt:lpstr>Vocabulary</vt:lpstr>
      <vt:lpstr>Learning Objectives</vt:lpstr>
      <vt:lpstr>Learning Objectives</vt:lpstr>
      <vt:lpstr>Newton’s Second Law </vt:lpstr>
      <vt:lpstr>More on Newton’s Second Law </vt:lpstr>
      <vt:lpstr>Newton's Second Law</vt:lpstr>
      <vt:lpstr>Newton's Law of Universal Gravitation</vt:lpstr>
      <vt:lpstr>Newton's Law of Universal Gravitation</vt:lpstr>
      <vt:lpstr>Newton's Law of Universal Gravitation (Khan Academy) https://www.khanacademy.org/science/physics/centripetal-force-and-gravitation/gravity-newtonian/v/introduction-to-newton-s-law-of-gravitation</vt:lpstr>
      <vt:lpstr>Newton's Law of Universal Gravitation (Khan Academy) https://www.khanacademy.org/science/physics/centripetal-force-and-gravitation/gravity-newtonian/v/gravitation-part-2</vt:lpstr>
      <vt:lpstr>Newton's Law of Universal Gravitation (apbiolghs - youtube) https://www.youtube.com/watch?v=MTY1Kje0yLg</vt:lpstr>
      <vt:lpstr>How to properly use GFEMA:</vt:lpstr>
      <vt:lpstr>Sample Problems and Solutions</vt:lpstr>
      <vt:lpstr>Plenary</vt:lpstr>
      <vt:lpstr>Plenary</vt:lpstr>
      <vt:lpstr>Plenary</vt:lpstr>
      <vt:lpstr>Plenary</vt:lpstr>
      <vt:lpstr>Plenary</vt:lpstr>
      <vt:lpstr>Plenary</vt:lpstr>
      <vt:lpstr>Plenary</vt:lpstr>
      <vt:lpstr>Plenary</vt:lpstr>
      <vt:lpstr>Plenary</vt:lpstr>
      <vt:lpstr>Plenary</vt:lpstr>
      <vt:lpstr>Plenary</vt:lpstr>
      <vt:lpstr>Plenary</vt:lpstr>
      <vt:lpstr>Plenary</vt:lpstr>
      <vt:lpstr>Plenary</vt:lpstr>
      <vt:lpstr>Plenary</vt:lpstr>
      <vt:lpstr>Plenary</vt:lpstr>
      <vt:lpstr>Plenary</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1D kinematics</dc:title>
  <dc:creator>Melissa Georgi</dc:creator>
  <cp:lastModifiedBy>Neill Lee</cp:lastModifiedBy>
  <cp:revision>110</cp:revision>
  <dcterms:created xsi:type="dcterms:W3CDTF">2014-09-24T02:59:48Z</dcterms:created>
  <dcterms:modified xsi:type="dcterms:W3CDTF">2017-10-26T07:26:06Z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0x010100CEB718335317324FBA289608C9896D4C</vt:lpwstr>
  </property>
  <property fmtid="{D5CDD505-2E9C-101B-9397-08002B2CF9AE}" pid="3" name="_dlc_DocIdItemGuid">
    <vt:lpwstr>0790abb9-63b0-4c0d-b05f-669b82da9fdf</vt:lpwstr>
  </property>
  <property fmtid="{D5CDD505-2E9C-101B-9397-08002B2CF9AE}" pid="4" name="Order">
    <vt:r8>1700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