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4"/>
    <p:sldMasterId id="2147483749" r:id="rId5"/>
  </p:sldMasterIdLst>
  <p:notesMasterIdLst>
    <p:notesMasterId r:id="rId20"/>
  </p:notesMasterIdLst>
  <p:sldIdLst>
    <p:sldId id="372" r:id="rId6"/>
    <p:sldId id="257" r:id="rId7"/>
    <p:sldId id="375" r:id="rId8"/>
    <p:sldId id="373" r:id="rId9"/>
    <p:sldId id="376" r:id="rId10"/>
    <p:sldId id="377" r:id="rId11"/>
    <p:sldId id="378" r:id="rId12"/>
    <p:sldId id="392" r:id="rId13"/>
    <p:sldId id="389" r:id="rId14"/>
    <p:sldId id="399" r:id="rId15"/>
    <p:sldId id="400" r:id="rId16"/>
    <p:sldId id="401" r:id="rId17"/>
    <p:sldId id="402" r:id="rId18"/>
    <p:sldId id="40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6776E-A417-48E0-BBE6-96D02D536D7E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5E447-FE0B-47D8-AEF2-2DD036FA8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80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ctr">
              <a:defRPr sz="6000" b="1" u="sng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6953-B3F1-4CB7-B581-86832F60C096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99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A299-1325-44B7-B57C-921557FCE2D7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7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E59A-78FE-41CC-B043-EABE3349C321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07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6D94-9C8D-4A25-A73F-717F9D75E94C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82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6E54-7671-4874-B0F7-0B498F02283B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44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B8B9-9BD8-4766-BC5F-B8E563503DDA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47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3E60-A17A-42BD-904F-4887FEC8BE64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69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E75E-5A76-40FB-AAEF-0B6FCF4FEE9F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9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96C9-70B9-4025-A935-E752BC92434D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97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6953-B3F1-4CB7-B581-86832F60C096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13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24457" y="13448"/>
            <a:ext cx="1567543" cy="365125"/>
          </a:xfrm>
        </p:spPr>
        <p:txBody>
          <a:bodyPr/>
          <a:lstStyle>
            <a:lvl1pPr>
              <a:defRPr sz="2400"/>
            </a:lvl1pPr>
          </a:lstStyle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3022" y="6492875"/>
            <a:ext cx="668645" cy="365125"/>
          </a:xfrm>
        </p:spPr>
        <p:txBody>
          <a:bodyPr/>
          <a:lstStyle>
            <a:lvl1pPr>
              <a:defRPr sz="2400"/>
            </a:lvl1pPr>
          </a:lstStyle>
          <a:p>
            <a:fld id="{12F36BA8-ED48-4992-8491-571D6BB97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9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27341" y="13448"/>
            <a:ext cx="1864660" cy="365125"/>
          </a:xfrm>
        </p:spPr>
        <p:txBody>
          <a:bodyPr/>
          <a:lstStyle>
            <a:lvl1pPr>
              <a:defRPr sz="2400"/>
            </a:lvl1pPr>
          </a:lstStyle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3022" y="6492875"/>
            <a:ext cx="668645" cy="365125"/>
          </a:xfrm>
        </p:spPr>
        <p:txBody>
          <a:bodyPr/>
          <a:lstStyle>
            <a:lvl1pPr>
              <a:defRPr sz="2400"/>
            </a:lvl1pPr>
          </a:lstStyle>
          <a:p>
            <a:fld id="{12F36BA8-ED48-4992-8491-571D6BB97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80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D1F6-A8F8-451B-8A7E-C5054BC49A87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25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7F30-D7E6-4C72-8AA0-2F1D02C9A0CD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52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184F-8144-4C10-8D69-8384E6669A9E}" type="datetime1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7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8A02-021A-4DA5-A8FF-3E4B419E3917}" type="datetime1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740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E652-13DA-46CC-8B32-A3DE8C55B597}" type="datetime1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761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120B-E653-4E90-A638-61386BF8ABBE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181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37EC-62A8-4450-9710-0232D8F465AC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332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A299-1325-44B7-B57C-921557FCE2D7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390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E59A-78FE-41CC-B043-EABE3349C321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818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6D94-9C8D-4A25-A73F-717F9D75E94C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D1F6-A8F8-451B-8A7E-C5054BC49A87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82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6E54-7671-4874-B0F7-0B498F02283B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158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B8B9-9BD8-4766-BC5F-B8E563503DDA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025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3E60-A17A-42BD-904F-4887FEC8BE64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614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E75E-5A76-40FB-AAEF-0B6FCF4FEE9F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588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96C9-70B9-4025-A935-E752BC92434D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5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7F30-D7E6-4C72-8AA0-2F1D02C9A0CD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8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184F-8144-4C10-8D69-8384E6669A9E}" type="datetime1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6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8A02-021A-4DA5-A8FF-3E4B419E3917}" type="datetime1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4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E652-13DA-46CC-8B32-A3DE8C55B597}" type="datetime1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120B-E653-4E90-A638-61386BF8ABBE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1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37EC-62A8-4450-9710-0232D8F465AC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0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11247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1317813"/>
            <a:ext cx="10018713" cy="4473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5259" y="13448"/>
            <a:ext cx="17167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2019907-DAB1-4C90-B78A-646585996D32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0833" y="64928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F36BA8-ED48-4992-8491-571D6BB97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11247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1317813"/>
            <a:ext cx="10018713" cy="4473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9000" y="13448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2019907-DAB1-4C90-B78A-646585996D32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0833" y="64928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F36BA8-ED48-4992-8491-571D6BB97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9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classroom.com/class/newtlaws/Lesson-2/Determining-the-Net-Force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classroom.com/class/newtlaws/Lesson-2/Determining-the-Net-Force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classroom.com/class/newtlaws/Lesson-2/Determining-the-Net-Force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classroom.com/class/newtlaws/Lesson-2/Determining-the-Net-Force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yley.com/find-resultant-force" TargetMode="Externa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ormulas.tutorvista.com/physics/net-force-formula.html" TargetMode="External"/><Relationship Id="rId7" Type="http://schemas.openxmlformats.org/officeDocument/2006/relationships/hyperlink" Target="http://www.physicsclassroom.com/class/vectors/Lesson-3/Net-Force-Problems-Revisited" TargetMode="External"/><Relationship Id="rId2" Type="http://schemas.openxmlformats.org/officeDocument/2006/relationships/hyperlink" Target="https://www.introduction-to-physics.com/net-force-word-problems.html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physicsclassroom.com/class/vectors/Lesson-3/Resolution-of-Forces" TargetMode="External"/><Relationship Id="rId5" Type="http://schemas.openxmlformats.org/officeDocument/2006/relationships/hyperlink" Target="http://highered.mheducation.com/sites/0072509775/student_view0/chapter4/practice_problems.html" TargetMode="External"/><Relationship Id="rId4" Type="http://schemas.openxmlformats.org/officeDocument/2006/relationships/hyperlink" Target="http://www.physicsclassroom.com/Concept-Builders/Newtons-Laws/Balanced-Unbalanced-Forces/Interactiv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 of Previous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State as many Vocabulary words and Learning Objectives that you remember from the last lesson as you can.</a:t>
            </a:r>
          </a:p>
          <a:p>
            <a:r>
              <a:rPr lang="en-US" altLang="zh-CN" dirty="0"/>
              <a:t>Now complete the content learning objectives.</a:t>
            </a:r>
          </a:p>
          <a:p>
            <a:r>
              <a:rPr lang="en-US" dirty="0"/>
              <a:t>Remember to grade yourself from 0 – 3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385D7-2672-45E6-AE91-9136ACDEFB2D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08488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Plenary: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704179"/>
            <a:ext cx="10018713" cy="447338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can you say about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a moving body that is 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static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equilibrium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Velocity = 0 m/s (not moving).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you say about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a moving body that is in dynamic equilibrium?</a:t>
            </a:r>
          </a:p>
          <a:p>
            <a:pPr lvl="1"/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with constant velocity.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Acceleration = 0 m/s</a:t>
            </a:r>
            <a:r>
              <a:rPr lang="en-GB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(it is not accelerating).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7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Resultant Force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 descr="http://www.physicsclassroom.com/Class/newtlaws/u2l2d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292" y="1332797"/>
            <a:ext cx="5743588" cy="552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646460" y="1332797"/>
            <a:ext cx="619913" cy="296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?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547" y="2276768"/>
            <a:ext cx="619913" cy="296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?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22192" y="3095633"/>
            <a:ext cx="619913" cy="296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?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02279" y="3947018"/>
            <a:ext cx="619913" cy="296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?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986215" y="4680056"/>
            <a:ext cx="619913" cy="296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?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83708" y="5879777"/>
            <a:ext cx="619913" cy="296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?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9962" y="949983"/>
            <a:ext cx="70674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linkClick r:id="rId3"/>
              </a:rPr>
              <a:t>http://www.physicsclassroom.com/class/newtlaws/Lesson-2/Determining-the-Net-Force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4910594" y="2303522"/>
            <a:ext cx="286603" cy="243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169251" y="4012453"/>
            <a:ext cx="255083" cy="1658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409820" y="4694677"/>
            <a:ext cx="361340" cy="267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729924" y="5894398"/>
            <a:ext cx="361340" cy="267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443321" y="3370346"/>
            <a:ext cx="286603" cy="243252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441588" y="1588963"/>
            <a:ext cx="286603" cy="243252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425815" y="4926782"/>
            <a:ext cx="286603" cy="243252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4417137" y="5879014"/>
            <a:ext cx="331822" cy="270006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4403205" y="2471936"/>
            <a:ext cx="331822" cy="270006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4375226" y="4187575"/>
            <a:ext cx="331822" cy="270006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6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Resultant Force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 descr="http://www.physicsclassroom.com/Class/newtlaws/u2l2d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292" y="1332797"/>
            <a:ext cx="5743588" cy="552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959962" y="949983"/>
            <a:ext cx="70674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linkClick r:id="rId3"/>
              </a:rPr>
              <a:t>http://www.physicsclassroom.com/class/newtlaws/Lesson-2/Determining-the-Net-Force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88217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Resultant Force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50" name="Picture 2" descr="http://www.physicsclassroom.com/Class/newtlaws/u2l2d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970" y="2194295"/>
            <a:ext cx="9962108" cy="340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959962" y="949983"/>
            <a:ext cx="70674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linkClick r:id="rId3"/>
              </a:rPr>
              <a:t>http://www.physicsclassroom.com/class/newtlaws/Lesson-2/Determining-the-Net-Force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1705970" y="2194294"/>
            <a:ext cx="2347415" cy="344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?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10752" y="2194293"/>
            <a:ext cx="2891051" cy="344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?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73068" y="2194292"/>
            <a:ext cx="2347415" cy="344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?</a:t>
            </a:r>
            <a:endParaRPr lang="en-GB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5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Resultant Force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0" name="Picture 2" descr="http://www.physicsclassroom.com/Class/newtlaws/u2l2d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970" y="2194295"/>
            <a:ext cx="9962108" cy="340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959962" y="949983"/>
            <a:ext cx="70674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linkClick r:id="rId3"/>
              </a:rPr>
              <a:t>http://www.physicsclassroom.com/class/newtlaws/Lesson-2/Determining-the-Net-Force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6721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Net Force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Resultant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72299" y="13448"/>
            <a:ext cx="1819701" cy="365125"/>
          </a:xfrm>
        </p:spPr>
        <p:txBody>
          <a:bodyPr/>
          <a:lstStyle/>
          <a:p>
            <a:fld id="{D2A01AD7-9CD5-409C-B83F-7BC4F6BB34A5}" type="datetime1">
              <a:rPr lang="en-US" smtClean="0"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5077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839992"/>
          </a:xfrm>
        </p:spPr>
        <p:txBody>
          <a:bodyPr/>
          <a:lstStyle/>
          <a:p>
            <a:r>
              <a:rPr lang="en-GB" dirty="0"/>
              <a:t>Vocabulary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924105"/>
              </p:ext>
            </p:extLst>
          </p:nvPr>
        </p:nvGraphicFramePr>
        <p:xfrm>
          <a:off x="3013486" y="1536020"/>
          <a:ext cx="67056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Content:</a:t>
                      </a:r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/>
                        <a:t>Start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dirty="0" smtClean="0"/>
                        <a:t>net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force</a:t>
                      </a:r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642170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axis </a:t>
                      </a:r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vector addition</a:t>
                      </a:r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165311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r>
                        <a:rPr lang="en-GB" sz="2400" smtClean="0"/>
                        <a:t>parallel</a:t>
                      </a:r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542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3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839992"/>
          </a:xfrm>
        </p:spPr>
        <p:txBody>
          <a:bodyPr/>
          <a:lstStyle/>
          <a:p>
            <a:r>
              <a:rPr lang="en-GB" dirty="0"/>
              <a:t>Vocabulary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699630"/>
              </p:ext>
            </p:extLst>
          </p:nvPr>
        </p:nvGraphicFramePr>
        <p:xfrm>
          <a:off x="2678635" y="1278443"/>
          <a:ext cx="670560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Language:</a:t>
                      </a:r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/>
                        <a:t>Start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4068183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US" sz="2400" dirty="0" smtClean="0"/>
                        <a:t>calculate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resulting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1680059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recognize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318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9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839992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316387"/>
              </p:ext>
            </p:extLst>
          </p:nvPr>
        </p:nvGraphicFramePr>
        <p:xfrm>
          <a:off x="1484309" y="1630997"/>
          <a:ext cx="10574878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7439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972297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835142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Content:</a:t>
                      </a:r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/>
                        <a:t>Start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dirty="0" smtClean="0"/>
                        <a:t>Calculate net force given multiple parallel forces.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Identify and calculate acceleration of a system with multiple parallel forces acting.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4847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84309" y="1107777"/>
            <a:ext cx="1661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Grade 7:</a:t>
            </a:r>
            <a:endParaRPr lang="en-GB" sz="3200" b="1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980022"/>
              </p:ext>
            </p:extLst>
          </p:nvPr>
        </p:nvGraphicFramePr>
        <p:xfrm>
          <a:off x="1484309" y="4206874"/>
          <a:ext cx="10574878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7439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972297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835142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Content:</a:t>
                      </a:r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/>
                        <a:t>Start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dirty="0" smtClean="0"/>
                        <a:t>Define and calculate the net force on an object along one axis. 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Calculate the net force, including direction, resulting from forces along two axes using vector addition.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484740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84309" y="3683654"/>
            <a:ext cx="1688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Grade 8: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844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3448"/>
            <a:ext cx="10018713" cy="839992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00463"/>
              </p:ext>
            </p:extLst>
          </p:nvPr>
        </p:nvGraphicFramePr>
        <p:xfrm>
          <a:off x="1484309" y="1474304"/>
          <a:ext cx="10574878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7439">
                  <a:extLst>
                    <a:ext uri="{9D8B030D-6E8A-4147-A177-3AD203B41FA5}">
                      <a16:colId xmlns:a16="http://schemas.microsoft.com/office/drawing/2014/main" val="2926307616"/>
                    </a:ext>
                  </a:extLst>
                </a:gridCol>
                <a:gridCol w="972297">
                  <a:extLst>
                    <a:ext uri="{9D8B030D-6E8A-4147-A177-3AD203B41FA5}">
                      <a16:colId xmlns:a16="http://schemas.microsoft.com/office/drawing/2014/main" val="3229707717"/>
                    </a:ext>
                  </a:extLst>
                </a:gridCol>
                <a:gridCol w="835142">
                  <a:extLst>
                    <a:ext uri="{9D8B030D-6E8A-4147-A177-3AD203B41FA5}">
                      <a16:colId xmlns:a16="http://schemas.microsoft.com/office/drawing/2014/main" val="49483132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Language:</a:t>
                      </a:r>
                      <a:endParaRPr lang="en-GB" sz="2800" dirty="0"/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/>
                        <a:t>Start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End</a:t>
                      </a:r>
                      <a:endParaRPr lang="en-GB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725054"/>
                  </a:ext>
                </a:extLst>
              </a:tr>
              <a:tr h="380999">
                <a:tc>
                  <a:txBody>
                    <a:bodyPr/>
                    <a:lstStyle/>
                    <a:p>
                      <a:pPr marL="0" lvl="1" algn="l" defTabSz="457200" rtl="0" eaLnBrk="1" latinLnBrk="0" hangingPunct="1"/>
                      <a:r>
                        <a:rPr lang="en-GB" sz="2400" dirty="0" smtClean="0"/>
                        <a:t>Define</a:t>
                      </a:r>
                      <a:r>
                        <a:rPr lang="en-GB" sz="2400" baseline="0" dirty="0" smtClean="0"/>
                        <a:t> </a:t>
                      </a:r>
                      <a:r>
                        <a:rPr lang="en-GB" sz="2400" dirty="0" smtClean="0"/>
                        <a:t>verbally</a:t>
                      </a:r>
                      <a:r>
                        <a:rPr lang="en-GB" sz="2400" baseline="0" dirty="0" smtClean="0"/>
                        <a:t> and in writing.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6642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20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78573"/>
            <a:ext cx="10018713" cy="1124790"/>
          </a:xfrm>
        </p:spPr>
        <p:txBody>
          <a:bodyPr>
            <a:noAutofit/>
          </a:bodyPr>
          <a:lstStyle/>
          <a:p>
            <a:r>
              <a:rPr lang="en-GB" sz="3600" dirty="0"/>
              <a:t>How to find the resultant force acting on an </a:t>
            </a:r>
            <a:r>
              <a:rPr lang="en-GB" sz="3600" dirty="0" smtClean="0"/>
              <a:t>object</a:t>
            </a:r>
            <a:r>
              <a:rPr lang="en-GB" sz="3600" b="1" dirty="0" smtClean="0"/>
              <a:t>: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US" sz="2000" b="1" i="1" dirty="0" smtClean="0"/>
              <a:t>(</a:t>
            </a:r>
            <a:r>
              <a:rPr lang="en-GB" sz="2000" dirty="0" err="1" smtClean="0"/>
              <a:t>phyley</a:t>
            </a:r>
            <a:r>
              <a:rPr lang="en-US" sz="2000" b="1" i="1" dirty="0" smtClean="0"/>
              <a:t>)</a:t>
            </a:r>
            <a:br>
              <a:rPr lang="en-US" sz="2000" b="1" i="1" dirty="0" smtClean="0"/>
            </a:br>
            <a:r>
              <a:rPr lang="en-GB" sz="2000" dirty="0">
                <a:hlinkClick r:id="rId2"/>
              </a:rPr>
              <a:t>http://</a:t>
            </a:r>
            <a:r>
              <a:rPr lang="en-GB" sz="2000" dirty="0" smtClean="0">
                <a:hlinkClick r:id="rId2"/>
              </a:rPr>
              <a:t>www.phyley.com/find-resultant-force</a:t>
            </a:r>
            <a:endParaRPr lang="en-GB" sz="20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19617"/>
            <a:ext cx="10018713" cy="4071583"/>
          </a:xfrm>
        </p:spPr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www.phyley.com/find-resultant-force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558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84309" y="1481586"/>
            <a:ext cx="10018713" cy="4473388"/>
          </a:xfrm>
        </p:spPr>
        <p:txBody>
          <a:bodyPr/>
          <a:lstStyle/>
          <a:p>
            <a:r>
              <a:rPr lang="en-GB" sz="2000" dirty="0" smtClean="0"/>
              <a:t>1D:</a:t>
            </a:r>
            <a:endParaRPr lang="en-GB" sz="2000" dirty="0" smtClean="0">
              <a:hlinkClick r:id="rId2"/>
            </a:endParaRPr>
          </a:p>
          <a:p>
            <a:pPr lvl="1"/>
            <a:r>
              <a:rPr lang="en-GB" sz="1800" dirty="0" smtClean="0">
                <a:hlinkClick r:id="rId2"/>
              </a:rPr>
              <a:t>https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www.introduction-to-physics.com/net-force-word-problems.html</a:t>
            </a:r>
            <a:endParaRPr lang="en-GB" sz="1800" dirty="0" smtClean="0"/>
          </a:p>
          <a:p>
            <a:pPr lvl="1"/>
            <a:r>
              <a:rPr lang="en-GB" sz="1800" dirty="0">
                <a:hlinkClick r:id="rId3"/>
              </a:rPr>
              <a:t>http://</a:t>
            </a:r>
            <a:r>
              <a:rPr lang="en-GB" sz="1800" dirty="0" smtClean="0">
                <a:hlinkClick r:id="rId3"/>
              </a:rPr>
              <a:t>formulas.tutorvista.com/physics/net-force-formula.html</a:t>
            </a:r>
            <a:endParaRPr lang="en-GB" sz="1800" dirty="0" smtClean="0"/>
          </a:p>
          <a:p>
            <a:pPr lvl="1"/>
            <a:r>
              <a:rPr lang="en-GB" sz="1800">
                <a:hlinkClick r:id="rId4"/>
              </a:rPr>
              <a:t>http</a:t>
            </a:r>
            <a:r>
              <a:rPr lang="en-GB" sz="1800">
                <a:hlinkClick r:id="rId4"/>
              </a:rPr>
              <a:t>://</a:t>
            </a:r>
            <a:r>
              <a:rPr lang="en-GB" sz="1800" smtClean="0">
                <a:hlinkClick r:id="rId4"/>
              </a:rPr>
              <a:t>www.physicsclassroom.com/Concept-Builders/Newtons-Laws/Balanced-Unbalanced-Forces/Interactive</a:t>
            </a:r>
            <a:endParaRPr lang="en-GB" sz="1800" dirty="0"/>
          </a:p>
          <a:p>
            <a:pPr lvl="1"/>
            <a:r>
              <a:rPr lang="en-GB" sz="1800" dirty="0" smtClean="0">
                <a:hlinkClick r:id="rId5"/>
              </a:rPr>
              <a:t>http</a:t>
            </a:r>
            <a:r>
              <a:rPr lang="en-GB" sz="1800" dirty="0">
                <a:hlinkClick r:id="rId5"/>
              </a:rPr>
              <a:t>://</a:t>
            </a:r>
            <a:r>
              <a:rPr lang="en-GB" sz="1800" dirty="0" smtClean="0">
                <a:hlinkClick r:id="rId5"/>
              </a:rPr>
              <a:t>highered.mheducation.com/sites/0072509775/student_view0/chapter4/practice_problems.html</a:t>
            </a:r>
            <a:endParaRPr lang="en-GB" sz="1800" dirty="0" smtClean="0"/>
          </a:p>
          <a:p>
            <a:r>
              <a:rPr lang="en-GB" sz="2000" dirty="0" smtClean="0"/>
              <a:t>2D</a:t>
            </a:r>
            <a:r>
              <a:rPr lang="en-GB" sz="2000" dirty="0"/>
              <a:t>:</a:t>
            </a:r>
            <a:endParaRPr lang="en-GB" sz="2000" dirty="0">
              <a:hlinkClick r:id="rId2"/>
            </a:endParaRPr>
          </a:p>
          <a:p>
            <a:pPr lvl="1"/>
            <a:r>
              <a:rPr lang="en-GB" sz="1800" dirty="0">
                <a:hlinkClick r:id="rId6"/>
              </a:rPr>
              <a:t>http://</a:t>
            </a:r>
            <a:r>
              <a:rPr lang="en-GB" sz="1800" dirty="0" smtClean="0">
                <a:hlinkClick r:id="rId6"/>
              </a:rPr>
              <a:t>www.physicsclassroom.com/class/newtlaws/Lesson-2/Determining-the-Net-Force</a:t>
            </a:r>
          </a:p>
          <a:p>
            <a:pPr lvl="1"/>
            <a:r>
              <a:rPr lang="en-GB" sz="1800" dirty="0" smtClean="0">
                <a:hlinkClick r:id="rId6"/>
              </a:rPr>
              <a:t>http</a:t>
            </a:r>
            <a:r>
              <a:rPr lang="en-GB" sz="1800" dirty="0">
                <a:hlinkClick r:id="rId6"/>
              </a:rPr>
              <a:t>://</a:t>
            </a:r>
            <a:r>
              <a:rPr lang="en-GB" sz="1800" dirty="0" smtClean="0">
                <a:hlinkClick r:id="rId6"/>
              </a:rPr>
              <a:t>www.physicsclassroom.com/class/vectors/Lesson-3/Resolution-of-Forces</a:t>
            </a:r>
            <a:endParaRPr lang="en-GB" sz="1800" dirty="0" smtClean="0"/>
          </a:p>
          <a:p>
            <a:pPr lvl="1"/>
            <a:r>
              <a:rPr lang="en-GB" sz="1800" dirty="0">
                <a:hlinkClick r:id="rId7"/>
              </a:rPr>
              <a:t>http://</a:t>
            </a:r>
            <a:r>
              <a:rPr lang="en-GB" sz="1800" dirty="0" smtClean="0">
                <a:hlinkClick r:id="rId7"/>
              </a:rPr>
              <a:t>www.physicsclassroom.com/class/vectors/Lesson-3/Net-Force-Problems-Revisited</a:t>
            </a:r>
            <a:endParaRPr lang="en-GB" sz="1800" dirty="0" smtClean="0"/>
          </a:p>
          <a:p>
            <a:pPr lvl="1"/>
            <a:endParaRPr lang="en-GB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687" y="13448"/>
            <a:ext cx="10018713" cy="1124790"/>
          </a:xfrm>
        </p:spPr>
        <p:txBody>
          <a:bodyPr>
            <a:normAutofit/>
          </a:bodyPr>
          <a:lstStyle/>
          <a:p>
            <a:r>
              <a:rPr lang="en-GB" dirty="0" smtClean="0"/>
              <a:t>Problems and Solutions: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11/23/2017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8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Plenary: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704179"/>
            <a:ext cx="10018713" cy="4473388"/>
          </a:xfrm>
        </p:spPr>
        <p:txBody>
          <a:bodyPr/>
          <a:lstStyle/>
          <a:p>
            <a:r>
              <a:rPr lang="en-GB" dirty="0"/>
              <a:t>What can you say about the </a:t>
            </a:r>
            <a:r>
              <a:rPr lang="en-GB" dirty="0" smtClean="0"/>
              <a:t>motion </a:t>
            </a:r>
            <a:r>
              <a:rPr lang="en-GB" dirty="0"/>
              <a:t>of a </a:t>
            </a:r>
            <a:r>
              <a:rPr lang="en-GB" dirty="0" smtClean="0"/>
              <a:t>body </a:t>
            </a:r>
            <a:r>
              <a:rPr lang="en-GB" dirty="0"/>
              <a:t>that is in </a:t>
            </a:r>
            <a:r>
              <a:rPr lang="en-GB" dirty="0" smtClean="0"/>
              <a:t>static </a:t>
            </a:r>
            <a:r>
              <a:rPr lang="en-GB" dirty="0"/>
              <a:t>equilibrium</a:t>
            </a:r>
            <a:r>
              <a:rPr lang="en-GB" dirty="0" smtClean="0"/>
              <a:t>?</a:t>
            </a:r>
            <a:r>
              <a:rPr lang="en-GB" dirty="0"/>
              <a:t>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What </a:t>
            </a:r>
            <a:r>
              <a:rPr lang="en-GB" dirty="0"/>
              <a:t>can you say about the </a:t>
            </a:r>
            <a:r>
              <a:rPr lang="en-GB" dirty="0" smtClean="0"/>
              <a:t>motion </a:t>
            </a:r>
            <a:r>
              <a:rPr lang="en-GB" dirty="0"/>
              <a:t>of a </a:t>
            </a:r>
            <a:r>
              <a:rPr lang="en-GB" dirty="0" smtClean="0"/>
              <a:t>body </a:t>
            </a:r>
            <a:r>
              <a:rPr lang="en-GB" dirty="0"/>
              <a:t>that is in dynamic equilibrium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DF0E-8DFC-4BA1-A316-D7E93F66664E}" type="datetime1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6BA8-ED48-4992-8491-571D6BB9776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1_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B718335317324FBA289608C9896D4C" ma:contentTypeVersion="0" ma:contentTypeDescription="Create a new document." ma:contentTypeScope="" ma:versionID="07b72504a7456c81c0b758dd1da3d73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46310B-FBC3-4F3F-92DA-793B7F5BE7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2CFE9C-C03A-4A7F-B3E0-066033505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FC19442-B78D-4D48-888C-03EEE0FB43A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13208</TotalTime>
  <Words>337</Words>
  <Application>Microsoft Office PowerPoint</Application>
  <PresentationFormat>Widescreen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华文楷体</vt:lpstr>
      <vt:lpstr>Arial</vt:lpstr>
      <vt:lpstr>Calibri</vt:lpstr>
      <vt:lpstr>Corbel</vt:lpstr>
      <vt:lpstr>Parallax</vt:lpstr>
      <vt:lpstr>1_Parallax</vt:lpstr>
      <vt:lpstr>Review of Previous Lesson</vt:lpstr>
      <vt:lpstr>Net Force</vt:lpstr>
      <vt:lpstr>Vocabulary</vt:lpstr>
      <vt:lpstr>Vocabulary</vt:lpstr>
      <vt:lpstr>Learning Objectives</vt:lpstr>
      <vt:lpstr>Learning Objectives</vt:lpstr>
      <vt:lpstr>How to find the resultant force acting on an object: (phyley) http://www.phyley.com/find-resultant-force</vt:lpstr>
      <vt:lpstr>Problems and Solutions:</vt:lpstr>
      <vt:lpstr>Plenary:</vt:lpstr>
      <vt:lpstr>Plenary:</vt:lpstr>
      <vt:lpstr>Resultant Force</vt:lpstr>
      <vt:lpstr>Resultant Force</vt:lpstr>
      <vt:lpstr>Resultant Force</vt:lpstr>
      <vt:lpstr>Resultant Force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1D kinematics</dc:title>
  <dc:creator>Melissa Georgi</dc:creator>
  <cp:lastModifiedBy>Neill Lee</cp:lastModifiedBy>
  <cp:revision>177</cp:revision>
  <dcterms:created xsi:type="dcterms:W3CDTF">2014-09-24T02:59:48Z</dcterms:created>
  <dcterms:modified xsi:type="dcterms:W3CDTF">2017-11-23T06:01:41Z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0x010100CEB718335317324FBA289608C9896D4C</vt:lpwstr>
  </property>
  <property fmtid="{D5CDD505-2E9C-101B-9397-08002B2CF9AE}" pid="3" name="_dlc_DocIdItemGuid">
    <vt:lpwstr>0790abb9-63b0-4c0d-b05f-669b82da9fdf</vt:lpwstr>
  </property>
  <property fmtid="{D5CDD505-2E9C-101B-9397-08002B2CF9AE}" pid="4" name="Order">
    <vt:r8>1700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