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1" r:id="rId4"/>
    <p:sldMasterId id="2147483749" r:id="rId5"/>
  </p:sldMasterIdLst>
  <p:notesMasterIdLst>
    <p:notesMasterId r:id="rId23"/>
  </p:notesMasterIdLst>
  <p:handoutMasterIdLst>
    <p:handoutMasterId r:id="rId24"/>
  </p:handoutMasterIdLst>
  <p:sldIdLst>
    <p:sldId id="372" r:id="rId6"/>
    <p:sldId id="257" r:id="rId7"/>
    <p:sldId id="375" r:id="rId8"/>
    <p:sldId id="373" r:id="rId9"/>
    <p:sldId id="376" r:id="rId10"/>
    <p:sldId id="377" r:id="rId11"/>
    <p:sldId id="378" r:id="rId12"/>
    <p:sldId id="393" r:id="rId13"/>
    <p:sldId id="388" r:id="rId14"/>
    <p:sldId id="389" r:id="rId15"/>
    <p:sldId id="390" r:id="rId16"/>
    <p:sldId id="385" r:id="rId17"/>
    <p:sldId id="383" r:id="rId18"/>
    <p:sldId id="391" r:id="rId19"/>
    <p:sldId id="392" r:id="rId20"/>
    <p:sldId id="386" r:id="rId21"/>
    <p:sldId id="38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0" d="100"/>
          <a:sy n="70" d="100"/>
        </p:scale>
        <p:origin x="660" y="66"/>
      </p:cViewPr>
      <p:guideLst/>
    </p:cSldViewPr>
  </p:slideViewPr>
  <p:notesTextViewPr>
    <p:cViewPr>
      <p:scale>
        <a:sx n="1" d="1"/>
        <a:sy n="1" d="1"/>
      </p:scale>
      <p:origin x="0" y="0"/>
    </p:cViewPr>
  </p:notesTextViewPr>
  <p:sorterViewPr>
    <p:cViewPr>
      <p:scale>
        <a:sx n="100" d="100"/>
        <a:sy n="100" d="100"/>
      </p:scale>
      <p:origin x="0" y="-234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4DA6B0A-263D-49A6-B978-227D0D14BB87}" type="datetimeFigureOut">
              <a:rPr lang="en-GB" smtClean="0"/>
              <a:t>15/11/2017</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C3CAEBC-03DF-4ED8-8B64-B8C8BFF41FAB}" type="slidenum">
              <a:rPr lang="en-GB" smtClean="0"/>
              <a:t>‹#›</a:t>
            </a:fld>
            <a:endParaRPr lang="en-GB"/>
          </a:p>
        </p:txBody>
      </p:sp>
    </p:spTree>
    <p:extLst>
      <p:ext uri="{BB962C8B-B14F-4D97-AF65-F5344CB8AC3E}">
        <p14:creationId xmlns:p14="http://schemas.microsoft.com/office/powerpoint/2010/main" val="39747544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D6776E-A417-48E0-BBE6-96D02D536D7E}" type="datetimeFigureOut">
              <a:rPr lang="en-GB" smtClean="0"/>
              <a:t>15/11/2017</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D5E447-FE0B-47D8-AEF2-2DD036FA8CF0}" type="slidenum">
              <a:rPr lang="en-GB" smtClean="0"/>
              <a:t>‹#›</a:t>
            </a:fld>
            <a:endParaRPr lang="en-GB"/>
          </a:p>
        </p:txBody>
      </p:sp>
    </p:spTree>
    <p:extLst>
      <p:ext uri="{BB962C8B-B14F-4D97-AF65-F5344CB8AC3E}">
        <p14:creationId xmlns:p14="http://schemas.microsoft.com/office/powerpoint/2010/main" val="1613808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ctr">
              <a:defRPr sz="6000" b="1" u="sng">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18C6953-B3F1-4CB7-B581-86832F60C096}" type="datetime1">
              <a:rPr lang="en-US" smtClean="0"/>
              <a:t>11/15/2017</a:t>
            </a:fld>
            <a:endParaRPr lang="en-US"/>
          </a:p>
        </p:txBody>
      </p:sp>
      <p:sp>
        <p:nvSpPr>
          <p:cNvPr id="5" name="Footer Placeholder 4"/>
          <p:cNvSpPr>
            <a:spLocks noGrp="1"/>
          </p:cNvSpPr>
          <p:nvPr>
            <p:ph type="ftr" sz="quarter" idx="11"/>
          </p:nvPr>
        </p:nvSpPr>
        <p:spPr>
          <a:xfrm>
            <a:off x="5332412" y="5883275"/>
            <a:ext cx="4324044" cy="365125"/>
          </a:xfrm>
        </p:spPr>
        <p:txBody>
          <a:bodyPr/>
          <a:lstStyle/>
          <a:p>
            <a:endParaRPr lang="en-US"/>
          </a:p>
        </p:txBody>
      </p:sp>
      <p:sp>
        <p:nvSpPr>
          <p:cNvPr id="6" name="Slide Number Placeholder 5"/>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27133994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0EA299-1325-44B7-B57C-921557FCE2D7}" type="datetime1">
              <a:rPr lang="en-US" smtClean="0"/>
              <a:t>11/15/2017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2796078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C0E59A-78FE-41CC-B043-EABE3349C321}" type="datetime1">
              <a:rPr lang="en-US" smtClean="0"/>
              <a:t>11/15/2017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36253078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DEB6D94-9C8D-4A25-A73F-717F9D75E94C}" type="datetime1">
              <a:rPr lang="en-US" smtClean="0"/>
              <a:t>11/15/2017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30141820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F96E54-7671-4874-B0F7-0B498F02283B}" type="datetime1">
              <a:rPr lang="en-US" smtClean="0"/>
              <a:t>11/15/2017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29526442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810B8B9-9BD8-4766-BC5F-B8E563503DDA}" type="datetime1">
              <a:rPr lang="en-US" smtClean="0"/>
              <a:t>11/15/2017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7538477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0493E60-A17A-42BD-904F-4887FEC8BE64}" type="datetime1">
              <a:rPr lang="en-US" smtClean="0"/>
              <a:t>11/15/2017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18529693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C17E75E-5A76-40FB-AAEF-0B6FCF4FEE9F}" type="datetime1">
              <a:rPr lang="en-US" smtClean="0"/>
              <a:t>11/15/2017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483192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6E996C9-70B9-4025-A935-E752BC92434D}" type="datetime1">
              <a:rPr lang="en-US" smtClean="0"/>
              <a:t>11/15/2017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21558975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18C6953-B3F1-4CB7-B581-86832F60C096}" type="datetime1">
              <a:rPr lang="en-US" smtClean="0"/>
              <a:t>11/15/2017</a:t>
            </a:fld>
            <a:endParaRPr lang="en-US"/>
          </a:p>
        </p:txBody>
      </p:sp>
      <p:sp>
        <p:nvSpPr>
          <p:cNvPr id="5" name="Footer Placeholder 4"/>
          <p:cNvSpPr>
            <a:spLocks noGrp="1"/>
          </p:cNvSpPr>
          <p:nvPr>
            <p:ph type="ftr" sz="quarter" idx="11"/>
          </p:nvPr>
        </p:nvSpPr>
        <p:spPr>
          <a:xfrm>
            <a:off x="5332412" y="5883275"/>
            <a:ext cx="4324044" cy="365125"/>
          </a:xfrm>
        </p:spPr>
        <p:txBody>
          <a:bodyPr/>
          <a:lstStyle/>
          <a:p>
            <a:endParaRPr lang="en-US"/>
          </a:p>
        </p:txBody>
      </p:sp>
      <p:sp>
        <p:nvSpPr>
          <p:cNvPr id="6" name="Slide Number Placeholder 5"/>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286141311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24457" y="13448"/>
            <a:ext cx="1567543" cy="365125"/>
          </a:xfrm>
        </p:spPr>
        <p:txBody>
          <a:bodyPr/>
          <a:lstStyle>
            <a:lvl1pPr>
              <a:defRPr sz="2400"/>
            </a:lvl1pPr>
          </a:lstStyle>
          <a:p>
            <a:fld id="{0FFCDF0E-8DFC-4BA1-A316-D7E93F66664E}" type="datetime1">
              <a:rPr lang="en-US" smtClean="0"/>
              <a:pPr/>
              <a:t>11/15/2017</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1503022" y="6492875"/>
            <a:ext cx="668645" cy="365125"/>
          </a:xfrm>
        </p:spPr>
        <p:txBody>
          <a:bodyPr/>
          <a:lstStyle>
            <a:lvl1pPr>
              <a:defRPr sz="2400"/>
            </a:lvl1pPr>
          </a:lstStyle>
          <a:p>
            <a:fld id="{12F36BA8-ED48-4992-8491-571D6BB97763}" type="slidenum">
              <a:rPr lang="en-US" smtClean="0"/>
              <a:pPr/>
              <a:t>‹#›</a:t>
            </a:fld>
            <a:endParaRPr lang="en-US"/>
          </a:p>
        </p:txBody>
      </p:sp>
    </p:spTree>
    <p:extLst>
      <p:ext uri="{BB962C8B-B14F-4D97-AF65-F5344CB8AC3E}">
        <p14:creationId xmlns:p14="http://schemas.microsoft.com/office/powerpoint/2010/main" val="9936938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u="sng"/>
            </a:lvl1pPr>
          </a:lstStyle>
          <a:p>
            <a:r>
              <a:rPr lang="en-US" dirty="0"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408024" y="13448"/>
            <a:ext cx="1783977" cy="365125"/>
          </a:xfrm>
        </p:spPr>
        <p:txBody>
          <a:bodyPr/>
          <a:lstStyle>
            <a:lvl1pPr>
              <a:defRPr sz="2400"/>
            </a:lvl1pPr>
          </a:lstStyle>
          <a:p>
            <a:fld id="{0FFCDF0E-8DFC-4BA1-A316-D7E93F66664E}" type="datetime1">
              <a:rPr lang="en-US" smtClean="0"/>
              <a:pPr/>
              <a:t>11/15/2017</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1503022" y="6492875"/>
            <a:ext cx="668645" cy="365125"/>
          </a:xfrm>
        </p:spPr>
        <p:txBody>
          <a:bodyPr/>
          <a:lstStyle>
            <a:lvl1pPr>
              <a:defRPr sz="2400"/>
            </a:lvl1pPr>
          </a:lstStyle>
          <a:p>
            <a:fld id="{12F36BA8-ED48-4992-8491-571D6BB97763}" type="slidenum">
              <a:rPr lang="en-US" smtClean="0"/>
              <a:pPr/>
              <a:t>‹#›</a:t>
            </a:fld>
            <a:endParaRPr lang="en-US"/>
          </a:p>
        </p:txBody>
      </p:sp>
    </p:spTree>
    <p:extLst>
      <p:ext uri="{BB962C8B-B14F-4D97-AF65-F5344CB8AC3E}">
        <p14:creationId xmlns:p14="http://schemas.microsoft.com/office/powerpoint/2010/main" val="368198066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3FD1F6-A8F8-451B-8A7E-C5054BC49A87}" type="datetime1">
              <a:rPr lang="en-US" smtClean="0"/>
              <a:t>11/15/2017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28967258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C217F30-D7E6-4C72-8AA0-2F1D02C9A0CD}" type="datetime1">
              <a:rPr lang="en-US" smtClean="0"/>
              <a:t>11/15/2017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10332523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082184F-8144-4C10-8D69-8384E6669A9E}" type="datetime1">
              <a:rPr lang="en-US" smtClean="0"/>
              <a:t>11/15/2017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27087874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EB58A02-021A-4DA5-A8FF-3E4B419E3917}" type="datetime1">
              <a:rPr lang="en-US" smtClean="0"/>
              <a:t>11/15/2017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22944740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B8E652-13DA-46CC-8B32-A3DE8C55B597}" type="datetime1">
              <a:rPr lang="en-US" smtClean="0"/>
              <a:t>11/15/2017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1964876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38120B-E653-4E90-A638-61386BF8ABBE}" type="datetime1">
              <a:rPr lang="en-US" smtClean="0"/>
              <a:t>11/15/2017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27004181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0037EC-62A8-4450-9710-0232D8F465AC}" type="datetime1">
              <a:rPr lang="en-US" smtClean="0"/>
              <a:t>11/15/2017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8550332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0EA299-1325-44B7-B57C-921557FCE2D7}" type="datetime1">
              <a:rPr lang="en-US" smtClean="0"/>
              <a:t>11/15/2017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26726390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C0E59A-78FE-41CC-B043-EABE3349C321}" type="datetime1">
              <a:rPr lang="en-US" smtClean="0"/>
              <a:t>11/15/2017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14556818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DEB6D94-9C8D-4A25-A73F-717F9D75E94C}" type="datetime1">
              <a:rPr lang="en-US" smtClean="0"/>
              <a:t>11/15/2017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326188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10367683" y="13448"/>
            <a:ext cx="1824318" cy="365125"/>
          </a:xfrm>
        </p:spPr>
        <p:txBody>
          <a:bodyPr/>
          <a:lstStyle/>
          <a:p>
            <a:fld id="{6C3FD1F6-A8F8-451B-8A7E-C5054BC49A87}" type="datetime1">
              <a:rPr lang="en-US" smtClean="0"/>
              <a:t>11/15/2017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36540828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F96E54-7671-4874-B0F7-0B498F02283B}" type="datetime1">
              <a:rPr lang="en-US" smtClean="0"/>
              <a:t>11/15/2017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40524158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810B8B9-9BD8-4766-BC5F-B8E563503DDA}" type="datetime1">
              <a:rPr lang="en-US" smtClean="0"/>
              <a:t>11/15/2017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12727025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0493E60-A17A-42BD-904F-4887FEC8BE64}" type="datetime1">
              <a:rPr lang="en-US" smtClean="0"/>
              <a:t>11/15/2017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16360614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C17E75E-5A76-40FB-AAEF-0B6FCF4FEE9F}" type="datetime1">
              <a:rPr lang="en-US" smtClean="0"/>
              <a:t>11/15/2017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19357588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6E996C9-70B9-4025-A935-E752BC92434D}" type="datetime1">
              <a:rPr lang="en-US" smtClean="0"/>
              <a:t>11/15/2017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4120254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C217F30-D7E6-4C72-8AA0-2F1D02C9A0CD}" type="datetime1">
              <a:rPr lang="en-US" smtClean="0"/>
              <a:t>11/15/2017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1540684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082184F-8144-4C10-8D69-8384E6669A9E}" type="datetime1">
              <a:rPr lang="en-US" smtClean="0"/>
              <a:t>11/15/2017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2993563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EB58A02-021A-4DA5-A8FF-3E4B419E3917}" type="datetime1">
              <a:rPr lang="en-US" smtClean="0"/>
              <a:t>11/15/2017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1615441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B8E652-13DA-46CC-8B32-A3DE8C55B597}" type="datetime1">
              <a:rPr lang="en-US" smtClean="0"/>
              <a:t>11/15/2017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340998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38120B-E653-4E90-A638-61386BF8ABBE}" type="datetime1">
              <a:rPr lang="en-US" smtClean="0"/>
              <a:t>11/15/2017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747616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0037EC-62A8-4450-9710-0232D8F465AC}" type="datetime1">
              <a:rPr lang="en-US" smtClean="0"/>
              <a:t>11/15/2017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3765208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09" y="13448"/>
            <a:ext cx="10018713" cy="1124790"/>
          </a:xfrm>
          <a:prstGeom prst="rect">
            <a:avLst/>
          </a:prstGeom>
          <a:effectLst/>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484310" y="1317813"/>
            <a:ext cx="10018713" cy="4473388"/>
          </a:xfrm>
          <a:prstGeom prst="rect">
            <a:avLst/>
          </a:prstGeom>
        </p:spPr>
        <p:txBody>
          <a:bodyPr vert="horz" lIns="91440" tIns="45720" rIns="91440" bIns="45720" rtlCol="0" anchor="ctr">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0502153" y="13448"/>
            <a:ext cx="1689847" cy="365125"/>
          </a:xfrm>
          <a:prstGeom prst="rect">
            <a:avLst/>
          </a:prstGeom>
        </p:spPr>
        <p:txBody>
          <a:bodyPr vert="horz" lIns="91440" tIns="45720" rIns="91440" bIns="45720" rtlCol="0" anchor="ctr"/>
          <a:lstStyle>
            <a:lvl1pPr algn="r">
              <a:defRPr sz="2400" b="0" i="0">
                <a:solidFill>
                  <a:schemeClr val="tx1"/>
                </a:solidFill>
                <a:effectLst/>
                <a:latin typeface="+mn-lt"/>
              </a:defRPr>
            </a:lvl1pPr>
          </a:lstStyle>
          <a:p>
            <a:fld id="{C2019907-DAB1-4C90-B78A-646585996D32}" type="datetime1">
              <a:rPr lang="en-US" smtClean="0"/>
              <a:pPr/>
              <a:t>11/15/2017</a:t>
            </a:fld>
            <a:endParaRPr lang="en-US" dirty="0"/>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1640833" y="6492875"/>
            <a:ext cx="551167" cy="365125"/>
          </a:xfrm>
          <a:prstGeom prst="rect">
            <a:avLst/>
          </a:prstGeom>
        </p:spPr>
        <p:txBody>
          <a:bodyPr vert="horz" lIns="91440" tIns="45720" rIns="91440" bIns="45720" rtlCol="0" anchor="ctr"/>
          <a:lstStyle>
            <a:lvl1pPr algn="r">
              <a:defRPr sz="1800" b="0" i="0">
                <a:solidFill>
                  <a:schemeClr val="tx1"/>
                </a:solidFill>
                <a:effectLst/>
                <a:latin typeface="+mn-lt"/>
              </a:defRPr>
            </a:lvl1pPr>
          </a:lstStyle>
          <a:p>
            <a:fld id="{12F36BA8-ED48-4992-8491-571D6BB97763}" type="slidenum">
              <a:rPr lang="en-US" smtClean="0"/>
              <a:pPr/>
              <a:t>‹#›</a:t>
            </a:fld>
            <a:endParaRPr lang="en-US"/>
          </a:p>
        </p:txBody>
      </p:sp>
    </p:spTree>
    <p:extLst>
      <p:ext uri="{BB962C8B-B14F-4D97-AF65-F5344CB8AC3E}">
        <p14:creationId xmlns:p14="http://schemas.microsoft.com/office/powerpoint/2010/main" val="2339026953"/>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hf hdr="0" ftr="0"/>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36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32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2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09" y="13448"/>
            <a:ext cx="10018713" cy="1124790"/>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84310" y="1317813"/>
            <a:ext cx="10018713" cy="4473388"/>
          </a:xfrm>
          <a:prstGeom prst="rect">
            <a:avLst/>
          </a:prstGeom>
        </p:spPr>
        <p:txBody>
          <a:bodyPr vert="horz" lIns="91440" tIns="45720" rIns="91440" bIns="45720" rtlCol="0" anchor="ctr">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1049000" y="13448"/>
            <a:ext cx="1143000" cy="365125"/>
          </a:xfrm>
          <a:prstGeom prst="rect">
            <a:avLst/>
          </a:prstGeom>
        </p:spPr>
        <p:txBody>
          <a:bodyPr vert="horz" lIns="91440" tIns="45720" rIns="91440" bIns="45720" rtlCol="0" anchor="ctr"/>
          <a:lstStyle>
            <a:lvl1pPr algn="r">
              <a:defRPr sz="1800" b="0" i="0">
                <a:solidFill>
                  <a:schemeClr val="tx1"/>
                </a:solidFill>
                <a:effectLst/>
                <a:latin typeface="+mn-lt"/>
              </a:defRPr>
            </a:lvl1pPr>
          </a:lstStyle>
          <a:p>
            <a:fld id="{C2019907-DAB1-4C90-B78A-646585996D32}" type="datetime1">
              <a:rPr lang="en-US" smtClean="0"/>
              <a:t>11/15/2017</a:t>
            </a:fld>
            <a:endParaRPr lang="en-US" dirty="0"/>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1640833" y="6492875"/>
            <a:ext cx="551167" cy="365125"/>
          </a:xfrm>
          <a:prstGeom prst="rect">
            <a:avLst/>
          </a:prstGeom>
        </p:spPr>
        <p:txBody>
          <a:bodyPr vert="horz" lIns="91440" tIns="45720" rIns="91440" bIns="45720" rtlCol="0" anchor="ctr"/>
          <a:lstStyle>
            <a:lvl1pPr algn="r">
              <a:defRPr sz="1800" b="0" i="0">
                <a:solidFill>
                  <a:schemeClr val="tx1"/>
                </a:solidFill>
                <a:effectLst/>
                <a:latin typeface="+mn-lt"/>
              </a:defRPr>
            </a:lvl1pPr>
          </a:lstStyle>
          <a:p>
            <a:fld id="{12F36BA8-ED48-4992-8491-571D6BB97763}" type="slidenum">
              <a:rPr lang="en-US" smtClean="0"/>
              <a:pPr/>
              <a:t>‹#›</a:t>
            </a:fld>
            <a:endParaRPr lang="en-US"/>
          </a:p>
        </p:txBody>
      </p:sp>
    </p:spTree>
    <p:extLst>
      <p:ext uri="{BB962C8B-B14F-4D97-AF65-F5344CB8AC3E}">
        <p14:creationId xmlns:p14="http://schemas.microsoft.com/office/powerpoint/2010/main" val="2503092542"/>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Lst>
  <p:timing>
    <p:tnLst>
      <p:par>
        <p:cTn id="1" dur="indefinite" restart="never" nodeType="tmRoot"/>
      </p:par>
    </p:tnLst>
  </p:timing>
  <p:hf hdr="0" ftr="0"/>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36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32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2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1.png"/><Relationship Id="rId5" Type="http://schemas.openxmlformats.org/officeDocument/2006/relationships/image" Target="../media/image2.png"/><Relationship Id="rId4" Type="http://schemas.openxmlformats.org/officeDocument/2006/relationships/hyperlink" Target="https://www.youtube.com/watch?v=4LnFqUWthOU&amp;t=4s"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www.physicsclassroom.com/class/newtlaws/Lesson-2/Types-of-Forces" TargetMode="External"/><Relationship Id="rId2" Type="http://schemas.openxmlformats.org/officeDocument/2006/relationships/hyperlink" Target="https://www.nyu.edu/pages/mathmol/textbook/weightvmass.html" TargetMode="Externa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8" Type="http://schemas.openxmlformats.org/officeDocument/2006/relationships/hyperlink" Target="https://quizizz.com/admin/quiz/54ef1aff1e246ab31e491b0a" TargetMode="External"/><Relationship Id="rId3" Type="http://schemas.openxmlformats.org/officeDocument/2006/relationships/hyperlink" Target="https://quizizz.com/admin/quiz/584504ba5ce8f9933dd93238" TargetMode="External"/><Relationship Id="rId7" Type="http://schemas.openxmlformats.org/officeDocument/2006/relationships/hyperlink" Target="http://en.mcqslearn.com/o-level/physics/mcq/mass-weight-density.php?page=5" TargetMode="External"/><Relationship Id="rId2" Type="http://schemas.openxmlformats.org/officeDocument/2006/relationships/hyperlink" Target="http://www.ducksters.com/science/quiz/mass_and_weight_questions.php" TargetMode="External"/><Relationship Id="rId1" Type="http://schemas.openxmlformats.org/officeDocument/2006/relationships/slideLayout" Target="../slideLayouts/slideLayout19.xml"/><Relationship Id="rId6" Type="http://schemas.openxmlformats.org/officeDocument/2006/relationships/hyperlink" Target="http://www.rapidtables.com/convert/weight/kg-to-pound.htm" TargetMode="External"/><Relationship Id="rId11" Type="http://schemas.openxmlformats.org/officeDocument/2006/relationships/hyperlink" Target="https://www.thatquiz.org/tq/previewtest?Y/J/R/C/50721317644863" TargetMode="External"/><Relationship Id="rId5" Type="http://schemas.openxmlformats.org/officeDocument/2006/relationships/hyperlink" Target="https://www.nyu.edu/pages/mathmol/textbook/weightvmass.html" TargetMode="External"/><Relationship Id="rId10" Type="http://schemas.openxmlformats.org/officeDocument/2006/relationships/hyperlink" Target="http://en.mcqlearn.com/science/g6/measuring-mass-mcqs.php" TargetMode="External"/><Relationship Id="rId4" Type="http://schemas.openxmlformats.org/officeDocument/2006/relationships/hyperlink" Target="http://www.physicsclassroom.com/class/circles/Lesson-3/The-Value-of-g" TargetMode="External"/><Relationship Id="rId9" Type="http://schemas.openxmlformats.org/officeDocument/2006/relationships/hyperlink" Target="https://reviewgamezone.com/mc/candidate/test/?test_id=23043&amp;title=Mass%20Vs%20Weight"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hyperlink" Target="https://www.youtube.com/watch?v=6zEMEuvBuXQ&amp;t=170s"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Review of Previous Lesson</a:t>
            </a:r>
          </a:p>
        </p:txBody>
      </p:sp>
      <p:sp>
        <p:nvSpPr>
          <p:cNvPr id="3" name="Content Placeholder 2"/>
          <p:cNvSpPr>
            <a:spLocks noGrp="1"/>
          </p:cNvSpPr>
          <p:nvPr>
            <p:ph idx="1"/>
          </p:nvPr>
        </p:nvSpPr>
        <p:spPr/>
        <p:txBody>
          <a:bodyPr>
            <a:normAutofit/>
          </a:bodyPr>
          <a:lstStyle/>
          <a:p>
            <a:r>
              <a:rPr lang="en-US" altLang="zh-CN" dirty="0"/>
              <a:t>State as many Vocabulary words and Learning Objectives that you remember from the last lesson as you can.</a:t>
            </a:r>
          </a:p>
          <a:p>
            <a:r>
              <a:rPr lang="en-US" altLang="zh-CN" dirty="0"/>
              <a:t>Now complete the content learning objectives.</a:t>
            </a:r>
          </a:p>
          <a:p>
            <a:r>
              <a:rPr lang="en-US" dirty="0"/>
              <a:t>Remember to grade yourself from 0 – 3</a:t>
            </a:r>
            <a:r>
              <a:rPr lang="en-US" dirty="0" smtClean="0"/>
              <a:t>.</a:t>
            </a:r>
            <a:endParaRPr lang="en-US" dirty="0"/>
          </a:p>
        </p:txBody>
      </p:sp>
      <p:sp>
        <p:nvSpPr>
          <p:cNvPr id="4" name="Date Placeholder 3"/>
          <p:cNvSpPr>
            <a:spLocks noGrp="1"/>
          </p:cNvSpPr>
          <p:nvPr>
            <p:ph type="dt" sz="half" idx="10"/>
          </p:nvPr>
        </p:nvSpPr>
        <p:spPr/>
        <p:txBody>
          <a:bodyPr/>
          <a:lstStyle/>
          <a:p>
            <a:fld id="{54E385D7-2672-45E6-AE91-9136ACDEFB2D}" type="datetime1">
              <a:rPr lang="en-US" smtClean="0"/>
              <a:t>11/15/2017</a:t>
            </a:fld>
            <a:endParaRPr lang="en-US"/>
          </a:p>
        </p:txBody>
      </p:sp>
      <p:sp>
        <p:nvSpPr>
          <p:cNvPr id="5" name="Slide Number Placeholder 4"/>
          <p:cNvSpPr>
            <a:spLocks noGrp="1"/>
          </p:cNvSpPr>
          <p:nvPr>
            <p:ph type="sldNum" sz="quarter" idx="12"/>
          </p:nvPr>
        </p:nvSpPr>
        <p:spPr/>
        <p:txBody>
          <a:bodyPr/>
          <a:lstStyle/>
          <a:p>
            <a:fld id="{12F36BA8-ED48-4992-8491-571D6BB97763}" type="slidenum">
              <a:rPr lang="en-US" smtClean="0"/>
              <a:t>1</a:t>
            </a:fld>
            <a:endParaRPr lang="en-US"/>
          </a:p>
        </p:txBody>
      </p:sp>
    </p:spTree>
    <p:extLst>
      <p:ext uri="{BB962C8B-B14F-4D97-AF65-F5344CB8AC3E}">
        <p14:creationId xmlns:p14="http://schemas.microsoft.com/office/powerpoint/2010/main" val="16355084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Inertial Mass - Prelab</a:t>
            </a:r>
            <a:endParaRPr lang="en-GB" dirty="0"/>
          </a:p>
        </p:txBody>
      </p:sp>
      <p:sp>
        <p:nvSpPr>
          <p:cNvPr id="3" name="Content Placeholder 2"/>
          <p:cNvSpPr>
            <a:spLocks noGrp="1"/>
          </p:cNvSpPr>
          <p:nvPr>
            <p:ph idx="1"/>
          </p:nvPr>
        </p:nvSpPr>
        <p:spPr/>
        <p:txBody>
          <a:bodyPr/>
          <a:lstStyle/>
          <a:p>
            <a:r>
              <a:rPr lang="en-GB" dirty="0" smtClean="0"/>
              <a:t>Variables:</a:t>
            </a:r>
          </a:p>
          <a:p>
            <a:pPr lvl="1"/>
            <a:r>
              <a:rPr lang="en-GB" dirty="0" smtClean="0"/>
              <a:t>Independent</a:t>
            </a:r>
          </a:p>
          <a:p>
            <a:pPr lvl="2"/>
            <a:r>
              <a:rPr lang="en-GB" dirty="0" smtClean="0"/>
              <a:t>Inertial Mass</a:t>
            </a:r>
          </a:p>
          <a:p>
            <a:pPr lvl="1"/>
            <a:r>
              <a:rPr lang="en-GB" dirty="0" smtClean="0"/>
              <a:t>Dependent</a:t>
            </a:r>
          </a:p>
          <a:p>
            <a:pPr lvl="2"/>
            <a:r>
              <a:rPr lang="en-GB" dirty="0" smtClean="0"/>
              <a:t>Acceleration</a:t>
            </a:r>
          </a:p>
          <a:p>
            <a:pPr lvl="1"/>
            <a:r>
              <a:rPr lang="en-GB" dirty="0" smtClean="0"/>
              <a:t>Control</a:t>
            </a:r>
          </a:p>
          <a:p>
            <a:pPr lvl="2"/>
            <a:r>
              <a:rPr lang="en-GB" dirty="0" smtClean="0"/>
              <a:t>Net Force</a:t>
            </a:r>
          </a:p>
        </p:txBody>
      </p:sp>
      <p:sp>
        <p:nvSpPr>
          <p:cNvPr id="4" name="Date Placeholder 3"/>
          <p:cNvSpPr>
            <a:spLocks noGrp="1"/>
          </p:cNvSpPr>
          <p:nvPr>
            <p:ph type="dt" sz="half" idx="10"/>
          </p:nvPr>
        </p:nvSpPr>
        <p:spPr/>
        <p:txBody>
          <a:bodyPr/>
          <a:lstStyle/>
          <a:p>
            <a:fld id="{0FFCDF0E-8DFC-4BA1-A316-D7E93F66664E}" type="datetime1">
              <a:rPr lang="en-US" smtClean="0"/>
              <a:pPr/>
              <a:t>11/15/2017</a:t>
            </a:fld>
            <a:endParaRPr lang="en-US" dirty="0"/>
          </a:p>
        </p:txBody>
      </p:sp>
      <p:sp>
        <p:nvSpPr>
          <p:cNvPr id="5" name="Slide Number Placeholder 4"/>
          <p:cNvSpPr>
            <a:spLocks noGrp="1"/>
          </p:cNvSpPr>
          <p:nvPr>
            <p:ph type="sldNum" sz="quarter" idx="12"/>
          </p:nvPr>
        </p:nvSpPr>
        <p:spPr/>
        <p:txBody>
          <a:bodyPr/>
          <a:lstStyle/>
          <a:p>
            <a:fld id="{12F36BA8-ED48-4992-8491-571D6BB97763}" type="slidenum">
              <a:rPr lang="en-US" smtClean="0"/>
              <a:pPr/>
              <a:t>10</a:t>
            </a:fld>
            <a:endParaRPr lang="en-US"/>
          </a:p>
        </p:txBody>
      </p:sp>
    </p:spTree>
    <p:extLst>
      <p:ext uri="{BB962C8B-B14F-4D97-AF65-F5344CB8AC3E}">
        <p14:creationId xmlns:p14="http://schemas.microsoft.com/office/powerpoint/2010/main" val="31966890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Inertial Mass - </a:t>
            </a:r>
            <a:r>
              <a:rPr lang="en-GB" dirty="0" smtClean="0"/>
              <a:t>Experiment</a:t>
            </a:r>
            <a:endParaRPr lang="en-GB"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046597096"/>
              </p:ext>
            </p:extLst>
          </p:nvPr>
        </p:nvGraphicFramePr>
        <p:xfrm>
          <a:off x="2890030" y="1781649"/>
          <a:ext cx="7454972" cy="3474720"/>
        </p:xfrm>
        <a:graphic>
          <a:graphicData uri="http://schemas.openxmlformats.org/drawingml/2006/table">
            <a:tbl>
              <a:tblPr firstRow="1" bandRow="1">
                <a:tableStyleId>{5C22544A-7EE6-4342-B048-85BDC9FD1C3A}</a:tableStyleId>
              </a:tblPr>
              <a:tblGrid>
                <a:gridCol w="3727486">
                  <a:extLst>
                    <a:ext uri="{9D8B030D-6E8A-4147-A177-3AD203B41FA5}">
                      <a16:colId xmlns:a16="http://schemas.microsoft.com/office/drawing/2014/main" val="650249752"/>
                    </a:ext>
                  </a:extLst>
                </a:gridCol>
                <a:gridCol w="3727486">
                  <a:extLst>
                    <a:ext uri="{9D8B030D-6E8A-4147-A177-3AD203B41FA5}">
                      <a16:colId xmlns:a16="http://schemas.microsoft.com/office/drawing/2014/main" val="2796370031"/>
                    </a:ext>
                  </a:extLst>
                </a:gridCol>
              </a:tblGrid>
              <a:tr h="370840">
                <a:tc>
                  <a:txBody>
                    <a:bodyPr/>
                    <a:lstStyle/>
                    <a:p>
                      <a:pPr marL="0" marR="0" lvl="2" indent="0" algn="ctr" defTabSz="457200" rtl="0" eaLnBrk="1" fontAlgn="auto" latinLnBrk="0" hangingPunct="1">
                        <a:lnSpc>
                          <a:spcPct val="100000"/>
                        </a:lnSpc>
                        <a:spcBef>
                          <a:spcPts val="0"/>
                        </a:spcBef>
                        <a:spcAft>
                          <a:spcPts val="0"/>
                        </a:spcAft>
                        <a:buClrTx/>
                        <a:buSzTx/>
                        <a:buFontTx/>
                        <a:buNone/>
                        <a:tabLst/>
                        <a:defRPr/>
                      </a:pPr>
                      <a:r>
                        <a:rPr lang="en-GB" sz="3200" dirty="0" smtClean="0"/>
                        <a:t>Inertial Mass</a:t>
                      </a:r>
                      <a:r>
                        <a:rPr lang="en-GB" sz="3200" baseline="0" dirty="0" smtClean="0"/>
                        <a:t> (kg)</a:t>
                      </a:r>
                      <a:endParaRPr lang="en-GB" sz="3200" dirty="0" smtClean="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GB" sz="3200" dirty="0" smtClean="0"/>
                        <a:t>Acceleration (m/s</a:t>
                      </a:r>
                      <a:r>
                        <a:rPr lang="en-GB" sz="3200" baseline="30000" dirty="0" smtClean="0"/>
                        <a:t>2</a:t>
                      </a:r>
                      <a:r>
                        <a:rPr lang="en-GB" sz="3200" dirty="0" smtClean="0"/>
                        <a:t>)</a:t>
                      </a:r>
                      <a:endParaRPr lang="en-GB" sz="3200"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4495671"/>
                  </a:ext>
                </a:extLst>
              </a:tr>
              <a:tr h="370840">
                <a:tc>
                  <a:txBody>
                    <a:bodyPr/>
                    <a:lstStyle/>
                    <a:p>
                      <a:pPr algn="ctr"/>
                      <a:endParaRPr lang="en-GB" sz="32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32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13244626"/>
                  </a:ext>
                </a:extLst>
              </a:tr>
              <a:tr h="370840">
                <a:tc>
                  <a:txBody>
                    <a:bodyPr/>
                    <a:lstStyle/>
                    <a:p>
                      <a:pPr algn="ctr"/>
                      <a:endParaRPr lang="en-GB" sz="32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32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05913325"/>
                  </a:ext>
                </a:extLst>
              </a:tr>
              <a:tr h="370840">
                <a:tc>
                  <a:txBody>
                    <a:bodyPr/>
                    <a:lstStyle/>
                    <a:p>
                      <a:pPr algn="ctr"/>
                      <a:endParaRPr lang="en-GB" sz="320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32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5869297"/>
                  </a:ext>
                </a:extLst>
              </a:tr>
              <a:tr h="370840">
                <a:tc>
                  <a:txBody>
                    <a:bodyPr/>
                    <a:lstStyle/>
                    <a:p>
                      <a:pPr algn="ctr"/>
                      <a:endParaRPr lang="en-GB" sz="32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32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7753935"/>
                  </a:ext>
                </a:extLst>
              </a:tr>
              <a:tr h="370840">
                <a:tc>
                  <a:txBody>
                    <a:bodyPr/>
                    <a:lstStyle/>
                    <a:p>
                      <a:pPr algn="ctr"/>
                      <a:endParaRPr lang="en-GB" sz="32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endParaRPr lang="en-GB" sz="32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393526981"/>
                  </a:ext>
                </a:extLst>
              </a:tr>
            </a:tbl>
          </a:graphicData>
        </a:graphic>
      </p:graphicFrame>
      <p:sp>
        <p:nvSpPr>
          <p:cNvPr id="4" name="Date Placeholder 3"/>
          <p:cNvSpPr>
            <a:spLocks noGrp="1"/>
          </p:cNvSpPr>
          <p:nvPr>
            <p:ph type="dt" sz="half" idx="10"/>
          </p:nvPr>
        </p:nvSpPr>
        <p:spPr/>
        <p:txBody>
          <a:bodyPr/>
          <a:lstStyle/>
          <a:p>
            <a:fld id="{0FFCDF0E-8DFC-4BA1-A316-D7E93F66664E}" type="datetime1">
              <a:rPr lang="en-US" smtClean="0"/>
              <a:pPr/>
              <a:t>11/15/2017</a:t>
            </a:fld>
            <a:endParaRPr lang="en-US" dirty="0"/>
          </a:p>
        </p:txBody>
      </p:sp>
      <p:sp>
        <p:nvSpPr>
          <p:cNvPr id="5" name="Slide Number Placeholder 4"/>
          <p:cNvSpPr>
            <a:spLocks noGrp="1"/>
          </p:cNvSpPr>
          <p:nvPr>
            <p:ph type="sldNum" sz="quarter" idx="12"/>
          </p:nvPr>
        </p:nvSpPr>
        <p:spPr/>
        <p:txBody>
          <a:bodyPr/>
          <a:lstStyle/>
          <a:p>
            <a:fld id="{12F36BA8-ED48-4992-8491-571D6BB97763}" type="slidenum">
              <a:rPr lang="en-US" smtClean="0"/>
              <a:pPr/>
              <a:t>11</a:t>
            </a:fld>
            <a:endParaRPr lang="en-US"/>
          </a:p>
        </p:txBody>
      </p:sp>
    </p:spTree>
    <p:extLst>
      <p:ext uri="{BB962C8B-B14F-4D97-AF65-F5344CB8AC3E}">
        <p14:creationId xmlns:p14="http://schemas.microsoft.com/office/powerpoint/2010/main" val="5143217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Inertial Mass - </a:t>
            </a:r>
            <a:r>
              <a:rPr lang="en-GB" dirty="0" smtClean="0"/>
              <a:t>Experiment</a:t>
            </a:r>
            <a:endParaRPr lang="en-GB" dirty="0"/>
          </a:p>
        </p:txBody>
      </p:sp>
      <p:sp>
        <p:nvSpPr>
          <p:cNvPr id="3" name="Content Placeholder 2"/>
          <p:cNvSpPr>
            <a:spLocks noGrp="1"/>
          </p:cNvSpPr>
          <p:nvPr>
            <p:ph idx="1"/>
          </p:nvPr>
        </p:nvSpPr>
        <p:spPr/>
        <p:txBody>
          <a:bodyPr/>
          <a:lstStyle/>
          <a:p>
            <a:r>
              <a:rPr lang="en-GB" dirty="0" smtClean="0"/>
              <a:t>Perform the experiment and calculate the masses.</a:t>
            </a:r>
            <a:endParaRPr lang="en-GB" dirty="0"/>
          </a:p>
        </p:txBody>
      </p:sp>
      <p:sp>
        <p:nvSpPr>
          <p:cNvPr id="4" name="Date Placeholder 3"/>
          <p:cNvSpPr>
            <a:spLocks noGrp="1"/>
          </p:cNvSpPr>
          <p:nvPr>
            <p:ph type="dt" sz="half" idx="10"/>
          </p:nvPr>
        </p:nvSpPr>
        <p:spPr/>
        <p:txBody>
          <a:bodyPr/>
          <a:lstStyle/>
          <a:p>
            <a:fld id="{0FFCDF0E-8DFC-4BA1-A316-D7E93F66664E}" type="datetime1">
              <a:rPr lang="en-US" smtClean="0"/>
              <a:pPr/>
              <a:t>11/15/2017</a:t>
            </a:fld>
            <a:endParaRPr lang="en-US" dirty="0"/>
          </a:p>
        </p:txBody>
      </p:sp>
      <p:sp>
        <p:nvSpPr>
          <p:cNvPr id="5" name="Slide Number Placeholder 4"/>
          <p:cNvSpPr>
            <a:spLocks noGrp="1"/>
          </p:cNvSpPr>
          <p:nvPr>
            <p:ph type="sldNum" sz="quarter" idx="12"/>
          </p:nvPr>
        </p:nvSpPr>
        <p:spPr/>
        <p:txBody>
          <a:bodyPr/>
          <a:lstStyle/>
          <a:p>
            <a:fld id="{12F36BA8-ED48-4992-8491-571D6BB97763}" type="slidenum">
              <a:rPr lang="en-US" smtClean="0"/>
              <a:pPr/>
              <a:t>12</a:t>
            </a:fld>
            <a:endParaRPr lang="en-US"/>
          </a:p>
        </p:txBody>
      </p:sp>
    </p:spTree>
    <p:extLst>
      <p:ext uri="{BB962C8B-B14F-4D97-AF65-F5344CB8AC3E}">
        <p14:creationId xmlns:p14="http://schemas.microsoft.com/office/powerpoint/2010/main" val="32101633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08" y="103600"/>
            <a:ext cx="10018713" cy="1124790"/>
          </a:xfrm>
        </p:spPr>
        <p:txBody>
          <a:bodyPr>
            <a:noAutofit/>
          </a:bodyPr>
          <a:lstStyle/>
          <a:p>
            <a:r>
              <a:rPr lang="en-GB" dirty="0"/>
              <a:t>Gravitational </a:t>
            </a:r>
            <a:r>
              <a:rPr lang="en-GB" dirty="0" smtClean="0"/>
              <a:t>Mass</a:t>
            </a:r>
            <a:r>
              <a:rPr lang="en-GB" sz="3200" dirty="0" smtClean="0"/>
              <a:t/>
            </a:r>
            <a:br>
              <a:rPr lang="en-GB" sz="3200" dirty="0" smtClean="0"/>
            </a:br>
            <a:r>
              <a:rPr lang="en-US" sz="2000" b="1" i="1" dirty="0"/>
              <a:t>(Bozeman </a:t>
            </a:r>
            <a:r>
              <a:rPr lang="en-US" sz="2000" b="1" i="1" dirty="0" smtClean="0"/>
              <a:t>Science - </a:t>
            </a:r>
            <a:r>
              <a:rPr lang="en-US" sz="2000" b="1" i="1" dirty="0" err="1" smtClean="0"/>
              <a:t>youtube</a:t>
            </a:r>
            <a:r>
              <a:rPr lang="en-US" sz="2000" b="1" i="1" dirty="0" smtClean="0"/>
              <a:t>)</a:t>
            </a:r>
            <a:br>
              <a:rPr lang="en-US" sz="2000" b="1" i="1" dirty="0" smtClean="0"/>
            </a:br>
            <a:r>
              <a:rPr lang="en-GB" sz="2000" dirty="0">
                <a:hlinkClick r:id="rId4"/>
              </a:rPr>
              <a:t>https://www.youtube.com/watch?v=4LnFqUWthOU&amp;t=4s</a:t>
            </a:r>
            <a:endParaRPr lang="en-GB" sz="2000" i="1" dirty="0"/>
          </a:p>
        </p:txBody>
      </p:sp>
      <p:sp>
        <p:nvSpPr>
          <p:cNvPr id="4" name="Date Placeholder 3"/>
          <p:cNvSpPr>
            <a:spLocks noGrp="1"/>
          </p:cNvSpPr>
          <p:nvPr>
            <p:ph type="dt" sz="half" idx="10"/>
          </p:nvPr>
        </p:nvSpPr>
        <p:spPr/>
        <p:txBody>
          <a:bodyPr/>
          <a:lstStyle/>
          <a:p>
            <a:fld id="{0FFCDF0E-8DFC-4BA1-A316-D7E93F66664E}" type="datetime1">
              <a:rPr lang="en-US" smtClean="0"/>
              <a:pPr/>
              <a:t>11/15/2017</a:t>
            </a:fld>
            <a:endParaRPr lang="en-US" dirty="0"/>
          </a:p>
        </p:txBody>
      </p:sp>
      <p:sp>
        <p:nvSpPr>
          <p:cNvPr id="5" name="Slide Number Placeholder 4"/>
          <p:cNvSpPr>
            <a:spLocks noGrp="1"/>
          </p:cNvSpPr>
          <p:nvPr>
            <p:ph type="sldNum" sz="quarter" idx="12"/>
          </p:nvPr>
        </p:nvSpPr>
        <p:spPr/>
        <p:txBody>
          <a:bodyPr/>
          <a:lstStyle/>
          <a:p>
            <a:fld id="{12F36BA8-ED48-4992-8491-571D6BB97763}" type="slidenum">
              <a:rPr lang="en-US" smtClean="0"/>
              <a:pPr/>
              <a:t>13</a:t>
            </a:fld>
            <a:endParaRPr lang="en-US"/>
          </a:p>
        </p:txBody>
      </p:sp>
      <p:pic>
        <p:nvPicPr>
          <p:cNvPr id="7" name="Gravitational Mass [Low, 480x360]">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516976" y="1623845"/>
            <a:ext cx="7953375" cy="4473575"/>
          </a:xfrm>
        </p:spPr>
      </p:pic>
      <mc:AlternateContent xmlns:mc="http://schemas.openxmlformats.org/markup-compatibility/2006" xmlns:a14="http://schemas.microsoft.com/office/drawing/2010/main">
        <mc:Choice Requires="a14">
          <p:sp>
            <p:nvSpPr>
              <p:cNvPr id="6" name="Rectangle 5"/>
              <p:cNvSpPr/>
              <p:nvPr/>
            </p:nvSpPr>
            <p:spPr>
              <a:xfrm>
                <a:off x="8051229" y="380704"/>
                <a:ext cx="2959336" cy="10454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3600" b="1" i="1">
                          <a:latin typeface="Cambria Math" panose="02040503050406030204" pitchFamily="18" charset="0"/>
                        </a:rPr>
                        <m:t>𝑭</m:t>
                      </m:r>
                      <m:r>
                        <a:rPr lang="en-US" sz="3600" b="1" i="1">
                          <a:latin typeface="Cambria Math" panose="02040503050406030204" pitchFamily="18" charset="0"/>
                        </a:rPr>
                        <m:t>=</m:t>
                      </m:r>
                      <m:r>
                        <a:rPr lang="en-GB" sz="3600" b="1" i="1">
                          <a:latin typeface="Cambria Math" panose="02040503050406030204" pitchFamily="18" charset="0"/>
                        </a:rPr>
                        <m:t>𝑮</m:t>
                      </m:r>
                      <m:f>
                        <m:fPr>
                          <m:ctrlPr>
                            <a:rPr lang="en-US" sz="3600" b="1" i="1">
                              <a:latin typeface="Cambria Math" panose="02040503050406030204" pitchFamily="18" charset="0"/>
                            </a:rPr>
                          </m:ctrlPr>
                        </m:fPr>
                        <m:num>
                          <m:sSub>
                            <m:sSubPr>
                              <m:ctrlPr>
                                <a:rPr lang="en-US" sz="3600" b="1" i="1">
                                  <a:latin typeface="Cambria Math" panose="02040503050406030204" pitchFamily="18" charset="0"/>
                                </a:rPr>
                              </m:ctrlPr>
                            </m:sSubPr>
                            <m:e>
                              <m:r>
                                <a:rPr lang="en-GB" sz="3600" b="1" i="1">
                                  <a:latin typeface="Cambria Math" panose="02040503050406030204" pitchFamily="18" charset="0"/>
                                </a:rPr>
                                <m:t>𝒎</m:t>
                              </m:r>
                            </m:e>
                            <m:sub>
                              <m:r>
                                <a:rPr lang="en-GB" sz="3600" b="1" i="1">
                                  <a:latin typeface="Cambria Math" panose="02040503050406030204" pitchFamily="18" charset="0"/>
                                </a:rPr>
                                <m:t>𝟏</m:t>
                              </m:r>
                            </m:sub>
                          </m:sSub>
                          <m:r>
                            <a:rPr lang="en-US" sz="3600" b="1" i="1">
                              <a:latin typeface="Cambria Math" panose="02040503050406030204" pitchFamily="18" charset="0"/>
                            </a:rPr>
                            <m:t> </m:t>
                          </m:r>
                          <m:sSub>
                            <m:sSubPr>
                              <m:ctrlPr>
                                <a:rPr lang="en-US" sz="3600" b="1" i="1">
                                  <a:latin typeface="Cambria Math" panose="02040503050406030204" pitchFamily="18" charset="0"/>
                                </a:rPr>
                              </m:ctrlPr>
                            </m:sSubPr>
                            <m:e>
                              <m:r>
                                <a:rPr lang="en-GB" sz="3600" b="1" i="1">
                                  <a:latin typeface="Cambria Math" panose="02040503050406030204" pitchFamily="18" charset="0"/>
                                </a:rPr>
                                <m:t>𝒎</m:t>
                              </m:r>
                            </m:e>
                            <m:sub>
                              <m:r>
                                <a:rPr lang="en-GB" sz="3600" b="1" i="1">
                                  <a:latin typeface="Cambria Math" panose="02040503050406030204" pitchFamily="18" charset="0"/>
                                </a:rPr>
                                <m:t>𝟐</m:t>
                              </m:r>
                            </m:sub>
                          </m:sSub>
                        </m:num>
                        <m:den>
                          <m:r>
                            <a:rPr lang="en-GB" sz="3600" b="1" i="1">
                              <a:latin typeface="Cambria Math" panose="02040503050406030204" pitchFamily="18" charset="0"/>
                            </a:rPr>
                            <m:t>𝒓</m:t>
                          </m:r>
                          <m:r>
                            <a:rPr lang="en-GB" sz="3600" b="1" i="1" baseline="30000">
                              <a:latin typeface="Cambria Math" panose="02040503050406030204" pitchFamily="18" charset="0"/>
                            </a:rPr>
                            <m:t>𝟐</m:t>
                          </m:r>
                        </m:den>
                      </m:f>
                    </m:oMath>
                  </m:oMathPara>
                </a14:m>
                <a:endParaRPr lang="en-GB" sz="3600" dirty="0"/>
              </a:p>
            </p:txBody>
          </p:sp>
        </mc:Choice>
        <mc:Fallback xmlns="">
          <p:sp>
            <p:nvSpPr>
              <p:cNvPr id="6" name="Rectangle 5"/>
              <p:cNvSpPr>
                <a:spLocks noRot="1" noChangeAspect="1" noMove="1" noResize="1" noEditPoints="1" noAdjustHandles="1" noChangeArrowheads="1" noChangeShapeType="1" noTextEdit="1"/>
              </p:cNvSpPr>
              <p:nvPr/>
            </p:nvSpPr>
            <p:spPr>
              <a:xfrm>
                <a:off x="8051229" y="380704"/>
                <a:ext cx="2959336" cy="1045414"/>
              </a:xfrm>
              <a:prstGeom prst="rect">
                <a:avLst/>
              </a:prstGeom>
              <a:blipFill rotWithShape="0">
                <a:blip r:embed="rId6"/>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3830767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1527" y="-328635"/>
            <a:ext cx="10018713" cy="1124790"/>
          </a:xfrm>
        </p:spPr>
        <p:txBody>
          <a:bodyPr/>
          <a:lstStyle/>
          <a:p>
            <a:r>
              <a:rPr lang="en-GB" dirty="0" smtClean="0"/>
              <a:t>Difference </a:t>
            </a:r>
            <a:r>
              <a:rPr lang="en-GB" dirty="0"/>
              <a:t>between weight and mass?</a:t>
            </a:r>
          </a:p>
        </p:txBody>
      </p:sp>
      <p:sp>
        <p:nvSpPr>
          <p:cNvPr id="3" name="Content Placeholder 2"/>
          <p:cNvSpPr>
            <a:spLocks noGrp="1"/>
          </p:cNvSpPr>
          <p:nvPr>
            <p:ph idx="1"/>
          </p:nvPr>
        </p:nvSpPr>
        <p:spPr>
          <a:xfrm>
            <a:off x="1484309" y="1578862"/>
            <a:ext cx="10018713" cy="4473388"/>
          </a:xfrm>
        </p:spPr>
        <p:txBody>
          <a:bodyPr/>
          <a:lstStyle/>
          <a:p>
            <a:r>
              <a:rPr lang="en-GB" sz="2400" dirty="0" smtClean="0"/>
              <a:t>Mass:</a:t>
            </a:r>
          </a:p>
          <a:p>
            <a:pPr lvl="1"/>
            <a:r>
              <a:rPr lang="en-GB" sz="2000" dirty="0"/>
              <a:t>A</a:t>
            </a:r>
            <a:r>
              <a:rPr lang="en-GB" sz="2000" dirty="0" smtClean="0"/>
              <a:t> </a:t>
            </a:r>
            <a:r>
              <a:rPr lang="en-GB" sz="2000" dirty="0"/>
              <a:t>measure of how much matter </a:t>
            </a:r>
            <a:r>
              <a:rPr lang="en-GB" sz="2000" dirty="0" smtClean="0"/>
              <a:t>(kg) an </a:t>
            </a:r>
            <a:r>
              <a:rPr lang="en-GB" sz="2000" dirty="0"/>
              <a:t>object has</a:t>
            </a:r>
            <a:r>
              <a:rPr lang="en-GB" sz="2000" dirty="0" smtClean="0"/>
              <a:t>.</a:t>
            </a:r>
          </a:p>
          <a:p>
            <a:pPr lvl="1"/>
            <a:r>
              <a:rPr lang="en-GB" sz="2000" dirty="0" smtClean="0"/>
              <a:t>Does not change </a:t>
            </a:r>
            <a:r>
              <a:rPr lang="en-GB" sz="2000" dirty="0"/>
              <a:t>when an object's location </a:t>
            </a:r>
            <a:r>
              <a:rPr lang="en-GB" sz="2000" dirty="0" smtClean="0"/>
              <a:t>changes.</a:t>
            </a:r>
          </a:p>
          <a:p>
            <a:r>
              <a:rPr lang="en-GB" sz="2400" dirty="0" smtClean="0"/>
              <a:t>Weight:</a:t>
            </a:r>
          </a:p>
          <a:p>
            <a:pPr lvl="1"/>
            <a:r>
              <a:rPr lang="en-GB" sz="2000" dirty="0" smtClean="0"/>
              <a:t>A </a:t>
            </a:r>
            <a:r>
              <a:rPr lang="en-GB" sz="2000" dirty="0"/>
              <a:t>measure</a:t>
            </a:r>
            <a:r>
              <a:rPr lang="en-GB" sz="2000" dirty="0" smtClean="0"/>
              <a:t> </a:t>
            </a:r>
            <a:r>
              <a:rPr lang="en-GB" sz="2000" dirty="0"/>
              <a:t>of the gravitational force </a:t>
            </a:r>
            <a:r>
              <a:rPr lang="en-GB" sz="2000" dirty="0" smtClean="0"/>
              <a:t>(Newtons – N) acting </a:t>
            </a:r>
            <a:r>
              <a:rPr lang="en-GB" sz="2000" dirty="0"/>
              <a:t>on an object</a:t>
            </a:r>
            <a:r>
              <a:rPr lang="en-GB" sz="2000" dirty="0" smtClean="0"/>
              <a:t>.</a:t>
            </a:r>
          </a:p>
          <a:p>
            <a:pPr lvl="1"/>
            <a:r>
              <a:rPr lang="en-GB" sz="2000" dirty="0" smtClean="0"/>
              <a:t>Changes </a:t>
            </a:r>
            <a:r>
              <a:rPr lang="en-GB" sz="2000" dirty="0"/>
              <a:t>with </a:t>
            </a:r>
            <a:r>
              <a:rPr lang="en-GB" sz="2000" dirty="0" smtClean="0"/>
              <a:t>location.</a:t>
            </a:r>
          </a:p>
          <a:p>
            <a:pPr lvl="2"/>
            <a:r>
              <a:rPr lang="en-GB" sz="1800" dirty="0">
                <a:hlinkClick r:id="rId2"/>
              </a:rPr>
              <a:t>https://</a:t>
            </a:r>
            <a:r>
              <a:rPr lang="en-GB" sz="1800" dirty="0" smtClean="0">
                <a:hlinkClick r:id="rId2"/>
              </a:rPr>
              <a:t>www.nyu.edu/pages/mathmol/textbook/weightvmass.html</a:t>
            </a:r>
            <a:endParaRPr lang="en-GB" sz="1800" dirty="0" smtClean="0"/>
          </a:p>
          <a:p>
            <a:pPr lvl="2"/>
            <a:r>
              <a:rPr lang="en-GB" sz="1800" dirty="0">
                <a:hlinkClick r:id="rId3"/>
              </a:rPr>
              <a:t>http://</a:t>
            </a:r>
            <a:r>
              <a:rPr lang="en-GB" sz="1800" dirty="0" smtClean="0">
                <a:hlinkClick r:id="rId3"/>
              </a:rPr>
              <a:t>www.physicsclassroom.com/class/newtlaws/Lesson-2/Types-of-Forces</a:t>
            </a:r>
            <a:endParaRPr lang="en-GB" sz="1800" dirty="0" smtClean="0"/>
          </a:p>
          <a:p>
            <a:r>
              <a:rPr lang="en-GB" sz="2400" dirty="0" smtClean="0"/>
              <a:t>W = mg or </a:t>
            </a:r>
            <a:r>
              <a:rPr lang="en-GB" sz="2400" dirty="0" err="1" smtClean="0"/>
              <a:t>F</a:t>
            </a:r>
            <a:r>
              <a:rPr lang="en-GB" sz="2400" baseline="-25000" dirty="0" err="1" smtClean="0"/>
              <a:t>grav</a:t>
            </a:r>
            <a:r>
              <a:rPr lang="en-GB" sz="2400" dirty="0" smtClean="0"/>
              <a:t> </a:t>
            </a:r>
            <a:r>
              <a:rPr lang="en-GB" sz="2400" dirty="0"/>
              <a:t>= </a:t>
            </a:r>
            <a:r>
              <a:rPr lang="en-GB" sz="2400" dirty="0" smtClean="0"/>
              <a:t>mg</a:t>
            </a:r>
            <a:endParaRPr lang="en-GB" sz="2400" dirty="0" smtClean="0"/>
          </a:p>
          <a:p>
            <a:pPr lvl="1"/>
            <a:r>
              <a:rPr lang="en-GB" sz="2000" dirty="0" smtClean="0"/>
              <a:t>W = weight, </a:t>
            </a:r>
            <a:r>
              <a:rPr lang="en-GB" sz="2000" dirty="0" err="1" smtClean="0"/>
              <a:t>F</a:t>
            </a:r>
            <a:r>
              <a:rPr lang="en-GB" sz="2000" baseline="-25000" dirty="0" err="1" smtClean="0"/>
              <a:t>grav</a:t>
            </a:r>
            <a:r>
              <a:rPr lang="en-GB" sz="2000" dirty="0" smtClean="0"/>
              <a:t> = Force of gravity = Weight</a:t>
            </a:r>
          </a:p>
          <a:p>
            <a:pPr lvl="1"/>
            <a:r>
              <a:rPr lang="en-GB" sz="2000" dirty="0" smtClean="0"/>
              <a:t>m = mass</a:t>
            </a:r>
          </a:p>
          <a:p>
            <a:pPr lvl="1"/>
            <a:r>
              <a:rPr lang="en-GB" sz="2000" dirty="0" smtClean="0"/>
              <a:t>g = acceleration of </a:t>
            </a:r>
            <a:r>
              <a:rPr lang="en-GB" sz="2000" dirty="0" smtClean="0"/>
              <a:t>gravity</a:t>
            </a:r>
          </a:p>
          <a:p>
            <a:pPr lvl="2"/>
            <a:r>
              <a:rPr lang="en-GB" sz="1600" dirty="0" smtClean="0"/>
              <a:t>Where does this equation come from?</a:t>
            </a:r>
          </a:p>
          <a:p>
            <a:pPr lvl="3"/>
            <a:r>
              <a:rPr lang="en-GB" sz="1600" b="1" dirty="0" smtClean="0"/>
              <a:t>F = ma (Newton’s Second Law)</a:t>
            </a:r>
            <a:endParaRPr lang="en-GB" sz="1600" b="1" dirty="0"/>
          </a:p>
        </p:txBody>
      </p:sp>
      <p:sp>
        <p:nvSpPr>
          <p:cNvPr id="4" name="Date Placeholder 3"/>
          <p:cNvSpPr>
            <a:spLocks noGrp="1"/>
          </p:cNvSpPr>
          <p:nvPr>
            <p:ph type="dt" sz="half" idx="10"/>
          </p:nvPr>
        </p:nvSpPr>
        <p:spPr/>
        <p:txBody>
          <a:bodyPr/>
          <a:lstStyle/>
          <a:p>
            <a:fld id="{0FFCDF0E-8DFC-4BA1-A316-D7E93F66664E}" type="datetime1">
              <a:rPr lang="en-US" smtClean="0"/>
              <a:pPr/>
              <a:t>11/15/2017</a:t>
            </a:fld>
            <a:endParaRPr lang="en-US" dirty="0"/>
          </a:p>
        </p:txBody>
      </p:sp>
      <p:sp>
        <p:nvSpPr>
          <p:cNvPr id="5" name="Slide Number Placeholder 4"/>
          <p:cNvSpPr>
            <a:spLocks noGrp="1"/>
          </p:cNvSpPr>
          <p:nvPr>
            <p:ph type="sldNum" sz="quarter" idx="12"/>
          </p:nvPr>
        </p:nvSpPr>
        <p:spPr/>
        <p:txBody>
          <a:bodyPr/>
          <a:lstStyle/>
          <a:p>
            <a:fld id="{12F36BA8-ED48-4992-8491-571D6BB97763}" type="slidenum">
              <a:rPr lang="en-US" smtClean="0"/>
              <a:pPr/>
              <a:t>14</a:t>
            </a:fld>
            <a:endParaRPr lang="en-US"/>
          </a:p>
        </p:txBody>
      </p:sp>
    </p:spTree>
    <p:extLst>
      <p:ext uri="{BB962C8B-B14F-4D97-AF65-F5344CB8AC3E}">
        <p14:creationId xmlns:p14="http://schemas.microsoft.com/office/powerpoint/2010/main" val="1509860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grpId="0"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grpId="0" nodeType="click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anim calcmode="lin" valueType="num">
                                      <p:cBhvr additive="base">
                                        <p:cTn id="73" dur="500" fill="hold"/>
                                        <p:tgtEl>
                                          <p:spTgt spid="3">
                                            <p:txEl>
                                              <p:pRg st="11" end="11"/>
                                            </p:txEl>
                                          </p:spTgt>
                                        </p:tgtEl>
                                        <p:attrNameLst>
                                          <p:attrName>ppt_x</p:attrName>
                                        </p:attrNameLst>
                                      </p:cBhvr>
                                      <p:tavLst>
                                        <p:tav tm="0">
                                          <p:val>
                                            <p:strVal val="1+#ppt_w/2"/>
                                          </p:val>
                                        </p:tav>
                                        <p:tav tm="100000">
                                          <p:val>
                                            <p:strVal val="#ppt_x"/>
                                          </p:val>
                                        </p:tav>
                                      </p:tavLst>
                                    </p:anim>
                                    <p:anim calcmode="lin" valueType="num">
                                      <p:cBhvr additive="base">
                                        <p:cTn id="74" dur="500" fill="hold"/>
                                        <p:tgtEl>
                                          <p:spTgt spid="3">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3">
                                            <p:txEl>
                                              <p:pRg st="12" end="12"/>
                                            </p:txEl>
                                          </p:spTgt>
                                        </p:tgtEl>
                                        <p:attrNameLst>
                                          <p:attrName>style.visibility</p:attrName>
                                        </p:attrNameLst>
                                      </p:cBhvr>
                                      <p:to>
                                        <p:strVal val="visible"/>
                                      </p:to>
                                    </p:set>
                                    <p:anim calcmode="lin" valueType="num">
                                      <p:cBhvr additive="base">
                                        <p:cTn id="79" dur="500" fill="hold"/>
                                        <p:tgtEl>
                                          <p:spTgt spid="3">
                                            <p:txEl>
                                              <p:pRg st="12" end="12"/>
                                            </p:txEl>
                                          </p:spTgt>
                                        </p:tgtEl>
                                        <p:attrNameLst>
                                          <p:attrName>ppt_x</p:attrName>
                                        </p:attrNameLst>
                                      </p:cBhvr>
                                      <p:tavLst>
                                        <p:tav tm="0">
                                          <p:val>
                                            <p:strVal val="1+#ppt_w/2"/>
                                          </p:val>
                                        </p:tav>
                                        <p:tav tm="100000">
                                          <p:val>
                                            <p:strVal val="#ppt_x"/>
                                          </p:val>
                                        </p:tav>
                                      </p:tavLst>
                                    </p:anim>
                                    <p:anim calcmode="lin" valueType="num">
                                      <p:cBhvr additive="base">
                                        <p:cTn id="80" dur="500" fill="hold"/>
                                        <p:tgtEl>
                                          <p:spTgt spid="3">
                                            <p:txEl>
                                              <p:pRg st="12" end="12"/>
                                            </p:txEl>
                                          </p:spTgt>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2" fill="hold" grpId="0" nodeType="clickEffect">
                                  <p:stCondLst>
                                    <p:cond delay="0"/>
                                  </p:stCondLst>
                                  <p:childTnLst>
                                    <p:set>
                                      <p:cBhvr>
                                        <p:cTn id="84" dur="1" fill="hold">
                                          <p:stCondLst>
                                            <p:cond delay="0"/>
                                          </p:stCondLst>
                                        </p:cTn>
                                        <p:tgtEl>
                                          <p:spTgt spid="3">
                                            <p:txEl>
                                              <p:pRg st="13" end="13"/>
                                            </p:txEl>
                                          </p:spTgt>
                                        </p:tgtEl>
                                        <p:attrNameLst>
                                          <p:attrName>style.visibility</p:attrName>
                                        </p:attrNameLst>
                                      </p:cBhvr>
                                      <p:to>
                                        <p:strVal val="visible"/>
                                      </p:to>
                                    </p:set>
                                    <p:anim calcmode="lin" valueType="num">
                                      <p:cBhvr additive="base">
                                        <p:cTn id="85" dur="500" fill="hold"/>
                                        <p:tgtEl>
                                          <p:spTgt spid="3">
                                            <p:txEl>
                                              <p:pRg st="13" end="13"/>
                                            </p:txEl>
                                          </p:spTgt>
                                        </p:tgtEl>
                                        <p:attrNameLst>
                                          <p:attrName>ppt_x</p:attrName>
                                        </p:attrNameLst>
                                      </p:cBhvr>
                                      <p:tavLst>
                                        <p:tav tm="0">
                                          <p:val>
                                            <p:strVal val="1+#ppt_w/2"/>
                                          </p:val>
                                        </p:tav>
                                        <p:tav tm="100000">
                                          <p:val>
                                            <p:strVal val="#ppt_x"/>
                                          </p:val>
                                        </p:tav>
                                      </p:tavLst>
                                    </p:anim>
                                    <p:anim calcmode="lin" valueType="num">
                                      <p:cBhvr additive="base">
                                        <p:cTn id="86" dur="500" fill="hold"/>
                                        <p:tgtEl>
                                          <p:spTgt spid="3">
                                            <p:txEl>
                                              <p:pRg st="13" end="1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Problems and Solutions:</a:t>
            </a:r>
            <a:endParaRPr lang="en-GB" dirty="0"/>
          </a:p>
        </p:txBody>
      </p:sp>
      <p:sp>
        <p:nvSpPr>
          <p:cNvPr id="3" name="Content Placeholder 2"/>
          <p:cNvSpPr>
            <a:spLocks noGrp="1"/>
          </p:cNvSpPr>
          <p:nvPr>
            <p:ph idx="1"/>
          </p:nvPr>
        </p:nvSpPr>
        <p:spPr>
          <a:xfrm>
            <a:off x="1661730" y="2384612"/>
            <a:ext cx="10018713" cy="4473388"/>
          </a:xfrm>
        </p:spPr>
        <p:txBody>
          <a:bodyPr/>
          <a:lstStyle/>
          <a:p>
            <a:r>
              <a:rPr lang="en-GB" sz="2000" dirty="0" smtClean="0"/>
              <a:t>Inertial &amp; Gravitational Mass:</a:t>
            </a:r>
            <a:endParaRPr lang="en-GB" sz="2000" dirty="0" smtClean="0">
              <a:hlinkClick r:id="rId2"/>
            </a:endParaRPr>
          </a:p>
          <a:p>
            <a:pPr lvl="1"/>
            <a:r>
              <a:rPr lang="en-GB" sz="1800" dirty="0" smtClean="0">
                <a:hlinkClick r:id="rId2"/>
              </a:rPr>
              <a:t>http</a:t>
            </a:r>
            <a:r>
              <a:rPr lang="en-GB" sz="1800" dirty="0">
                <a:hlinkClick r:id="rId2"/>
              </a:rPr>
              <a:t>://www.ducksters.com/science/quiz/mass_and_weight_questions.php</a:t>
            </a:r>
            <a:endParaRPr lang="en-GB" sz="1800" dirty="0">
              <a:hlinkClick r:id="rId3"/>
            </a:endParaRPr>
          </a:p>
          <a:p>
            <a:pPr lvl="1"/>
            <a:r>
              <a:rPr lang="en-GB" sz="1800" dirty="0" smtClean="0">
                <a:hlinkClick r:id="rId3"/>
              </a:rPr>
              <a:t>https</a:t>
            </a:r>
            <a:r>
              <a:rPr lang="en-GB" sz="1800" dirty="0">
                <a:hlinkClick r:id="rId3"/>
              </a:rPr>
              <a:t>://</a:t>
            </a:r>
            <a:r>
              <a:rPr lang="en-GB" sz="1800" dirty="0" smtClean="0">
                <a:hlinkClick r:id="rId3"/>
              </a:rPr>
              <a:t>quizizz.com/admin/quiz/584504ba5ce8f9933dd93238</a:t>
            </a:r>
            <a:endParaRPr lang="en-GB" sz="1800" dirty="0" smtClean="0"/>
          </a:p>
          <a:p>
            <a:r>
              <a:rPr lang="en-GB" sz="2000" dirty="0" smtClean="0"/>
              <a:t>Weight vs Mass:</a:t>
            </a:r>
          </a:p>
          <a:p>
            <a:pPr lvl="1"/>
            <a:r>
              <a:rPr lang="en-GB" sz="1800" dirty="0" smtClean="0"/>
              <a:t>Invent your questions regarding your weight on other planets using the following links:</a:t>
            </a:r>
            <a:endParaRPr lang="en-GB" sz="1800" dirty="0" smtClean="0">
              <a:hlinkClick r:id="rId4"/>
            </a:endParaRPr>
          </a:p>
          <a:p>
            <a:pPr lvl="2"/>
            <a:r>
              <a:rPr lang="en-GB" sz="1400" dirty="0" smtClean="0">
                <a:hlinkClick r:id="rId4"/>
              </a:rPr>
              <a:t>http</a:t>
            </a:r>
            <a:r>
              <a:rPr lang="en-GB" sz="1400" dirty="0">
                <a:hlinkClick r:id="rId4"/>
              </a:rPr>
              <a:t>://</a:t>
            </a:r>
            <a:r>
              <a:rPr lang="en-GB" sz="1400" dirty="0" smtClean="0">
                <a:hlinkClick r:id="rId4"/>
              </a:rPr>
              <a:t>www.physicsclassroom.com/class/circles/Lesson-3/The-Value-of-g</a:t>
            </a:r>
            <a:endParaRPr lang="en-GB" sz="1400" dirty="0" smtClean="0"/>
          </a:p>
          <a:p>
            <a:pPr lvl="2"/>
            <a:r>
              <a:rPr lang="en-GB" sz="1400" dirty="0">
                <a:hlinkClick r:id="rId5"/>
              </a:rPr>
              <a:t>https://</a:t>
            </a:r>
            <a:r>
              <a:rPr lang="en-GB" sz="1400" dirty="0" smtClean="0">
                <a:hlinkClick r:id="rId5"/>
              </a:rPr>
              <a:t>www.nyu.edu/pages/mathmol/textbook/weightvmass.html</a:t>
            </a:r>
            <a:endParaRPr lang="en-GB" sz="1400" dirty="0" smtClean="0"/>
          </a:p>
          <a:p>
            <a:pPr lvl="2"/>
            <a:r>
              <a:rPr lang="en-GB" sz="1400" dirty="0">
                <a:hlinkClick r:id="rId6"/>
              </a:rPr>
              <a:t>http://www.rapidtables.com/convert/weight/kg-to-pound.htm</a:t>
            </a:r>
            <a:endParaRPr lang="en-GB" sz="1400" dirty="0"/>
          </a:p>
          <a:p>
            <a:pPr lvl="1"/>
            <a:r>
              <a:rPr lang="en-GB" sz="1800" dirty="0">
                <a:hlinkClick r:id="rId7"/>
              </a:rPr>
              <a:t>http://</a:t>
            </a:r>
            <a:r>
              <a:rPr lang="en-GB" sz="1800" dirty="0" smtClean="0">
                <a:hlinkClick r:id="rId7"/>
              </a:rPr>
              <a:t>en.mcqslearn.com/o-level/physics/mcq/mass-weight-density.php?page=5</a:t>
            </a:r>
            <a:endParaRPr lang="en-GB" sz="1800" dirty="0" smtClean="0">
              <a:hlinkClick r:id="rId8"/>
            </a:endParaRPr>
          </a:p>
          <a:p>
            <a:pPr lvl="1"/>
            <a:r>
              <a:rPr lang="en-GB" sz="1800" dirty="0">
                <a:hlinkClick r:id="rId8"/>
              </a:rPr>
              <a:t>https://www.proprofs.com/quiz-school/story.php?title=force-weight-mass</a:t>
            </a:r>
          </a:p>
          <a:p>
            <a:pPr lvl="1"/>
            <a:r>
              <a:rPr lang="en-GB" sz="1800" dirty="0" smtClean="0">
                <a:hlinkClick r:id="rId8"/>
              </a:rPr>
              <a:t>https</a:t>
            </a:r>
            <a:r>
              <a:rPr lang="en-GB" sz="1800" dirty="0">
                <a:hlinkClick r:id="rId8"/>
              </a:rPr>
              <a:t>://</a:t>
            </a:r>
            <a:r>
              <a:rPr lang="en-GB" sz="1800" dirty="0" smtClean="0">
                <a:hlinkClick r:id="rId8"/>
              </a:rPr>
              <a:t>quizizz.com/admin/quiz/54ef1aff1e246ab31e491b0a</a:t>
            </a:r>
            <a:endParaRPr lang="en-GB" sz="1800" dirty="0" smtClean="0"/>
          </a:p>
          <a:p>
            <a:pPr lvl="1"/>
            <a:r>
              <a:rPr lang="en-GB" sz="1800" dirty="0">
                <a:hlinkClick r:id="rId9"/>
              </a:rPr>
              <a:t>https://reviewgamezone.com/mc/candidate/test/?</a:t>
            </a:r>
            <a:r>
              <a:rPr lang="en-GB" sz="1800" dirty="0" smtClean="0">
                <a:hlinkClick r:id="rId9"/>
              </a:rPr>
              <a:t>test_id=23043&amp;title=Mass%20Vs%20Weight</a:t>
            </a:r>
            <a:endParaRPr lang="en-GB" sz="1800" dirty="0" smtClean="0"/>
          </a:p>
          <a:p>
            <a:pPr lvl="1"/>
            <a:r>
              <a:rPr lang="en-GB" sz="1800" dirty="0" smtClean="0">
                <a:hlinkClick r:id="rId10"/>
              </a:rPr>
              <a:t>http</a:t>
            </a:r>
            <a:r>
              <a:rPr lang="en-GB" sz="1800" dirty="0">
                <a:hlinkClick r:id="rId10"/>
              </a:rPr>
              <a:t>://</a:t>
            </a:r>
            <a:r>
              <a:rPr lang="en-GB" sz="1800" dirty="0" smtClean="0">
                <a:hlinkClick r:id="rId10"/>
              </a:rPr>
              <a:t>en.mcqlearn.com/science/g6/measuring-mass-mcqs.php</a:t>
            </a:r>
            <a:endParaRPr lang="en-GB" sz="1800" dirty="0" smtClean="0"/>
          </a:p>
          <a:p>
            <a:pPr lvl="1"/>
            <a:r>
              <a:rPr lang="en-GB" sz="1800" dirty="0">
                <a:hlinkClick r:id="rId11"/>
              </a:rPr>
              <a:t>https://</a:t>
            </a:r>
            <a:r>
              <a:rPr lang="en-GB" sz="1800" dirty="0" smtClean="0">
                <a:hlinkClick r:id="rId11"/>
              </a:rPr>
              <a:t>www.thatquiz.org/tq/previewtest?Y/J/R/C/50721317644863</a:t>
            </a:r>
            <a:endParaRPr lang="en-GB" sz="1800" dirty="0" smtClean="0"/>
          </a:p>
          <a:p>
            <a:pPr lvl="1"/>
            <a:endParaRPr lang="en-GB" sz="1800" dirty="0" smtClean="0"/>
          </a:p>
          <a:p>
            <a:pPr lvl="1"/>
            <a:endParaRPr lang="en-GB" sz="1800" dirty="0" smtClean="0"/>
          </a:p>
          <a:p>
            <a:endParaRPr lang="en-GB" sz="2000" dirty="0" smtClean="0"/>
          </a:p>
          <a:p>
            <a:endParaRPr lang="en-GB" sz="2000" dirty="0"/>
          </a:p>
        </p:txBody>
      </p:sp>
      <p:sp>
        <p:nvSpPr>
          <p:cNvPr id="4" name="Date Placeholder 3"/>
          <p:cNvSpPr>
            <a:spLocks noGrp="1"/>
          </p:cNvSpPr>
          <p:nvPr>
            <p:ph type="dt" sz="half" idx="10"/>
          </p:nvPr>
        </p:nvSpPr>
        <p:spPr/>
        <p:txBody>
          <a:bodyPr/>
          <a:lstStyle/>
          <a:p>
            <a:fld id="{0FFCDF0E-8DFC-4BA1-A316-D7E93F66664E}" type="datetime1">
              <a:rPr lang="en-US" smtClean="0"/>
              <a:pPr/>
              <a:t>11/15/2017</a:t>
            </a:fld>
            <a:endParaRPr lang="en-US" dirty="0"/>
          </a:p>
        </p:txBody>
      </p:sp>
      <p:sp>
        <p:nvSpPr>
          <p:cNvPr id="5" name="Slide Number Placeholder 4"/>
          <p:cNvSpPr>
            <a:spLocks noGrp="1"/>
          </p:cNvSpPr>
          <p:nvPr>
            <p:ph type="sldNum" sz="quarter" idx="12"/>
          </p:nvPr>
        </p:nvSpPr>
        <p:spPr/>
        <p:txBody>
          <a:bodyPr/>
          <a:lstStyle/>
          <a:p>
            <a:fld id="{12F36BA8-ED48-4992-8491-571D6BB97763}" type="slidenum">
              <a:rPr lang="en-US" smtClean="0"/>
              <a:pPr/>
              <a:t>15</a:t>
            </a:fld>
            <a:endParaRPr lang="en-US"/>
          </a:p>
        </p:txBody>
      </p:sp>
    </p:spTree>
    <p:extLst>
      <p:ext uri="{BB962C8B-B14F-4D97-AF65-F5344CB8AC3E}">
        <p14:creationId xmlns:p14="http://schemas.microsoft.com/office/powerpoint/2010/main" val="12995861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Plenary</a:t>
            </a:r>
            <a:endParaRPr lang="en-GB" dirty="0"/>
          </a:p>
        </p:txBody>
      </p:sp>
      <p:sp>
        <p:nvSpPr>
          <p:cNvPr id="3" name="Content Placeholder 2"/>
          <p:cNvSpPr>
            <a:spLocks noGrp="1"/>
          </p:cNvSpPr>
          <p:nvPr>
            <p:ph idx="1"/>
          </p:nvPr>
        </p:nvSpPr>
        <p:spPr/>
        <p:txBody>
          <a:bodyPr/>
          <a:lstStyle/>
          <a:p>
            <a:r>
              <a:rPr lang="en-GB" dirty="0" smtClean="0"/>
              <a:t>Define inertial and gravitational mass.</a:t>
            </a:r>
            <a:endParaRPr lang="en-GB" dirty="0"/>
          </a:p>
        </p:txBody>
      </p:sp>
      <p:sp>
        <p:nvSpPr>
          <p:cNvPr id="4" name="Date Placeholder 3"/>
          <p:cNvSpPr>
            <a:spLocks noGrp="1"/>
          </p:cNvSpPr>
          <p:nvPr>
            <p:ph type="dt" sz="half" idx="10"/>
          </p:nvPr>
        </p:nvSpPr>
        <p:spPr/>
        <p:txBody>
          <a:bodyPr/>
          <a:lstStyle/>
          <a:p>
            <a:fld id="{0FFCDF0E-8DFC-4BA1-A316-D7E93F66664E}" type="datetime1">
              <a:rPr lang="en-US" smtClean="0"/>
              <a:pPr/>
              <a:t>11/15/2017</a:t>
            </a:fld>
            <a:endParaRPr lang="en-US" dirty="0"/>
          </a:p>
        </p:txBody>
      </p:sp>
      <p:sp>
        <p:nvSpPr>
          <p:cNvPr id="5" name="Slide Number Placeholder 4"/>
          <p:cNvSpPr>
            <a:spLocks noGrp="1"/>
          </p:cNvSpPr>
          <p:nvPr>
            <p:ph type="sldNum" sz="quarter" idx="12"/>
          </p:nvPr>
        </p:nvSpPr>
        <p:spPr/>
        <p:txBody>
          <a:bodyPr/>
          <a:lstStyle/>
          <a:p>
            <a:fld id="{12F36BA8-ED48-4992-8491-571D6BB97763}" type="slidenum">
              <a:rPr lang="en-US" smtClean="0"/>
              <a:pPr/>
              <a:t>16</a:t>
            </a:fld>
            <a:endParaRPr lang="en-US"/>
          </a:p>
        </p:txBody>
      </p:sp>
    </p:spTree>
    <p:extLst>
      <p:ext uri="{BB962C8B-B14F-4D97-AF65-F5344CB8AC3E}">
        <p14:creationId xmlns:p14="http://schemas.microsoft.com/office/powerpoint/2010/main" val="22201903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9618" y="0"/>
            <a:ext cx="8299095" cy="602691"/>
          </a:xfrm>
        </p:spPr>
        <p:txBody>
          <a:bodyPr>
            <a:normAutofit fontScale="90000"/>
          </a:bodyPr>
          <a:lstStyle/>
          <a:p>
            <a:r>
              <a:rPr lang="en-GB" dirty="0" smtClean="0"/>
              <a:t>Plenary</a:t>
            </a:r>
            <a:endParaRPr lang="en-GB"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GB" sz="3200" dirty="0" smtClean="0"/>
                  <a:t>Inertial </a:t>
                </a:r>
                <a:r>
                  <a:rPr lang="en-GB" sz="3200" dirty="0"/>
                  <a:t>mass. </a:t>
                </a:r>
                <a:endParaRPr lang="en-GB" sz="3200" dirty="0" smtClean="0"/>
              </a:p>
              <a:p>
                <a:pPr lvl="1"/>
                <a:r>
                  <a:rPr lang="en-GB" b="1" dirty="0" smtClean="0"/>
                  <a:t>F = ma</a:t>
                </a:r>
              </a:p>
              <a:p>
                <a:pPr lvl="2"/>
                <a:r>
                  <a:rPr lang="en-GB" sz="2000" dirty="0" smtClean="0"/>
                  <a:t>To determine </a:t>
                </a:r>
                <a:r>
                  <a:rPr lang="en-GB" sz="2000" dirty="0"/>
                  <a:t>the inertial mass, you apply a force of F Newtons to an object, measure the acceleration in m/s</a:t>
                </a:r>
                <a:r>
                  <a:rPr lang="en-GB" sz="2000" baseline="30000" dirty="0"/>
                  <a:t>2</a:t>
                </a:r>
                <a:r>
                  <a:rPr lang="en-GB" sz="2000" dirty="0"/>
                  <a:t>, and F/a will give you the inertial mass m in kilograms. </a:t>
                </a:r>
              </a:p>
              <a:p>
                <a:r>
                  <a:rPr lang="en-GB" sz="3200" dirty="0" smtClean="0"/>
                  <a:t>Gravitational </a:t>
                </a:r>
                <a:r>
                  <a:rPr lang="en-GB" sz="3200" dirty="0"/>
                  <a:t>mass. </a:t>
                </a:r>
                <a:endParaRPr lang="en-GB" sz="3200" dirty="0" smtClean="0"/>
              </a:p>
              <a:p>
                <a:pPr lvl="1"/>
                <a14:m>
                  <m:oMath xmlns:m="http://schemas.openxmlformats.org/officeDocument/2006/math">
                    <m:r>
                      <a:rPr lang="en-GB" b="1" i="1">
                        <a:latin typeface="Cambria Math" panose="02040503050406030204" pitchFamily="18" charset="0"/>
                      </a:rPr>
                      <m:t>𝑭</m:t>
                    </m:r>
                    <m:r>
                      <a:rPr lang="en-US" b="1" i="1">
                        <a:latin typeface="Cambria Math" panose="02040503050406030204" pitchFamily="18" charset="0"/>
                      </a:rPr>
                      <m:t>=</m:t>
                    </m:r>
                    <m:r>
                      <a:rPr lang="en-GB" b="1" i="1">
                        <a:latin typeface="Cambria Math" panose="02040503050406030204" pitchFamily="18" charset="0"/>
                      </a:rPr>
                      <m:t>𝑮</m:t>
                    </m:r>
                    <m:f>
                      <m:fPr>
                        <m:ctrlPr>
                          <a:rPr lang="en-US" b="1" i="1">
                            <a:latin typeface="Cambria Math" panose="02040503050406030204" pitchFamily="18" charset="0"/>
                          </a:rPr>
                        </m:ctrlPr>
                      </m:fPr>
                      <m:num>
                        <m:sSub>
                          <m:sSubPr>
                            <m:ctrlPr>
                              <a:rPr lang="en-US" b="1" i="1">
                                <a:latin typeface="Cambria Math" panose="02040503050406030204" pitchFamily="18" charset="0"/>
                              </a:rPr>
                            </m:ctrlPr>
                          </m:sSubPr>
                          <m:e>
                            <m:r>
                              <a:rPr lang="en-GB" b="1" i="1">
                                <a:latin typeface="Cambria Math" panose="02040503050406030204" pitchFamily="18" charset="0"/>
                              </a:rPr>
                              <m:t>𝒎</m:t>
                            </m:r>
                          </m:e>
                          <m:sub>
                            <m:r>
                              <a:rPr lang="en-GB" b="1" i="1">
                                <a:latin typeface="Cambria Math" panose="02040503050406030204" pitchFamily="18" charset="0"/>
                              </a:rPr>
                              <m:t>𝟏</m:t>
                            </m:r>
                          </m:sub>
                        </m:sSub>
                        <m:r>
                          <a:rPr lang="en-US" b="1" i="1">
                            <a:latin typeface="Cambria Math" panose="02040503050406030204" pitchFamily="18" charset="0"/>
                          </a:rPr>
                          <m:t> </m:t>
                        </m:r>
                        <m:sSub>
                          <m:sSubPr>
                            <m:ctrlPr>
                              <a:rPr lang="en-US" b="1" i="1">
                                <a:latin typeface="Cambria Math" panose="02040503050406030204" pitchFamily="18" charset="0"/>
                              </a:rPr>
                            </m:ctrlPr>
                          </m:sSubPr>
                          <m:e>
                            <m:r>
                              <a:rPr lang="en-GB" b="1" i="1">
                                <a:latin typeface="Cambria Math" panose="02040503050406030204" pitchFamily="18" charset="0"/>
                              </a:rPr>
                              <m:t>𝒎</m:t>
                            </m:r>
                          </m:e>
                          <m:sub>
                            <m:r>
                              <a:rPr lang="en-GB" b="1" i="1">
                                <a:latin typeface="Cambria Math" panose="02040503050406030204" pitchFamily="18" charset="0"/>
                              </a:rPr>
                              <m:t>𝟐</m:t>
                            </m:r>
                          </m:sub>
                        </m:sSub>
                      </m:num>
                      <m:den>
                        <m:r>
                          <a:rPr lang="en-GB" b="1" i="1">
                            <a:latin typeface="Cambria Math" panose="02040503050406030204" pitchFamily="18" charset="0"/>
                          </a:rPr>
                          <m:t>𝒓</m:t>
                        </m:r>
                        <m:r>
                          <a:rPr lang="en-GB" b="1" i="1" baseline="30000">
                            <a:latin typeface="Cambria Math" panose="02040503050406030204" pitchFamily="18" charset="0"/>
                          </a:rPr>
                          <m:t>𝟐</m:t>
                        </m:r>
                      </m:den>
                    </m:f>
                  </m:oMath>
                </a14:m>
                <a:endParaRPr lang="en-GB" sz="2400" dirty="0" smtClean="0"/>
              </a:p>
              <a:p>
                <a:pPr lvl="2"/>
                <a:r>
                  <a:rPr lang="en-GB" sz="2000" dirty="0" smtClean="0"/>
                  <a:t>Measured </a:t>
                </a:r>
                <a:r>
                  <a:rPr lang="en-GB" sz="2000" dirty="0"/>
                  <a:t>by comparing the force of gravity of an unknown mass to the force of gravity of a known mass. This is typically done with some sort of balance scale.</a:t>
                </a:r>
              </a:p>
              <a:p>
                <a:pPr lvl="3"/>
                <a:r>
                  <a:rPr lang="en-GB" sz="1800" dirty="0"/>
                  <a:t>As it </a:t>
                </a:r>
                <a:r>
                  <a:rPr lang="en-GB" sz="1800" dirty="0" smtClean="0"/>
                  <a:t>turns out, </a:t>
                </a:r>
                <a:r>
                  <a:rPr lang="en-GB" sz="1800" dirty="0"/>
                  <a:t>these two masses are equal to each other as far as we can measure. Also, the equivalence of these two masses is why all objects fall at the same rate on earth.</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2433" t="-14714" r="-547" b="-10763"/>
                </a:stretch>
              </a:blipFill>
            </p:spPr>
            <p:txBody>
              <a:bodyPr/>
              <a:lstStyle/>
              <a:p>
                <a:r>
                  <a:rPr lang="en-GB">
                    <a:noFill/>
                  </a:rPr>
                  <a:t> </a:t>
                </a:r>
              </a:p>
            </p:txBody>
          </p:sp>
        </mc:Fallback>
      </mc:AlternateContent>
      <p:sp>
        <p:nvSpPr>
          <p:cNvPr id="4" name="Date Placeholder 3"/>
          <p:cNvSpPr>
            <a:spLocks noGrp="1"/>
          </p:cNvSpPr>
          <p:nvPr>
            <p:ph type="dt" sz="half" idx="10"/>
          </p:nvPr>
        </p:nvSpPr>
        <p:spPr/>
        <p:txBody>
          <a:bodyPr/>
          <a:lstStyle/>
          <a:p>
            <a:fld id="{0FFCDF0E-8DFC-4BA1-A316-D7E93F66664E}" type="datetime1">
              <a:rPr lang="en-US" smtClean="0"/>
              <a:pPr/>
              <a:t>11/15/2017</a:t>
            </a:fld>
            <a:endParaRPr lang="en-US" dirty="0"/>
          </a:p>
        </p:txBody>
      </p:sp>
      <p:sp>
        <p:nvSpPr>
          <p:cNvPr id="5" name="Slide Number Placeholder 4"/>
          <p:cNvSpPr>
            <a:spLocks noGrp="1"/>
          </p:cNvSpPr>
          <p:nvPr>
            <p:ph type="sldNum" sz="quarter" idx="12"/>
          </p:nvPr>
        </p:nvSpPr>
        <p:spPr/>
        <p:txBody>
          <a:bodyPr/>
          <a:lstStyle/>
          <a:p>
            <a:fld id="{12F36BA8-ED48-4992-8491-571D6BB97763}" type="slidenum">
              <a:rPr lang="en-US" smtClean="0"/>
              <a:pPr/>
              <a:t>17</a:t>
            </a:fld>
            <a:endParaRPr lang="en-US"/>
          </a:p>
        </p:txBody>
      </p:sp>
    </p:spTree>
    <p:extLst>
      <p:ext uri="{BB962C8B-B14F-4D97-AF65-F5344CB8AC3E}">
        <p14:creationId xmlns:p14="http://schemas.microsoft.com/office/powerpoint/2010/main" val="37479061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Mass</a:t>
            </a:r>
            <a:endParaRPr lang="en-US" dirty="0"/>
          </a:p>
        </p:txBody>
      </p:sp>
      <p:sp>
        <p:nvSpPr>
          <p:cNvPr id="4" name="Date Placeholder 3"/>
          <p:cNvSpPr>
            <a:spLocks noGrp="1"/>
          </p:cNvSpPr>
          <p:nvPr>
            <p:ph type="dt" sz="half" idx="10"/>
          </p:nvPr>
        </p:nvSpPr>
        <p:spPr/>
        <p:txBody>
          <a:bodyPr/>
          <a:lstStyle/>
          <a:p>
            <a:fld id="{D2A01AD7-9CD5-409C-B83F-7BC4F6BB34A5}" type="datetime1">
              <a:rPr lang="en-US" smtClean="0"/>
              <a:t>11/15/2017</a:t>
            </a:fld>
            <a:endParaRPr lang="en-US"/>
          </a:p>
        </p:txBody>
      </p:sp>
      <p:sp>
        <p:nvSpPr>
          <p:cNvPr id="5" name="Slide Number Placeholder 4"/>
          <p:cNvSpPr>
            <a:spLocks noGrp="1"/>
          </p:cNvSpPr>
          <p:nvPr>
            <p:ph type="sldNum" sz="quarter" idx="12"/>
          </p:nvPr>
        </p:nvSpPr>
        <p:spPr/>
        <p:txBody>
          <a:bodyPr/>
          <a:lstStyle/>
          <a:p>
            <a:fld id="{12F36BA8-ED48-4992-8491-571D6BB97763}" type="slidenum">
              <a:rPr lang="en-US" smtClean="0"/>
              <a:t>2</a:t>
            </a:fld>
            <a:endParaRPr lang="en-US"/>
          </a:p>
        </p:txBody>
      </p:sp>
    </p:spTree>
    <p:extLst>
      <p:ext uri="{BB962C8B-B14F-4D97-AF65-F5344CB8AC3E}">
        <p14:creationId xmlns:p14="http://schemas.microsoft.com/office/powerpoint/2010/main" val="24540850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09" y="13448"/>
            <a:ext cx="10018713" cy="839992"/>
          </a:xfrm>
        </p:spPr>
        <p:txBody>
          <a:bodyPr/>
          <a:lstStyle/>
          <a:p>
            <a:r>
              <a:rPr lang="en-GB" dirty="0"/>
              <a:t>Vocabulary</a:t>
            </a:r>
          </a:p>
        </p:txBody>
      </p:sp>
      <p:sp>
        <p:nvSpPr>
          <p:cNvPr id="4" name="Date Placeholder 3"/>
          <p:cNvSpPr>
            <a:spLocks noGrp="1"/>
          </p:cNvSpPr>
          <p:nvPr>
            <p:ph type="dt" sz="half" idx="10"/>
          </p:nvPr>
        </p:nvSpPr>
        <p:spPr/>
        <p:txBody>
          <a:bodyPr/>
          <a:lstStyle/>
          <a:p>
            <a:fld id="{0FFCDF0E-8DFC-4BA1-A316-D7E93F66664E}" type="datetime1">
              <a:rPr lang="en-US" smtClean="0"/>
              <a:pPr/>
              <a:t>11/15/2017</a:t>
            </a:fld>
            <a:endParaRPr lang="en-US" dirty="0"/>
          </a:p>
        </p:txBody>
      </p:sp>
      <p:sp>
        <p:nvSpPr>
          <p:cNvPr id="5" name="Slide Number Placeholder 4"/>
          <p:cNvSpPr>
            <a:spLocks noGrp="1"/>
          </p:cNvSpPr>
          <p:nvPr>
            <p:ph type="sldNum" sz="quarter" idx="12"/>
          </p:nvPr>
        </p:nvSpPr>
        <p:spPr/>
        <p:txBody>
          <a:bodyPr/>
          <a:lstStyle/>
          <a:p>
            <a:fld id="{12F36BA8-ED48-4992-8491-571D6BB97763}" type="slidenum">
              <a:rPr lang="en-US" smtClean="0"/>
              <a:pPr/>
              <a:t>3</a:t>
            </a:fld>
            <a:endParaRPr lang="en-US"/>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2820108955"/>
              </p:ext>
            </p:extLst>
          </p:nvPr>
        </p:nvGraphicFramePr>
        <p:xfrm>
          <a:off x="3013486" y="1536020"/>
          <a:ext cx="6705600" cy="2346960"/>
        </p:xfrm>
        <a:graphic>
          <a:graphicData uri="http://schemas.openxmlformats.org/drawingml/2006/table">
            <a:tbl>
              <a:tblPr firstRow="1" bandRow="1">
                <a:tableStyleId>{5C22544A-7EE6-4342-B048-85BDC9FD1C3A}</a:tableStyleId>
              </a:tblPr>
              <a:tblGrid>
                <a:gridCol w="3886200">
                  <a:extLst>
                    <a:ext uri="{9D8B030D-6E8A-4147-A177-3AD203B41FA5}">
                      <a16:colId xmlns:a16="http://schemas.microsoft.com/office/drawing/2014/main" val="2926307616"/>
                    </a:ext>
                  </a:extLst>
                </a:gridCol>
                <a:gridCol w="1371600">
                  <a:extLst>
                    <a:ext uri="{9D8B030D-6E8A-4147-A177-3AD203B41FA5}">
                      <a16:colId xmlns:a16="http://schemas.microsoft.com/office/drawing/2014/main" val="3229707717"/>
                    </a:ext>
                  </a:extLst>
                </a:gridCol>
                <a:gridCol w="1447800">
                  <a:extLst>
                    <a:ext uri="{9D8B030D-6E8A-4147-A177-3AD203B41FA5}">
                      <a16:colId xmlns:a16="http://schemas.microsoft.com/office/drawing/2014/main" val="494831328"/>
                    </a:ext>
                  </a:extLst>
                </a:gridCol>
              </a:tblGrid>
              <a:tr h="381000">
                <a:tc>
                  <a:txBody>
                    <a:bodyPr/>
                    <a:lstStyle/>
                    <a:p>
                      <a:pPr algn="ctr"/>
                      <a:r>
                        <a:rPr lang="en-GB" sz="2800" dirty="0" smtClean="0"/>
                        <a:t>Content:</a:t>
                      </a:r>
                      <a:endParaRPr lang="en-GB" sz="2800" dirty="0"/>
                    </a:p>
                  </a:txBody>
                  <a:tcPr anchor="ctr">
                    <a:lnL w="12700" cmpd="sng">
                      <a:noFill/>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baseline="0" dirty="0" smtClean="0"/>
                        <a:t>Start</a:t>
                      </a:r>
                      <a:endParaRPr lang="en-GB" sz="2800"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dirty="0" smtClean="0"/>
                        <a:t>End</a:t>
                      </a:r>
                      <a:endParaRPr lang="en-GB" sz="2800" dirty="0"/>
                    </a:p>
                  </a:txBody>
                  <a:tcPr anchor="ctr">
                    <a:lnL w="38100" cap="flat" cmpd="sng" algn="ctr">
                      <a:solidFill>
                        <a:schemeClr val="tx1"/>
                      </a:solidFill>
                      <a:prstDash val="solid"/>
                      <a:round/>
                      <a:headEnd type="none" w="med" len="med"/>
                      <a:tailEnd type="none" w="med" len="med"/>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18725054"/>
                  </a:ext>
                </a:extLst>
              </a:tr>
              <a:tr h="380999">
                <a:tc>
                  <a:txBody>
                    <a:bodyPr/>
                    <a:lstStyle/>
                    <a:p>
                      <a:pPr marL="0" lvl="1" algn="l" defTabSz="457200" rtl="0" eaLnBrk="1" latinLnBrk="0" hangingPunct="1"/>
                      <a:r>
                        <a:rPr lang="en-US" sz="2400" kern="1200" dirty="0" smtClean="0">
                          <a:solidFill>
                            <a:schemeClr val="dk1"/>
                          </a:solidFill>
                          <a:latin typeface="+mn-lt"/>
                          <a:ea typeface="+mn-ea"/>
                          <a:cs typeface="+mn-cs"/>
                        </a:rPr>
                        <a:t>inertia</a:t>
                      </a:r>
                      <a:endParaRPr lang="en-GB" sz="2400" kern="1200" dirty="0" smtClean="0">
                        <a:solidFill>
                          <a:schemeClr val="dk1"/>
                        </a:solidFill>
                        <a:latin typeface="+mn-lt"/>
                        <a:ea typeface="+mn-ea"/>
                        <a:cs typeface="+mn-cs"/>
                      </a:endParaRPr>
                    </a:p>
                  </a:txBody>
                  <a:tcPr>
                    <a:lnL w="12700" cmpd="sng">
                      <a:noFill/>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p>
                  </a:txBody>
                  <a:tcPr anchor="ctr">
                    <a:lnL w="38100" cap="flat" cmpd="sng" algn="ctr">
                      <a:solidFill>
                        <a:schemeClr val="tx1"/>
                      </a:solidFill>
                      <a:prstDash val="solid"/>
                      <a:round/>
                      <a:headEnd type="none" w="med" len="med"/>
                      <a:tailEnd type="none" w="med" len="med"/>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16642000"/>
                  </a:ext>
                </a:extLst>
              </a:tr>
              <a:tr h="380999">
                <a:tc>
                  <a:txBody>
                    <a:bodyPr/>
                    <a:lstStyle/>
                    <a:p>
                      <a:r>
                        <a:rPr lang="en-GB" sz="2400" dirty="0" smtClean="0"/>
                        <a:t>gravitational</a:t>
                      </a:r>
                      <a:endParaRPr lang="en-GB" sz="2400" dirty="0"/>
                    </a:p>
                  </a:txBody>
                  <a:tcPr>
                    <a:lnL w="12700" cmpd="sng">
                      <a:noFill/>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p>
                  </a:txBody>
                  <a:tcPr anchor="ctr">
                    <a:lnL w="38100" cap="flat" cmpd="sng" algn="ctr">
                      <a:solidFill>
                        <a:schemeClr val="tx1"/>
                      </a:solidFill>
                      <a:prstDash val="solid"/>
                      <a:round/>
                      <a:headEnd type="none" w="med" len="med"/>
                      <a:tailEnd type="none" w="med" len="med"/>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642170"/>
                  </a:ext>
                </a:extLst>
              </a:tr>
              <a:tr h="457199">
                <a:tc>
                  <a:txBody>
                    <a:bodyPr/>
                    <a:lstStyle/>
                    <a:p>
                      <a:r>
                        <a:rPr lang="en-GB" sz="2400" dirty="0" smtClean="0"/>
                        <a:t>mass</a:t>
                      </a:r>
                      <a:endParaRPr lang="en-GB" sz="2400" dirty="0"/>
                    </a:p>
                  </a:txBody>
                  <a:tcPr>
                    <a:lnL w="12700" cmpd="sng">
                      <a:noFill/>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p>
                  </a:txBody>
                  <a:tcPr anchor="ctr">
                    <a:lnL w="38100" cap="flat" cmpd="sng" algn="ctr">
                      <a:solidFill>
                        <a:schemeClr val="tx1"/>
                      </a:solidFill>
                      <a:prstDash val="solid"/>
                      <a:round/>
                      <a:headEnd type="none" w="med" len="med"/>
                      <a:tailEnd type="none" w="med" len="med"/>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43283476"/>
                  </a:ext>
                </a:extLst>
              </a:tr>
              <a:tr h="380999">
                <a:tc>
                  <a:txBody>
                    <a:bodyPr/>
                    <a:lstStyle/>
                    <a:p>
                      <a:r>
                        <a:rPr lang="en-GB" sz="2400" dirty="0" smtClean="0"/>
                        <a:t>gravitation</a:t>
                      </a:r>
                      <a:endParaRPr lang="en-GB" sz="2400" dirty="0"/>
                    </a:p>
                  </a:txBody>
                  <a:tcPr>
                    <a:lnL w="12700" cmpd="sng">
                      <a:noFill/>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p>
                  </a:txBody>
                  <a:tcPr anchor="ctr">
                    <a:lnL w="38100" cap="flat" cmpd="sng" algn="ctr">
                      <a:solidFill>
                        <a:schemeClr val="tx1"/>
                      </a:solidFill>
                      <a:prstDash val="solid"/>
                      <a:round/>
                      <a:headEnd type="none" w="med" len="med"/>
                      <a:tailEnd type="none" w="med" len="med"/>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91748048"/>
                  </a:ext>
                </a:extLst>
              </a:tr>
            </a:tbl>
          </a:graphicData>
        </a:graphic>
      </p:graphicFrame>
    </p:spTree>
    <p:extLst>
      <p:ext uri="{BB962C8B-B14F-4D97-AF65-F5344CB8AC3E}">
        <p14:creationId xmlns:p14="http://schemas.microsoft.com/office/powerpoint/2010/main" val="38373707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09" y="13448"/>
            <a:ext cx="10018713" cy="839992"/>
          </a:xfrm>
        </p:spPr>
        <p:txBody>
          <a:bodyPr/>
          <a:lstStyle/>
          <a:p>
            <a:r>
              <a:rPr lang="en-GB" dirty="0"/>
              <a:t>Vocabulary</a:t>
            </a:r>
          </a:p>
        </p:txBody>
      </p:sp>
      <p:sp>
        <p:nvSpPr>
          <p:cNvPr id="4" name="Date Placeholder 3"/>
          <p:cNvSpPr>
            <a:spLocks noGrp="1"/>
          </p:cNvSpPr>
          <p:nvPr>
            <p:ph type="dt" sz="half" idx="10"/>
          </p:nvPr>
        </p:nvSpPr>
        <p:spPr/>
        <p:txBody>
          <a:bodyPr/>
          <a:lstStyle/>
          <a:p>
            <a:fld id="{0FFCDF0E-8DFC-4BA1-A316-D7E93F66664E}" type="datetime1">
              <a:rPr lang="en-US" smtClean="0"/>
              <a:pPr/>
              <a:t>11/15/2017</a:t>
            </a:fld>
            <a:endParaRPr lang="en-US" dirty="0"/>
          </a:p>
        </p:txBody>
      </p:sp>
      <p:sp>
        <p:nvSpPr>
          <p:cNvPr id="5" name="Slide Number Placeholder 4"/>
          <p:cNvSpPr>
            <a:spLocks noGrp="1"/>
          </p:cNvSpPr>
          <p:nvPr>
            <p:ph type="sldNum" sz="quarter" idx="12"/>
          </p:nvPr>
        </p:nvSpPr>
        <p:spPr/>
        <p:txBody>
          <a:bodyPr/>
          <a:lstStyle/>
          <a:p>
            <a:fld id="{12F36BA8-ED48-4992-8491-571D6BB97763}" type="slidenum">
              <a:rPr lang="en-US" smtClean="0"/>
              <a:pPr/>
              <a:t>4</a:t>
            </a:fld>
            <a:endParaRPr lang="en-US"/>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314491817"/>
              </p:ext>
            </p:extLst>
          </p:nvPr>
        </p:nvGraphicFramePr>
        <p:xfrm>
          <a:off x="2678635" y="1278443"/>
          <a:ext cx="6705600" cy="975360"/>
        </p:xfrm>
        <a:graphic>
          <a:graphicData uri="http://schemas.openxmlformats.org/drawingml/2006/table">
            <a:tbl>
              <a:tblPr firstRow="1" bandRow="1">
                <a:tableStyleId>{5C22544A-7EE6-4342-B048-85BDC9FD1C3A}</a:tableStyleId>
              </a:tblPr>
              <a:tblGrid>
                <a:gridCol w="3886200">
                  <a:extLst>
                    <a:ext uri="{9D8B030D-6E8A-4147-A177-3AD203B41FA5}">
                      <a16:colId xmlns:a16="http://schemas.microsoft.com/office/drawing/2014/main" val="2926307616"/>
                    </a:ext>
                  </a:extLst>
                </a:gridCol>
                <a:gridCol w="1371600">
                  <a:extLst>
                    <a:ext uri="{9D8B030D-6E8A-4147-A177-3AD203B41FA5}">
                      <a16:colId xmlns:a16="http://schemas.microsoft.com/office/drawing/2014/main" val="3229707717"/>
                    </a:ext>
                  </a:extLst>
                </a:gridCol>
                <a:gridCol w="1447800">
                  <a:extLst>
                    <a:ext uri="{9D8B030D-6E8A-4147-A177-3AD203B41FA5}">
                      <a16:colId xmlns:a16="http://schemas.microsoft.com/office/drawing/2014/main" val="494831328"/>
                    </a:ext>
                  </a:extLst>
                </a:gridCol>
              </a:tblGrid>
              <a:tr h="381000">
                <a:tc>
                  <a:txBody>
                    <a:bodyPr/>
                    <a:lstStyle/>
                    <a:p>
                      <a:pPr algn="ctr"/>
                      <a:r>
                        <a:rPr lang="en-GB" sz="2800" dirty="0" smtClean="0"/>
                        <a:t>Language:</a:t>
                      </a:r>
                      <a:endParaRPr lang="en-GB" sz="2800" dirty="0"/>
                    </a:p>
                  </a:txBody>
                  <a:tcPr anchor="ctr">
                    <a:lnL w="12700" cmpd="sng">
                      <a:noFill/>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baseline="0" dirty="0" smtClean="0"/>
                        <a:t>Start</a:t>
                      </a:r>
                      <a:endParaRPr lang="en-GB" sz="2800"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dirty="0" smtClean="0"/>
                        <a:t>End</a:t>
                      </a:r>
                      <a:endParaRPr lang="en-GB" sz="2800" dirty="0"/>
                    </a:p>
                  </a:txBody>
                  <a:tcPr anchor="ctr">
                    <a:lnL w="38100" cap="flat" cmpd="sng" algn="ctr">
                      <a:solidFill>
                        <a:schemeClr val="tx1"/>
                      </a:solidFill>
                      <a:prstDash val="solid"/>
                      <a:round/>
                      <a:headEnd type="none" w="med" len="med"/>
                      <a:tailEnd type="none" w="med" len="med"/>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18725054"/>
                  </a:ext>
                </a:extLst>
              </a:tr>
              <a:tr h="380999">
                <a:tc>
                  <a:txBody>
                    <a:bodyPr/>
                    <a:lstStyle/>
                    <a:p>
                      <a:pPr marL="0" lvl="1" algn="l" defTabSz="457200" rtl="0" eaLnBrk="1" latinLnBrk="0" hangingPunct="1"/>
                      <a:r>
                        <a:rPr lang="en-US" sz="2400" dirty="0" smtClean="0"/>
                        <a:t>define</a:t>
                      </a:r>
                      <a:endParaRPr lang="en-GB" sz="2400" kern="1200" dirty="0" smtClean="0">
                        <a:solidFill>
                          <a:schemeClr val="dk1"/>
                        </a:solidFill>
                        <a:latin typeface="+mn-lt"/>
                        <a:ea typeface="+mn-ea"/>
                        <a:cs typeface="+mn-cs"/>
                      </a:endParaRPr>
                    </a:p>
                  </a:txBody>
                  <a:tcPr>
                    <a:lnL w="12700" cmpd="sng">
                      <a:noFill/>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p>
                  </a:txBody>
                  <a:tcPr anchor="ctr">
                    <a:lnL w="38100" cap="flat" cmpd="sng" algn="ctr">
                      <a:solidFill>
                        <a:schemeClr val="tx1"/>
                      </a:solidFill>
                      <a:prstDash val="solid"/>
                      <a:round/>
                      <a:headEnd type="none" w="med" len="med"/>
                      <a:tailEnd type="none" w="med" len="med"/>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16642000"/>
                  </a:ext>
                </a:extLst>
              </a:tr>
            </a:tbl>
          </a:graphicData>
        </a:graphic>
      </p:graphicFrame>
    </p:spTree>
    <p:extLst>
      <p:ext uri="{BB962C8B-B14F-4D97-AF65-F5344CB8AC3E}">
        <p14:creationId xmlns:p14="http://schemas.microsoft.com/office/powerpoint/2010/main" val="35269841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09" y="13448"/>
            <a:ext cx="10018713" cy="839992"/>
          </a:xfrm>
        </p:spPr>
        <p:txBody>
          <a:bodyPr/>
          <a:lstStyle/>
          <a:p>
            <a:r>
              <a:rPr lang="en-GB" dirty="0" smtClean="0"/>
              <a:t>Learning Objectives</a:t>
            </a:r>
            <a:endParaRPr lang="en-GB" dirty="0"/>
          </a:p>
        </p:txBody>
      </p:sp>
      <p:sp>
        <p:nvSpPr>
          <p:cNvPr id="4" name="Date Placeholder 3"/>
          <p:cNvSpPr>
            <a:spLocks noGrp="1"/>
          </p:cNvSpPr>
          <p:nvPr>
            <p:ph type="dt" sz="half" idx="10"/>
          </p:nvPr>
        </p:nvSpPr>
        <p:spPr/>
        <p:txBody>
          <a:bodyPr/>
          <a:lstStyle/>
          <a:p>
            <a:fld id="{0FFCDF0E-8DFC-4BA1-A316-D7E93F66664E}" type="datetime1">
              <a:rPr lang="en-US" smtClean="0"/>
              <a:pPr/>
              <a:t>11/15/2017</a:t>
            </a:fld>
            <a:endParaRPr lang="en-US" dirty="0"/>
          </a:p>
        </p:txBody>
      </p:sp>
      <p:sp>
        <p:nvSpPr>
          <p:cNvPr id="5" name="Slide Number Placeholder 4"/>
          <p:cNvSpPr>
            <a:spLocks noGrp="1"/>
          </p:cNvSpPr>
          <p:nvPr>
            <p:ph type="sldNum" sz="quarter" idx="12"/>
          </p:nvPr>
        </p:nvSpPr>
        <p:spPr/>
        <p:txBody>
          <a:bodyPr/>
          <a:lstStyle/>
          <a:p>
            <a:fld id="{12F36BA8-ED48-4992-8491-571D6BB97763}" type="slidenum">
              <a:rPr lang="en-US" smtClean="0"/>
              <a:pPr/>
              <a:t>5</a:t>
            </a:fld>
            <a:endParaRPr lang="en-US"/>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1218678633"/>
              </p:ext>
            </p:extLst>
          </p:nvPr>
        </p:nvGraphicFramePr>
        <p:xfrm>
          <a:off x="1484309" y="1630997"/>
          <a:ext cx="10574878" cy="2255520"/>
        </p:xfrm>
        <a:graphic>
          <a:graphicData uri="http://schemas.openxmlformats.org/drawingml/2006/table">
            <a:tbl>
              <a:tblPr firstRow="1" bandRow="1">
                <a:tableStyleId>{5C22544A-7EE6-4342-B048-85BDC9FD1C3A}</a:tableStyleId>
              </a:tblPr>
              <a:tblGrid>
                <a:gridCol w="8767439">
                  <a:extLst>
                    <a:ext uri="{9D8B030D-6E8A-4147-A177-3AD203B41FA5}">
                      <a16:colId xmlns:a16="http://schemas.microsoft.com/office/drawing/2014/main" val="2926307616"/>
                    </a:ext>
                  </a:extLst>
                </a:gridCol>
                <a:gridCol w="972297">
                  <a:extLst>
                    <a:ext uri="{9D8B030D-6E8A-4147-A177-3AD203B41FA5}">
                      <a16:colId xmlns:a16="http://schemas.microsoft.com/office/drawing/2014/main" val="3229707717"/>
                    </a:ext>
                  </a:extLst>
                </a:gridCol>
                <a:gridCol w="835142">
                  <a:extLst>
                    <a:ext uri="{9D8B030D-6E8A-4147-A177-3AD203B41FA5}">
                      <a16:colId xmlns:a16="http://schemas.microsoft.com/office/drawing/2014/main" val="494831328"/>
                    </a:ext>
                  </a:extLst>
                </a:gridCol>
              </a:tblGrid>
              <a:tr h="381000">
                <a:tc>
                  <a:txBody>
                    <a:bodyPr/>
                    <a:lstStyle/>
                    <a:p>
                      <a:pPr algn="ctr"/>
                      <a:r>
                        <a:rPr lang="en-GB" sz="2800" dirty="0" smtClean="0"/>
                        <a:t>Content:</a:t>
                      </a:r>
                      <a:endParaRPr lang="en-GB" sz="2800" dirty="0"/>
                    </a:p>
                  </a:txBody>
                  <a:tcPr anchor="ctr">
                    <a:lnL w="12700" cmpd="sng">
                      <a:noFill/>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baseline="0" dirty="0" smtClean="0"/>
                        <a:t>Start</a:t>
                      </a:r>
                      <a:endParaRPr lang="en-GB" sz="2800"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dirty="0" smtClean="0"/>
                        <a:t>End</a:t>
                      </a:r>
                      <a:endParaRPr lang="en-GB" sz="2800" dirty="0"/>
                    </a:p>
                  </a:txBody>
                  <a:tcPr anchor="ctr">
                    <a:lnL w="38100" cap="flat" cmpd="sng" algn="ctr">
                      <a:solidFill>
                        <a:schemeClr val="tx1"/>
                      </a:solidFill>
                      <a:prstDash val="solid"/>
                      <a:round/>
                      <a:headEnd type="none" w="med" len="med"/>
                      <a:tailEnd type="none" w="med" len="med"/>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18725054"/>
                  </a:ext>
                </a:extLst>
              </a:tr>
              <a:tr h="380999">
                <a:tc>
                  <a:txBody>
                    <a:bodyPr/>
                    <a:lstStyle/>
                    <a:p>
                      <a:pPr marL="0" lvl="1" algn="l" defTabSz="457200" rtl="0" eaLnBrk="1" latinLnBrk="0" hangingPunct="1"/>
                      <a:r>
                        <a:rPr lang="en-GB" sz="2400" dirty="0" smtClean="0"/>
                        <a:t>Discuss the difference between acceleration due to gravity and the force due to gravity.</a:t>
                      </a:r>
                      <a:endParaRPr lang="en-GB" sz="2400" kern="1200" dirty="0" smtClean="0">
                        <a:solidFill>
                          <a:schemeClr val="dk1"/>
                        </a:solidFill>
                        <a:latin typeface="+mn-lt"/>
                        <a:ea typeface="+mn-ea"/>
                        <a:cs typeface="+mn-cs"/>
                      </a:endParaRPr>
                    </a:p>
                  </a:txBody>
                  <a:tcPr>
                    <a:lnL w="12700" cmpd="sng">
                      <a:noFill/>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p>
                  </a:txBody>
                  <a:tcPr anchor="ctr">
                    <a:lnL w="38100" cap="flat" cmpd="sng" algn="ctr">
                      <a:solidFill>
                        <a:schemeClr val="tx1"/>
                      </a:solidFill>
                      <a:prstDash val="solid"/>
                      <a:round/>
                      <a:headEnd type="none" w="med" len="med"/>
                      <a:tailEnd type="none" w="med" len="med"/>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16642000"/>
                  </a:ext>
                </a:extLst>
              </a:tr>
              <a:tr h="457199">
                <a:tc>
                  <a:txBody>
                    <a:bodyPr/>
                    <a:lstStyle/>
                    <a:p>
                      <a:pPr marL="0" lvl="1" algn="l" defTabSz="457200" rtl="0" eaLnBrk="1" latinLnBrk="0" hangingPunct="1"/>
                      <a:r>
                        <a:rPr lang="en-GB" sz="2400" dirty="0" smtClean="0"/>
                        <a:t>Calculate </a:t>
                      </a:r>
                      <a:r>
                        <a:rPr lang="en-GB" sz="2400" dirty="0" err="1" smtClean="0"/>
                        <a:t>Fg</a:t>
                      </a:r>
                      <a:r>
                        <a:rPr lang="en-GB" sz="2400" dirty="0" smtClean="0"/>
                        <a:t> given mass.</a:t>
                      </a:r>
                      <a:endParaRPr lang="en-GB" sz="2400" kern="1200" dirty="0" smtClean="0">
                        <a:solidFill>
                          <a:schemeClr val="dk1"/>
                        </a:solidFill>
                        <a:latin typeface="+mn-lt"/>
                        <a:ea typeface="+mn-ea"/>
                        <a:cs typeface="+mn-cs"/>
                      </a:endParaRPr>
                    </a:p>
                  </a:txBody>
                  <a:tcPr>
                    <a:lnL w="12700" cmpd="sng">
                      <a:noFill/>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p>
                  </a:txBody>
                  <a:tcPr anchor="ctr">
                    <a:lnL w="38100" cap="flat" cmpd="sng" algn="ctr">
                      <a:solidFill>
                        <a:schemeClr val="tx1"/>
                      </a:solidFill>
                      <a:prstDash val="solid"/>
                      <a:round/>
                      <a:headEnd type="none" w="med" len="med"/>
                      <a:tailEnd type="none" w="med" len="med"/>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7253337"/>
                  </a:ext>
                </a:extLst>
              </a:tr>
              <a:tr h="457199">
                <a:tc>
                  <a:txBody>
                    <a:bodyPr/>
                    <a:lstStyle/>
                    <a:p>
                      <a:pPr marL="0" lvl="1" algn="l" defTabSz="457200" rtl="0" eaLnBrk="1" latinLnBrk="0" hangingPunct="1"/>
                      <a:r>
                        <a:rPr lang="en-GB" sz="2400" dirty="0" smtClean="0"/>
                        <a:t>Rearrange to calculate mass given </a:t>
                      </a:r>
                      <a:r>
                        <a:rPr lang="en-GB" sz="2400" dirty="0" err="1" smtClean="0"/>
                        <a:t>Fg</a:t>
                      </a:r>
                      <a:r>
                        <a:rPr lang="en-GB" sz="2400" dirty="0" smtClean="0"/>
                        <a:t>.</a:t>
                      </a:r>
                      <a:endParaRPr lang="en-GB" sz="2400" kern="1200" dirty="0" smtClean="0">
                        <a:solidFill>
                          <a:schemeClr val="dk1"/>
                        </a:solidFill>
                        <a:latin typeface="+mn-lt"/>
                        <a:ea typeface="+mn-ea"/>
                        <a:cs typeface="+mn-cs"/>
                      </a:endParaRPr>
                    </a:p>
                  </a:txBody>
                  <a:tcPr>
                    <a:lnL w="12700" cmpd="sng">
                      <a:noFill/>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p>
                  </a:txBody>
                  <a:tcPr anchor="ctr">
                    <a:lnL w="38100" cap="flat" cmpd="sng" algn="ctr">
                      <a:solidFill>
                        <a:schemeClr val="tx1"/>
                      </a:solidFill>
                      <a:prstDash val="solid"/>
                      <a:round/>
                      <a:headEnd type="none" w="med" len="med"/>
                      <a:tailEnd type="none" w="med" len="med"/>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00194520"/>
                  </a:ext>
                </a:extLst>
              </a:tr>
            </a:tbl>
          </a:graphicData>
        </a:graphic>
      </p:graphicFrame>
      <p:sp>
        <p:nvSpPr>
          <p:cNvPr id="3" name="TextBox 2"/>
          <p:cNvSpPr txBox="1"/>
          <p:nvPr/>
        </p:nvSpPr>
        <p:spPr>
          <a:xfrm>
            <a:off x="1364776" y="1228299"/>
            <a:ext cx="1393330" cy="523220"/>
          </a:xfrm>
          <a:prstGeom prst="rect">
            <a:avLst/>
          </a:prstGeom>
          <a:noFill/>
        </p:spPr>
        <p:txBody>
          <a:bodyPr wrap="none" rtlCol="0">
            <a:spAutoFit/>
          </a:bodyPr>
          <a:lstStyle/>
          <a:p>
            <a:r>
              <a:rPr lang="en-GB" sz="2800" b="1" dirty="0" smtClean="0"/>
              <a:t>Grade 7</a:t>
            </a:r>
            <a:endParaRPr lang="en-GB" sz="2800" b="1" dirty="0"/>
          </a:p>
        </p:txBody>
      </p:sp>
      <p:graphicFrame>
        <p:nvGraphicFramePr>
          <p:cNvPr id="7" name="Content Placeholder 3"/>
          <p:cNvGraphicFramePr>
            <a:graphicFrameLocks/>
          </p:cNvGraphicFramePr>
          <p:nvPr>
            <p:extLst>
              <p:ext uri="{D42A27DB-BD31-4B8C-83A1-F6EECF244321}">
                <p14:modId xmlns:p14="http://schemas.microsoft.com/office/powerpoint/2010/main" val="3407219126"/>
              </p:ext>
            </p:extLst>
          </p:nvPr>
        </p:nvGraphicFramePr>
        <p:xfrm>
          <a:off x="1484309" y="4603115"/>
          <a:ext cx="10574878" cy="1889760"/>
        </p:xfrm>
        <a:graphic>
          <a:graphicData uri="http://schemas.openxmlformats.org/drawingml/2006/table">
            <a:tbl>
              <a:tblPr firstRow="1" bandRow="1">
                <a:tableStyleId>{5C22544A-7EE6-4342-B048-85BDC9FD1C3A}</a:tableStyleId>
              </a:tblPr>
              <a:tblGrid>
                <a:gridCol w="8767439">
                  <a:extLst>
                    <a:ext uri="{9D8B030D-6E8A-4147-A177-3AD203B41FA5}">
                      <a16:colId xmlns:a16="http://schemas.microsoft.com/office/drawing/2014/main" val="2926307616"/>
                    </a:ext>
                  </a:extLst>
                </a:gridCol>
                <a:gridCol w="972297">
                  <a:extLst>
                    <a:ext uri="{9D8B030D-6E8A-4147-A177-3AD203B41FA5}">
                      <a16:colId xmlns:a16="http://schemas.microsoft.com/office/drawing/2014/main" val="3229707717"/>
                    </a:ext>
                  </a:extLst>
                </a:gridCol>
                <a:gridCol w="835142">
                  <a:extLst>
                    <a:ext uri="{9D8B030D-6E8A-4147-A177-3AD203B41FA5}">
                      <a16:colId xmlns:a16="http://schemas.microsoft.com/office/drawing/2014/main" val="494831328"/>
                    </a:ext>
                  </a:extLst>
                </a:gridCol>
              </a:tblGrid>
              <a:tr h="381000">
                <a:tc>
                  <a:txBody>
                    <a:bodyPr/>
                    <a:lstStyle/>
                    <a:p>
                      <a:pPr algn="ctr"/>
                      <a:r>
                        <a:rPr lang="en-GB" sz="2800" dirty="0" smtClean="0"/>
                        <a:t>Content:</a:t>
                      </a:r>
                      <a:endParaRPr lang="en-GB" sz="2800" dirty="0"/>
                    </a:p>
                  </a:txBody>
                  <a:tcPr anchor="ctr">
                    <a:lnL w="12700" cmpd="sng">
                      <a:noFill/>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baseline="0" dirty="0" smtClean="0"/>
                        <a:t>Start</a:t>
                      </a:r>
                      <a:endParaRPr lang="en-GB" sz="2800"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dirty="0" smtClean="0"/>
                        <a:t>End</a:t>
                      </a:r>
                      <a:endParaRPr lang="en-GB" sz="2800" dirty="0"/>
                    </a:p>
                  </a:txBody>
                  <a:tcPr anchor="ctr">
                    <a:lnL w="38100" cap="flat" cmpd="sng" algn="ctr">
                      <a:solidFill>
                        <a:schemeClr val="tx1"/>
                      </a:solidFill>
                      <a:prstDash val="solid"/>
                      <a:round/>
                      <a:headEnd type="none" w="med" len="med"/>
                      <a:tailEnd type="none" w="med" len="med"/>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18725054"/>
                  </a:ext>
                </a:extLst>
              </a:tr>
              <a:tr h="380999">
                <a:tc>
                  <a:txBody>
                    <a:bodyPr/>
                    <a:lstStyle/>
                    <a:p>
                      <a:pPr marL="0" lvl="1" algn="l" defTabSz="457200" rtl="0" eaLnBrk="1" latinLnBrk="0" hangingPunct="1"/>
                      <a:r>
                        <a:rPr lang="en-US" sz="2400" dirty="0" smtClean="0"/>
                        <a:t>Define inertial mass.</a:t>
                      </a:r>
                      <a:endParaRPr lang="en-GB" sz="2400" kern="1200" dirty="0" smtClean="0">
                        <a:solidFill>
                          <a:schemeClr val="dk1"/>
                        </a:solidFill>
                        <a:latin typeface="+mn-lt"/>
                        <a:ea typeface="+mn-ea"/>
                        <a:cs typeface="+mn-cs"/>
                      </a:endParaRPr>
                    </a:p>
                  </a:txBody>
                  <a:tcPr>
                    <a:lnL w="12700" cmpd="sng">
                      <a:noFill/>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p>
                  </a:txBody>
                  <a:tcPr anchor="ctr">
                    <a:lnL w="38100" cap="flat" cmpd="sng" algn="ctr">
                      <a:solidFill>
                        <a:schemeClr val="tx1"/>
                      </a:solidFill>
                      <a:prstDash val="solid"/>
                      <a:round/>
                      <a:headEnd type="none" w="med" len="med"/>
                      <a:tailEnd type="none" w="med" len="med"/>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16642000"/>
                  </a:ext>
                </a:extLst>
              </a:tr>
              <a:tr h="457199">
                <a:tc>
                  <a:txBody>
                    <a:bodyPr/>
                    <a:lstStyle/>
                    <a:p>
                      <a:r>
                        <a:rPr lang="en-US" sz="2400" dirty="0" smtClean="0"/>
                        <a:t>Define gravitational mass.</a:t>
                      </a:r>
                      <a:endParaRPr lang="en-GB" sz="2400" dirty="0"/>
                    </a:p>
                  </a:txBody>
                  <a:tcPr>
                    <a:lnL w="12700" cmpd="sng">
                      <a:noFill/>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p>
                  </a:txBody>
                  <a:tcPr anchor="ctr">
                    <a:lnL w="38100" cap="flat" cmpd="sng" algn="ctr">
                      <a:solidFill>
                        <a:schemeClr val="tx1"/>
                      </a:solidFill>
                      <a:prstDash val="solid"/>
                      <a:round/>
                      <a:headEnd type="none" w="med" len="med"/>
                      <a:tailEnd type="none" w="med" len="med"/>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7253337"/>
                  </a:ext>
                </a:extLst>
              </a:tr>
              <a:tr h="457199">
                <a:tc>
                  <a:txBody>
                    <a:bodyPr/>
                    <a:lstStyle/>
                    <a:p>
                      <a:r>
                        <a:rPr lang="en-GB" sz="2400" dirty="0" smtClean="0"/>
                        <a:t>Explain the difference between inertial and gravitational mass.</a:t>
                      </a:r>
                      <a:endParaRPr lang="en-GB" sz="2400" dirty="0"/>
                    </a:p>
                  </a:txBody>
                  <a:tcPr>
                    <a:lnL w="12700" cmpd="sng">
                      <a:noFill/>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p>
                  </a:txBody>
                  <a:tcPr anchor="ctr">
                    <a:lnL w="38100" cap="flat" cmpd="sng" algn="ctr">
                      <a:solidFill>
                        <a:schemeClr val="tx1"/>
                      </a:solidFill>
                      <a:prstDash val="solid"/>
                      <a:round/>
                      <a:headEnd type="none" w="med" len="med"/>
                      <a:tailEnd type="none" w="med" len="med"/>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00194520"/>
                  </a:ext>
                </a:extLst>
              </a:tr>
            </a:tbl>
          </a:graphicData>
        </a:graphic>
      </p:graphicFrame>
      <p:sp>
        <p:nvSpPr>
          <p:cNvPr id="8" name="TextBox 7"/>
          <p:cNvSpPr txBox="1"/>
          <p:nvPr/>
        </p:nvSpPr>
        <p:spPr>
          <a:xfrm>
            <a:off x="1364776" y="4200417"/>
            <a:ext cx="1393330" cy="523220"/>
          </a:xfrm>
          <a:prstGeom prst="rect">
            <a:avLst/>
          </a:prstGeom>
          <a:noFill/>
        </p:spPr>
        <p:txBody>
          <a:bodyPr wrap="none" rtlCol="0">
            <a:spAutoFit/>
          </a:bodyPr>
          <a:lstStyle/>
          <a:p>
            <a:r>
              <a:rPr lang="en-GB" sz="2800" b="1" dirty="0" smtClean="0"/>
              <a:t>Grade 8</a:t>
            </a:r>
            <a:endParaRPr lang="en-GB" sz="2800" b="1" dirty="0"/>
          </a:p>
        </p:txBody>
      </p:sp>
    </p:spTree>
    <p:extLst>
      <p:ext uri="{BB962C8B-B14F-4D97-AF65-F5344CB8AC3E}">
        <p14:creationId xmlns:p14="http://schemas.microsoft.com/office/powerpoint/2010/main" val="1844777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09" y="13448"/>
            <a:ext cx="10018713" cy="839992"/>
          </a:xfrm>
        </p:spPr>
        <p:txBody>
          <a:bodyPr/>
          <a:lstStyle/>
          <a:p>
            <a:r>
              <a:rPr lang="en-GB" dirty="0" smtClean="0"/>
              <a:t>Learning Objectives</a:t>
            </a:r>
            <a:endParaRPr lang="en-GB" dirty="0"/>
          </a:p>
        </p:txBody>
      </p:sp>
      <p:sp>
        <p:nvSpPr>
          <p:cNvPr id="4" name="Date Placeholder 3"/>
          <p:cNvSpPr>
            <a:spLocks noGrp="1"/>
          </p:cNvSpPr>
          <p:nvPr>
            <p:ph type="dt" sz="half" idx="10"/>
          </p:nvPr>
        </p:nvSpPr>
        <p:spPr/>
        <p:txBody>
          <a:bodyPr/>
          <a:lstStyle/>
          <a:p>
            <a:fld id="{0FFCDF0E-8DFC-4BA1-A316-D7E93F66664E}" type="datetime1">
              <a:rPr lang="en-US" smtClean="0"/>
              <a:pPr/>
              <a:t>11/15/2017</a:t>
            </a:fld>
            <a:endParaRPr lang="en-US" dirty="0"/>
          </a:p>
        </p:txBody>
      </p:sp>
      <p:sp>
        <p:nvSpPr>
          <p:cNvPr id="5" name="Slide Number Placeholder 4"/>
          <p:cNvSpPr>
            <a:spLocks noGrp="1"/>
          </p:cNvSpPr>
          <p:nvPr>
            <p:ph type="sldNum" sz="quarter" idx="12"/>
          </p:nvPr>
        </p:nvSpPr>
        <p:spPr/>
        <p:txBody>
          <a:bodyPr/>
          <a:lstStyle/>
          <a:p>
            <a:fld id="{12F36BA8-ED48-4992-8491-571D6BB97763}" type="slidenum">
              <a:rPr lang="en-US" smtClean="0"/>
              <a:pPr/>
              <a:t>6</a:t>
            </a:fld>
            <a:endParaRPr lang="en-US"/>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749677659"/>
              </p:ext>
            </p:extLst>
          </p:nvPr>
        </p:nvGraphicFramePr>
        <p:xfrm>
          <a:off x="1484309" y="1474304"/>
          <a:ext cx="10574878" cy="1432560"/>
        </p:xfrm>
        <a:graphic>
          <a:graphicData uri="http://schemas.openxmlformats.org/drawingml/2006/table">
            <a:tbl>
              <a:tblPr firstRow="1" bandRow="1">
                <a:tableStyleId>{5C22544A-7EE6-4342-B048-85BDC9FD1C3A}</a:tableStyleId>
              </a:tblPr>
              <a:tblGrid>
                <a:gridCol w="8767439">
                  <a:extLst>
                    <a:ext uri="{9D8B030D-6E8A-4147-A177-3AD203B41FA5}">
                      <a16:colId xmlns:a16="http://schemas.microsoft.com/office/drawing/2014/main" val="2926307616"/>
                    </a:ext>
                  </a:extLst>
                </a:gridCol>
                <a:gridCol w="972297">
                  <a:extLst>
                    <a:ext uri="{9D8B030D-6E8A-4147-A177-3AD203B41FA5}">
                      <a16:colId xmlns:a16="http://schemas.microsoft.com/office/drawing/2014/main" val="3229707717"/>
                    </a:ext>
                  </a:extLst>
                </a:gridCol>
                <a:gridCol w="835142">
                  <a:extLst>
                    <a:ext uri="{9D8B030D-6E8A-4147-A177-3AD203B41FA5}">
                      <a16:colId xmlns:a16="http://schemas.microsoft.com/office/drawing/2014/main" val="494831328"/>
                    </a:ext>
                  </a:extLst>
                </a:gridCol>
              </a:tblGrid>
              <a:tr h="381000">
                <a:tc>
                  <a:txBody>
                    <a:bodyPr/>
                    <a:lstStyle/>
                    <a:p>
                      <a:pPr algn="ctr"/>
                      <a:r>
                        <a:rPr lang="en-GB" sz="2800" dirty="0" smtClean="0"/>
                        <a:t>Language:</a:t>
                      </a:r>
                      <a:endParaRPr lang="en-GB" sz="2800" dirty="0"/>
                    </a:p>
                  </a:txBody>
                  <a:tcPr anchor="ctr">
                    <a:lnL w="12700" cmpd="sng">
                      <a:noFill/>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baseline="0" dirty="0" smtClean="0"/>
                        <a:t>Start</a:t>
                      </a:r>
                      <a:endParaRPr lang="en-GB" sz="2800"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dirty="0" smtClean="0"/>
                        <a:t>End</a:t>
                      </a:r>
                      <a:endParaRPr lang="en-GB" sz="2800" dirty="0"/>
                    </a:p>
                  </a:txBody>
                  <a:tcPr anchor="ctr">
                    <a:lnL w="38100" cap="flat" cmpd="sng" algn="ctr">
                      <a:solidFill>
                        <a:schemeClr val="tx1"/>
                      </a:solidFill>
                      <a:prstDash val="solid"/>
                      <a:round/>
                      <a:headEnd type="none" w="med" len="med"/>
                      <a:tailEnd type="none" w="med" len="med"/>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18725054"/>
                  </a:ext>
                </a:extLst>
              </a:tr>
              <a:tr h="380999">
                <a:tc>
                  <a:txBody>
                    <a:bodyPr/>
                    <a:lstStyle/>
                    <a:p>
                      <a:pPr marL="0" lvl="1" algn="l" defTabSz="457200" rtl="0" eaLnBrk="1" latinLnBrk="0" hangingPunct="1"/>
                      <a:r>
                        <a:rPr lang="en-GB" sz="2400" dirty="0" smtClean="0"/>
                        <a:t>Verbally define.</a:t>
                      </a:r>
                      <a:endParaRPr lang="en-GB" sz="2400" kern="1200" dirty="0" smtClean="0">
                        <a:solidFill>
                          <a:schemeClr val="dk1"/>
                        </a:solidFill>
                        <a:latin typeface="+mn-lt"/>
                        <a:ea typeface="+mn-ea"/>
                        <a:cs typeface="+mn-cs"/>
                      </a:endParaRPr>
                    </a:p>
                  </a:txBody>
                  <a:tcPr>
                    <a:lnL w="12700" cmpd="sng">
                      <a:noFill/>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p>
                  </a:txBody>
                  <a:tcPr anchor="ctr">
                    <a:lnL w="38100" cap="flat" cmpd="sng" algn="ctr">
                      <a:solidFill>
                        <a:schemeClr val="tx1"/>
                      </a:solidFill>
                      <a:prstDash val="solid"/>
                      <a:round/>
                      <a:headEnd type="none" w="med" len="med"/>
                      <a:tailEnd type="none" w="med" len="med"/>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16642000"/>
                  </a:ext>
                </a:extLst>
              </a:tr>
              <a:tr h="380999">
                <a:tc>
                  <a:txBody>
                    <a:bodyPr/>
                    <a:lstStyle/>
                    <a:p>
                      <a:pPr marL="0" lvl="1" algn="l" defTabSz="457200" rtl="0" eaLnBrk="1" latinLnBrk="0" hangingPunct="1"/>
                      <a:r>
                        <a:rPr lang="en-GB" sz="2400" kern="1200" dirty="0" smtClean="0">
                          <a:solidFill>
                            <a:schemeClr val="dk1"/>
                          </a:solidFill>
                          <a:latin typeface="+mn-lt"/>
                          <a:ea typeface="+mn-ea"/>
                          <a:cs typeface="+mn-cs"/>
                        </a:rPr>
                        <a:t>Use equations to define</a:t>
                      </a:r>
                      <a:r>
                        <a:rPr lang="en-GB" sz="2400" kern="1200" baseline="0" dirty="0" smtClean="0">
                          <a:solidFill>
                            <a:schemeClr val="dk1"/>
                          </a:solidFill>
                          <a:latin typeface="+mn-lt"/>
                          <a:ea typeface="+mn-ea"/>
                          <a:cs typeface="+mn-cs"/>
                        </a:rPr>
                        <a:t> in writing.</a:t>
                      </a:r>
                      <a:endParaRPr lang="en-GB" sz="2400" kern="1200" dirty="0" smtClean="0">
                        <a:solidFill>
                          <a:schemeClr val="dk1"/>
                        </a:solidFill>
                        <a:latin typeface="+mn-lt"/>
                        <a:ea typeface="+mn-ea"/>
                        <a:cs typeface="+mn-cs"/>
                      </a:endParaRPr>
                    </a:p>
                  </a:txBody>
                  <a:tcPr>
                    <a:lnL w="12700" cmpd="sng">
                      <a:noFill/>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p>
                  </a:txBody>
                  <a:tcPr anchor="ctr">
                    <a:lnL w="38100" cap="flat" cmpd="sng" algn="ctr">
                      <a:solidFill>
                        <a:schemeClr val="tx1"/>
                      </a:solidFill>
                      <a:prstDash val="solid"/>
                      <a:round/>
                      <a:headEnd type="none" w="med" len="med"/>
                      <a:tailEnd type="none" w="med" len="med"/>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72024099"/>
                  </a:ext>
                </a:extLst>
              </a:tr>
            </a:tbl>
          </a:graphicData>
        </a:graphic>
      </p:graphicFrame>
    </p:spTree>
    <p:extLst>
      <p:ext uri="{BB962C8B-B14F-4D97-AF65-F5344CB8AC3E}">
        <p14:creationId xmlns:p14="http://schemas.microsoft.com/office/powerpoint/2010/main" val="16612041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08" y="103600"/>
            <a:ext cx="10018713" cy="1124790"/>
          </a:xfrm>
        </p:spPr>
        <p:txBody>
          <a:bodyPr>
            <a:noAutofit/>
          </a:bodyPr>
          <a:lstStyle/>
          <a:p>
            <a:r>
              <a:rPr lang="en-GB" dirty="0"/>
              <a:t>Inertial </a:t>
            </a:r>
            <a:r>
              <a:rPr lang="en-GB" dirty="0" smtClean="0"/>
              <a:t>Mass</a:t>
            </a:r>
            <a:r>
              <a:rPr lang="en-GB" sz="3200" dirty="0" smtClean="0"/>
              <a:t/>
            </a:r>
            <a:br>
              <a:rPr lang="en-GB" sz="3200" dirty="0" smtClean="0"/>
            </a:br>
            <a:r>
              <a:rPr lang="en-US" sz="2000" b="1" i="1" dirty="0"/>
              <a:t>(Bozeman </a:t>
            </a:r>
            <a:r>
              <a:rPr lang="en-US" sz="2000" b="1" i="1" dirty="0" smtClean="0"/>
              <a:t>Science - </a:t>
            </a:r>
            <a:r>
              <a:rPr lang="en-US" sz="2000" b="1" i="1" dirty="0" err="1" smtClean="0"/>
              <a:t>youtube</a:t>
            </a:r>
            <a:r>
              <a:rPr lang="en-US" sz="2000" b="1" i="1" dirty="0" smtClean="0"/>
              <a:t>)</a:t>
            </a:r>
            <a:br>
              <a:rPr lang="en-US" sz="2000" b="1" i="1" dirty="0" smtClean="0"/>
            </a:br>
            <a:r>
              <a:rPr lang="en-GB" sz="2000" dirty="0">
                <a:hlinkClick r:id="rId4"/>
              </a:rPr>
              <a:t>https://www.youtube.com/watch?v=6zEMEuvBuXQ&amp;t=170s</a:t>
            </a:r>
            <a:endParaRPr lang="en-GB" sz="2000" i="1" dirty="0"/>
          </a:p>
        </p:txBody>
      </p:sp>
      <p:sp>
        <p:nvSpPr>
          <p:cNvPr id="4" name="Date Placeholder 3"/>
          <p:cNvSpPr>
            <a:spLocks noGrp="1"/>
          </p:cNvSpPr>
          <p:nvPr>
            <p:ph type="dt" sz="half" idx="10"/>
          </p:nvPr>
        </p:nvSpPr>
        <p:spPr/>
        <p:txBody>
          <a:bodyPr/>
          <a:lstStyle/>
          <a:p>
            <a:fld id="{0FFCDF0E-8DFC-4BA1-A316-D7E93F66664E}" type="datetime1">
              <a:rPr lang="en-US" smtClean="0"/>
              <a:pPr/>
              <a:t>11/15/2017</a:t>
            </a:fld>
            <a:endParaRPr lang="en-US" dirty="0"/>
          </a:p>
        </p:txBody>
      </p:sp>
      <p:sp>
        <p:nvSpPr>
          <p:cNvPr id="5" name="Slide Number Placeholder 4"/>
          <p:cNvSpPr>
            <a:spLocks noGrp="1"/>
          </p:cNvSpPr>
          <p:nvPr>
            <p:ph type="sldNum" sz="quarter" idx="12"/>
          </p:nvPr>
        </p:nvSpPr>
        <p:spPr/>
        <p:txBody>
          <a:bodyPr/>
          <a:lstStyle/>
          <a:p>
            <a:fld id="{12F36BA8-ED48-4992-8491-571D6BB97763}" type="slidenum">
              <a:rPr lang="en-US" smtClean="0"/>
              <a:pPr/>
              <a:t>7</a:t>
            </a:fld>
            <a:endParaRPr lang="en-US"/>
          </a:p>
        </p:txBody>
      </p:sp>
      <p:pic>
        <p:nvPicPr>
          <p:cNvPr id="6" name="Inertial Mass [Low, 480x360]">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516976" y="1623845"/>
            <a:ext cx="7953375" cy="4473575"/>
          </a:xfrm>
        </p:spPr>
      </p:pic>
      <p:sp>
        <p:nvSpPr>
          <p:cNvPr id="7" name="Rectangle 6"/>
          <p:cNvSpPr/>
          <p:nvPr/>
        </p:nvSpPr>
        <p:spPr>
          <a:xfrm>
            <a:off x="8674884" y="665995"/>
            <a:ext cx="1949573" cy="646331"/>
          </a:xfrm>
          <a:prstGeom prst="rect">
            <a:avLst/>
          </a:prstGeom>
        </p:spPr>
        <p:txBody>
          <a:bodyPr wrap="none">
            <a:spAutoFit/>
          </a:bodyPr>
          <a:lstStyle/>
          <a:p>
            <a:pPr lvl="1"/>
            <a:r>
              <a:rPr lang="en-GB" sz="3600" b="1" dirty="0"/>
              <a:t>F = ma</a:t>
            </a:r>
          </a:p>
        </p:txBody>
      </p:sp>
    </p:spTree>
    <p:extLst>
      <p:ext uri="{BB962C8B-B14F-4D97-AF65-F5344CB8AC3E}">
        <p14:creationId xmlns:p14="http://schemas.microsoft.com/office/powerpoint/2010/main" val="27558829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09" y="616139"/>
            <a:ext cx="10018713" cy="1124790"/>
          </a:xfrm>
        </p:spPr>
        <p:txBody>
          <a:bodyPr>
            <a:normAutofit fontScale="90000"/>
          </a:bodyPr>
          <a:lstStyle/>
          <a:p>
            <a:r>
              <a:rPr lang="en-GB" dirty="0" smtClean="0"/>
              <a:t>Inertial Mass – Prelab</a:t>
            </a:r>
            <a:br>
              <a:rPr lang="en-GB" dirty="0" smtClean="0"/>
            </a:br>
            <a:r>
              <a:rPr lang="en-GB" dirty="0" smtClean="0"/>
              <a:t/>
            </a:r>
            <a:br>
              <a:rPr lang="en-GB" dirty="0" smtClean="0"/>
            </a:br>
            <a:r>
              <a:rPr lang="en-GB" dirty="0" smtClean="0"/>
              <a:t>Determine </a:t>
            </a:r>
            <a:r>
              <a:rPr lang="en-GB" dirty="0"/>
              <a:t>the inertial mass of an </a:t>
            </a:r>
            <a:r>
              <a:rPr lang="en-GB" dirty="0" smtClean="0"/>
              <a:t>object.</a:t>
            </a:r>
            <a:endParaRPr lang="en-GB" dirty="0"/>
          </a:p>
        </p:txBody>
      </p:sp>
      <p:sp>
        <p:nvSpPr>
          <p:cNvPr id="3" name="Content Placeholder 2"/>
          <p:cNvSpPr>
            <a:spLocks noGrp="1"/>
          </p:cNvSpPr>
          <p:nvPr>
            <p:ph idx="1"/>
          </p:nvPr>
        </p:nvSpPr>
        <p:spPr>
          <a:xfrm>
            <a:off x="1484309" y="3896345"/>
            <a:ext cx="10018713" cy="3184479"/>
          </a:xfrm>
        </p:spPr>
        <p:txBody>
          <a:bodyPr/>
          <a:lstStyle/>
          <a:p>
            <a:r>
              <a:rPr lang="en-GB" dirty="0" smtClean="0"/>
              <a:t>List the experimental Variables:</a:t>
            </a:r>
          </a:p>
          <a:p>
            <a:r>
              <a:rPr lang="en-US" dirty="0" smtClean="0"/>
              <a:t>Create </a:t>
            </a:r>
            <a:r>
              <a:rPr lang="en-US" dirty="0"/>
              <a:t>a table to record the data you think you will </a:t>
            </a:r>
            <a:r>
              <a:rPr lang="en-US" dirty="0" smtClean="0"/>
              <a:t>need.</a:t>
            </a:r>
            <a:endParaRPr lang="en-GB" dirty="0"/>
          </a:p>
        </p:txBody>
      </p:sp>
      <p:sp>
        <p:nvSpPr>
          <p:cNvPr id="4" name="Date Placeholder 3"/>
          <p:cNvSpPr>
            <a:spLocks noGrp="1"/>
          </p:cNvSpPr>
          <p:nvPr>
            <p:ph type="dt" sz="half" idx="10"/>
          </p:nvPr>
        </p:nvSpPr>
        <p:spPr/>
        <p:txBody>
          <a:bodyPr/>
          <a:lstStyle/>
          <a:p>
            <a:fld id="{0FFCDF0E-8DFC-4BA1-A316-D7E93F66664E}" type="datetime1">
              <a:rPr lang="en-US" smtClean="0"/>
              <a:pPr/>
              <a:t>11/15/2017</a:t>
            </a:fld>
            <a:endParaRPr lang="en-US" dirty="0"/>
          </a:p>
        </p:txBody>
      </p:sp>
      <p:sp>
        <p:nvSpPr>
          <p:cNvPr id="5" name="Slide Number Placeholder 4"/>
          <p:cNvSpPr>
            <a:spLocks noGrp="1"/>
          </p:cNvSpPr>
          <p:nvPr>
            <p:ph type="sldNum" sz="quarter" idx="12"/>
          </p:nvPr>
        </p:nvSpPr>
        <p:spPr/>
        <p:txBody>
          <a:bodyPr/>
          <a:lstStyle/>
          <a:p>
            <a:fld id="{12F36BA8-ED48-4992-8491-571D6BB97763}" type="slidenum">
              <a:rPr lang="en-US" smtClean="0"/>
              <a:pPr/>
              <a:t>8</a:t>
            </a:fld>
            <a:endParaRPr lang="en-US"/>
          </a:p>
        </p:txBody>
      </p:sp>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l="-277"/>
          <a:stretch/>
        </p:blipFill>
        <p:spPr>
          <a:xfrm>
            <a:off x="4476465" y="2290458"/>
            <a:ext cx="4228670" cy="1810603"/>
          </a:xfrm>
          <a:prstGeom prst="rect">
            <a:avLst/>
          </a:prstGeom>
        </p:spPr>
      </p:pic>
    </p:spTree>
    <p:extLst>
      <p:ext uri="{BB962C8B-B14F-4D97-AF65-F5344CB8AC3E}">
        <p14:creationId xmlns:p14="http://schemas.microsoft.com/office/powerpoint/2010/main" val="7674733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Inertial Mass - Prelab</a:t>
            </a:r>
            <a:endParaRPr lang="en-GB" dirty="0"/>
          </a:p>
        </p:txBody>
      </p:sp>
      <p:sp>
        <p:nvSpPr>
          <p:cNvPr id="3" name="Content Placeholder 2"/>
          <p:cNvSpPr>
            <a:spLocks noGrp="1"/>
          </p:cNvSpPr>
          <p:nvPr>
            <p:ph idx="1"/>
          </p:nvPr>
        </p:nvSpPr>
        <p:spPr/>
        <p:txBody>
          <a:bodyPr/>
          <a:lstStyle/>
          <a:p>
            <a:r>
              <a:rPr lang="en-GB" dirty="0" smtClean="0"/>
              <a:t>Variables:</a:t>
            </a:r>
          </a:p>
          <a:p>
            <a:pPr lvl="1"/>
            <a:r>
              <a:rPr lang="en-GB" dirty="0" smtClean="0"/>
              <a:t>Independent</a:t>
            </a:r>
          </a:p>
          <a:p>
            <a:pPr lvl="1"/>
            <a:r>
              <a:rPr lang="en-GB" dirty="0" smtClean="0"/>
              <a:t>Dependent</a:t>
            </a:r>
          </a:p>
          <a:p>
            <a:pPr lvl="1"/>
            <a:r>
              <a:rPr lang="en-GB" dirty="0" smtClean="0"/>
              <a:t>Control</a:t>
            </a:r>
          </a:p>
        </p:txBody>
      </p:sp>
      <p:sp>
        <p:nvSpPr>
          <p:cNvPr id="4" name="Date Placeholder 3"/>
          <p:cNvSpPr>
            <a:spLocks noGrp="1"/>
          </p:cNvSpPr>
          <p:nvPr>
            <p:ph type="dt" sz="half" idx="10"/>
          </p:nvPr>
        </p:nvSpPr>
        <p:spPr/>
        <p:txBody>
          <a:bodyPr/>
          <a:lstStyle/>
          <a:p>
            <a:fld id="{0FFCDF0E-8DFC-4BA1-A316-D7E93F66664E}" type="datetime1">
              <a:rPr lang="en-US" smtClean="0"/>
              <a:pPr/>
              <a:t>11/15/2017</a:t>
            </a:fld>
            <a:endParaRPr lang="en-US" dirty="0"/>
          </a:p>
        </p:txBody>
      </p:sp>
      <p:sp>
        <p:nvSpPr>
          <p:cNvPr id="5" name="Slide Number Placeholder 4"/>
          <p:cNvSpPr>
            <a:spLocks noGrp="1"/>
          </p:cNvSpPr>
          <p:nvPr>
            <p:ph type="sldNum" sz="quarter" idx="12"/>
          </p:nvPr>
        </p:nvSpPr>
        <p:spPr/>
        <p:txBody>
          <a:bodyPr/>
          <a:lstStyle/>
          <a:p>
            <a:fld id="{12F36BA8-ED48-4992-8491-571D6BB97763}" type="slidenum">
              <a:rPr lang="en-US" smtClean="0"/>
              <a:pPr/>
              <a:t>9</a:t>
            </a:fld>
            <a:endParaRPr lang="en-US"/>
          </a:p>
        </p:txBody>
      </p:sp>
    </p:spTree>
    <p:extLst>
      <p:ext uri="{BB962C8B-B14F-4D97-AF65-F5344CB8AC3E}">
        <p14:creationId xmlns:p14="http://schemas.microsoft.com/office/powerpoint/2010/main" val="47642264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1_Parallax">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EB718335317324FBA289608C9896D4C" ma:contentTypeVersion="0" ma:contentTypeDescription="Create a new document." ma:contentTypeScope="" ma:versionID="07b72504a7456c81c0b758dd1da3d73c">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A2CFE9C-C03A-4A7F-B3E0-066033505B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6FC19442-B78D-4D48-888C-03EEE0FB43A5}">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www.w3.org/XML/1998/namespace"/>
  </ds:schemaRefs>
</ds:datastoreItem>
</file>

<file path=customXml/itemProps3.xml><?xml version="1.0" encoding="utf-8"?>
<ds:datastoreItem xmlns:ds="http://schemas.openxmlformats.org/officeDocument/2006/customXml" ds:itemID="{BF46310B-FBC3-4F3F-92DA-793B7F5BE76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TC103457496[[fn=Parallax]]</Template>
  <TotalTime>8845</TotalTime>
  <Words>459</Words>
  <Application>Microsoft Office PowerPoint</Application>
  <PresentationFormat>Widescreen</PresentationFormat>
  <Paragraphs>140</Paragraphs>
  <Slides>17</Slides>
  <Notes>0</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17</vt:i4>
      </vt:variant>
    </vt:vector>
  </HeadingPairs>
  <TitlesOfParts>
    <vt:vector size="24" baseType="lpstr">
      <vt:lpstr>华文楷体</vt:lpstr>
      <vt:lpstr>Arial</vt:lpstr>
      <vt:lpstr>Calibri</vt:lpstr>
      <vt:lpstr>Cambria Math</vt:lpstr>
      <vt:lpstr>Corbel</vt:lpstr>
      <vt:lpstr>Parallax</vt:lpstr>
      <vt:lpstr>1_Parallax</vt:lpstr>
      <vt:lpstr>Review of Previous Lesson</vt:lpstr>
      <vt:lpstr>Mass</vt:lpstr>
      <vt:lpstr>Vocabulary</vt:lpstr>
      <vt:lpstr>Vocabulary</vt:lpstr>
      <vt:lpstr>Learning Objectives</vt:lpstr>
      <vt:lpstr>Learning Objectives</vt:lpstr>
      <vt:lpstr>Inertial Mass (Bozeman Science - youtube) https://www.youtube.com/watch?v=6zEMEuvBuXQ&amp;t=170s</vt:lpstr>
      <vt:lpstr>Inertial Mass – Prelab  Determine the inertial mass of an object.</vt:lpstr>
      <vt:lpstr>Inertial Mass - Prelab</vt:lpstr>
      <vt:lpstr>Inertial Mass - Prelab</vt:lpstr>
      <vt:lpstr>Inertial Mass - Experiment</vt:lpstr>
      <vt:lpstr>Inertial Mass - Experiment</vt:lpstr>
      <vt:lpstr>Gravitational Mass (Bozeman Science - youtube) https://www.youtube.com/watch?v=4LnFqUWthOU&amp;t=4s</vt:lpstr>
      <vt:lpstr>Difference between weight and mass?</vt:lpstr>
      <vt:lpstr>Problems and Solutions:</vt:lpstr>
      <vt:lpstr>Plenary</vt:lpstr>
      <vt:lpstr>Plenary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2: 1D kinematics</dc:title>
  <dc:creator>Melissa Georgi</dc:creator>
  <cp:lastModifiedBy>Neill Lee</cp:lastModifiedBy>
  <cp:revision>136</cp:revision>
  <cp:lastPrinted>2017-11-01T06:00:26Z</cp:lastPrinted>
  <dcterms:created xsi:type="dcterms:W3CDTF">2014-09-24T02:59:48Z</dcterms:created>
  <dcterms:modified xsi:type="dcterms:W3CDTF">2017-11-15T06:13:13Z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0x010100CEB718335317324FBA289608C9896D4C</vt:lpwstr>
  </property>
  <property fmtid="{D5CDD505-2E9C-101B-9397-08002B2CF9AE}" pid="3" name="_dlc_DocIdItemGuid">
    <vt:lpwstr>0790abb9-63b0-4c0d-b05f-669b82da9fdf</vt:lpwstr>
  </property>
  <property fmtid="{D5CDD505-2E9C-101B-9397-08002B2CF9AE}" pid="4" name="Order">
    <vt:r8>1700</vt:r8>
  </property>
  <property fmtid="{D5CDD505-2E9C-101B-9397-08002B2CF9AE}" pid="5" name="TemplateUrl">
    <vt:lpwstr/>
  </property>
  <property fmtid="{D5CDD505-2E9C-101B-9397-08002B2CF9AE}" pid="6" name="xd_Signature">
    <vt:bool>false</vt:bool>
  </property>
  <property fmtid="{D5CDD505-2E9C-101B-9397-08002B2CF9AE}" pid="7" name="xd_ProgID">
    <vt:lpwstr/>
  </property>
  <property fmtid="{D5CDD505-2E9C-101B-9397-08002B2CF9AE}" pid="8" name="_SourceUrl">
    <vt:lpwstr/>
  </property>
  <property fmtid="{D5CDD505-2E9C-101B-9397-08002B2CF9AE}" pid="9" name="_SharedFileIndex">
    <vt:lpwstr/>
  </property>
</Properties>
</file>