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4"/>
    <p:sldMasterId id="2147483749" r:id="rId5"/>
  </p:sldMasterIdLst>
  <p:notesMasterIdLst>
    <p:notesMasterId r:id="rId19"/>
  </p:notesMasterIdLst>
  <p:sldIdLst>
    <p:sldId id="372" r:id="rId6"/>
    <p:sldId id="257" r:id="rId7"/>
    <p:sldId id="375" r:id="rId8"/>
    <p:sldId id="373" r:id="rId9"/>
    <p:sldId id="376" r:id="rId10"/>
    <p:sldId id="377" r:id="rId11"/>
    <p:sldId id="394" r:id="rId12"/>
    <p:sldId id="399" r:id="rId13"/>
    <p:sldId id="395" r:id="rId14"/>
    <p:sldId id="398" r:id="rId15"/>
    <p:sldId id="396" r:id="rId16"/>
    <p:sldId id="397" r:id="rId17"/>
    <p:sldId id="39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D6776E-A417-48E0-BBE6-96D02D536D7E}" type="datetimeFigureOut">
              <a:rPr lang="en-GB" smtClean="0"/>
              <a:t>15/11/2017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D5E447-FE0B-47D8-AEF2-2DD036FA8C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808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ctr">
              <a:defRPr sz="6000" b="1" u="sng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C6953-B3F1-4CB7-B581-86832F60C096}" type="datetime1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99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EA299-1325-44B7-B57C-921557FCE2D7}" type="datetime1">
              <a:rPr lang="en-US" smtClean="0"/>
              <a:t>11/15/2017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78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0E59A-78FE-41CC-B043-EABE3349C321}" type="datetime1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07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6D94-9C8D-4A25-A73F-717F9D75E94C}" type="datetime1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82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6E54-7671-4874-B0F7-0B498F02283B}" type="datetime1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644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B8B9-9BD8-4766-BC5F-B8E563503DDA}" type="datetime1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847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3E60-A17A-42BD-904F-4887FEC8BE64}" type="datetime1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69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7E75E-5A76-40FB-AAEF-0B6FCF4FEE9F}" type="datetime1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9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96C9-70B9-4025-A935-E752BC92434D}" type="datetime1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897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C6953-B3F1-4CB7-B581-86832F60C096}" type="datetime1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13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24457" y="13448"/>
            <a:ext cx="1567543" cy="365125"/>
          </a:xfrm>
        </p:spPr>
        <p:txBody>
          <a:bodyPr/>
          <a:lstStyle>
            <a:lvl1pPr>
              <a:defRPr sz="2400"/>
            </a:lvl1pPr>
          </a:lstStyle>
          <a:p>
            <a:fld id="{0FFCDF0E-8DFC-4BA1-A316-D7E93F66664E}" type="datetime1">
              <a:rPr lang="en-US" smtClean="0"/>
              <a:pPr/>
              <a:t>11/15/2017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3022" y="6492875"/>
            <a:ext cx="668645" cy="365125"/>
          </a:xfrm>
        </p:spPr>
        <p:txBody>
          <a:bodyPr/>
          <a:lstStyle>
            <a:lvl1pPr>
              <a:defRPr sz="2400"/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9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 u="sng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27341" y="13448"/>
            <a:ext cx="1864660" cy="365125"/>
          </a:xfrm>
        </p:spPr>
        <p:txBody>
          <a:bodyPr/>
          <a:lstStyle>
            <a:lvl1pPr>
              <a:defRPr sz="2400"/>
            </a:lvl1pPr>
          </a:lstStyle>
          <a:p>
            <a:fld id="{0FFCDF0E-8DFC-4BA1-A316-D7E93F66664E}" type="datetime1">
              <a:rPr lang="en-US" smtClean="0"/>
              <a:pPr/>
              <a:t>11/15/2017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3022" y="6492875"/>
            <a:ext cx="668645" cy="365125"/>
          </a:xfrm>
        </p:spPr>
        <p:txBody>
          <a:bodyPr/>
          <a:lstStyle>
            <a:lvl1pPr>
              <a:defRPr sz="2400"/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80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D1F6-A8F8-451B-8A7E-C5054BC49A87}" type="datetime1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258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7F30-D7E6-4C72-8AA0-2F1D02C9A0CD}" type="datetime1">
              <a:rPr lang="en-US" smtClean="0"/>
              <a:t>11/15/2017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52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184F-8144-4C10-8D69-8384E6669A9E}" type="datetime1">
              <a:rPr lang="en-US" smtClean="0"/>
              <a:t>11/15/2017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7874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58A02-021A-4DA5-A8FF-3E4B419E3917}" type="datetime1">
              <a:rPr lang="en-US" smtClean="0"/>
              <a:t>11/15/2017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4740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8E652-13DA-46CC-8B32-A3DE8C55B597}" type="datetime1">
              <a:rPr lang="en-US" smtClean="0"/>
              <a:t>11/15/2017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761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8120B-E653-4E90-A638-61386BF8ABBE}" type="datetime1">
              <a:rPr lang="en-US" smtClean="0"/>
              <a:t>11/15/2017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181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037EC-62A8-4450-9710-0232D8F465AC}" type="datetime1">
              <a:rPr lang="en-US" smtClean="0"/>
              <a:t>11/15/2017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332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EA299-1325-44B7-B57C-921557FCE2D7}" type="datetime1">
              <a:rPr lang="en-US" smtClean="0"/>
              <a:t>11/15/2017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390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0E59A-78FE-41CC-B043-EABE3349C321}" type="datetime1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818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6D94-9C8D-4A25-A73F-717F9D75E94C}" type="datetime1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8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D1F6-A8F8-451B-8A7E-C5054BC49A87}" type="datetime1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828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6E54-7671-4874-B0F7-0B498F02283B}" type="datetime1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158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B8B9-9BD8-4766-BC5F-B8E563503DDA}" type="datetime1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02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3E60-A17A-42BD-904F-4887FEC8BE64}" type="datetime1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614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7E75E-5A76-40FB-AAEF-0B6FCF4FEE9F}" type="datetime1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588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96C9-70B9-4025-A935-E752BC92434D}" type="datetime1">
              <a:rPr lang="en-US" smtClean="0"/>
              <a:t>11/15/2017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54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7F30-D7E6-4C72-8AA0-2F1D02C9A0CD}" type="datetime1">
              <a:rPr lang="en-US" smtClean="0"/>
              <a:t>11/15/2017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84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184F-8144-4C10-8D69-8384E6669A9E}" type="datetime1">
              <a:rPr lang="en-US" smtClean="0"/>
              <a:t>11/15/2017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63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58A02-021A-4DA5-A8FF-3E4B419E3917}" type="datetime1">
              <a:rPr lang="en-US" smtClean="0"/>
              <a:t>11/15/2017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41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8E652-13DA-46CC-8B32-A3DE8C55B597}" type="datetime1">
              <a:rPr lang="en-US" smtClean="0"/>
              <a:t>11/15/2017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98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8120B-E653-4E90-A638-61386BF8ABBE}" type="datetime1">
              <a:rPr lang="en-US" smtClean="0"/>
              <a:t>11/15/2017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16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037EC-62A8-4450-9710-0232D8F465AC}" type="datetime1">
              <a:rPr lang="en-US" smtClean="0"/>
              <a:t>11/15/2017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208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11247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1317813"/>
            <a:ext cx="10018713" cy="4473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75259" y="13448"/>
            <a:ext cx="17167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2019907-DAB1-4C90-B78A-646585996D32}" type="datetime1">
              <a:rPr lang="en-US" smtClean="0"/>
              <a:pPr/>
              <a:t>11/15/2017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0833" y="64928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26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hdr="0" ftr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11247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1317813"/>
            <a:ext cx="10018713" cy="4473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49000" y="13448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2019907-DAB1-4C90-B78A-646585996D32}" type="datetime1">
              <a:rPr lang="en-US" smtClean="0"/>
              <a:t>11/15/2017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0833" y="64928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92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bc.co.uk/bitesize/quiz/q83969509" TargetMode="External"/><Relationship Id="rId3" Type="http://schemas.openxmlformats.org/officeDocument/2006/relationships/hyperlink" Target="http://www.softschools.com/formulas/physics/static_friction_formula/30/" TargetMode="External"/><Relationship Id="rId7" Type="http://schemas.openxmlformats.org/officeDocument/2006/relationships/hyperlink" Target="http://www.physicslessons.com/quiz/quiz4.html" TargetMode="External"/><Relationship Id="rId2" Type="http://schemas.openxmlformats.org/officeDocument/2006/relationships/hyperlink" Target="https://www.khanacademy.org/science/physics/forces-newtons-laws/inclined-planes-friction/a/what-is-friction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://formulas.tutorvista.com/physics/friction-formula.html" TargetMode="External"/><Relationship Id="rId5" Type="http://schemas.openxmlformats.org/officeDocument/2006/relationships/hyperlink" Target="https://www.varsitytutors.com/ap_physics_1-help/force-of-friction" TargetMode="External"/><Relationship Id="rId10" Type="http://schemas.openxmlformats.org/officeDocument/2006/relationships/hyperlink" Target="https://quizizz.com/admin/quiz/57f55f7698fce5f703cc6dd2" TargetMode="External"/><Relationship Id="rId4" Type="http://schemas.openxmlformats.org/officeDocument/2006/relationships/hyperlink" Target="https://sciencenotes.org/friction-example-problem-physics-homework-help/" TargetMode="External"/><Relationship Id="rId9" Type="http://schemas.openxmlformats.org/officeDocument/2006/relationships/hyperlink" Target="http://www.ducksters.com/science/quiz/friction_questions.php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Review of Previous Lesson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State as many Vocabulary words and Learning Objectives that you remember from the last lesson as you can.</a:t>
            </a:r>
          </a:p>
          <a:p>
            <a:r>
              <a:rPr lang="en-US" altLang="zh-CN" dirty="0"/>
              <a:t>Now complete the content learning objectives.</a:t>
            </a:r>
          </a:p>
          <a:p>
            <a:r>
              <a:rPr lang="en-US" dirty="0"/>
              <a:t>Remember to grade yourself from 0 – 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385D7-2672-45E6-AE91-9136ACDEFB2D}" type="datetime1">
              <a:rPr lang="en-US" smtClean="0"/>
              <a:t>11/15/2017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0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Friction Equation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err="1"/>
              <a:t>F</a:t>
            </a:r>
            <a:r>
              <a:rPr lang="en-GB" b="1" baseline="-25000" dirty="0" err="1"/>
              <a:t>f</a:t>
            </a:r>
            <a:r>
              <a:rPr lang="en-GB" b="1" dirty="0"/>
              <a:t> = </a:t>
            </a:r>
            <a:r>
              <a:rPr lang="el-GR" b="1" dirty="0" smtClean="0"/>
              <a:t>μ</a:t>
            </a:r>
            <a:r>
              <a:rPr lang="en-GB" b="1" dirty="0"/>
              <a:t>F</a:t>
            </a:r>
            <a:r>
              <a:rPr lang="en-GB" b="1" baseline="-25000" dirty="0" smtClean="0"/>
              <a:t>N</a:t>
            </a:r>
          </a:p>
          <a:p>
            <a:pPr lvl="1"/>
            <a:r>
              <a:rPr lang="en-GB" b="1" dirty="0" err="1"/>
              <a:t>F</a:t>
            </a:r>
            <a:r>
              <a:rPr lang="en-GB" b="1" baseline="-25000" dirty="0" err="1"/>
              <a:t>f</a:t>
            </a:r>
            <a:r>
              <a:rPr lang="en-GB" dirty="0"/>
              <a:t> is the resistive force of friction</a:t>
            </a:r>
          </a:p>
          <a:p>
            <a:pPr lvl="1"/>
            <a:r>
              <a:rPr lang="en-GB" b="1" dirty="0"/>
              <a:t>μ</a:t>
            </a:r>
            <a:r>
              <a:rPr lang="en-GB" dirty="0"/>
              <a:t> is the coefficient of friction for the two surfaces (Greek letter "mu")</a:t>
            </a:r>
          </a:p>
          <a:p>
            <a:pPr lvl="1"/>
            <a:r>
              <a:rPr lang="en-GB" b="1" dirty="0"/>
              <a:t>N</a:t>
            </a:r>
            <a:r>
              <a:rPr lang="en-GB" dirty="0"/>
              <a:t> is the normal or perpendicular force pushing the two objects together</a:t>
            </a:r>
          </a:p>
          <a:p>
            <a:pPr lvl="1"/>
            <a:r>
              <a:rPr lang="en-GB" b="1" dirty="0" err="1"/>
              <a:t>μN</a:t>
            </a:r>
            <a:r>
              <a:rPr lang="en-GB" dirty="0"/>
              <a:t> is </a:t>
            </a:r>
            <a:r>
              <a:rPr lang="en-GB" b="1" dirty="0"/>
              <a:t>μ</a:t>
            </a:r>
            <a:r>
              <a:rPr lang="en-GB" dirty="0"/>
              <a:t> times </a:t>
            </a:r>
            <a:r>
              <a:rPr lang="en-GB" b="1" dirty="0" smtClean="0"/>
              <a:t>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11/15/2017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37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How do you calculate coefficient of friction?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09" y="1768189"/>
            <a:ext cx="10018713" cy="4473388"/>
          </a:xfrm>
        </p:spPr>
        <p:txBody>
          <a:bodyPr/>
          <a:lstStyle/>
          <a:p>
            <a:pPr fontAlgn="base"/>
            <a:r>
              <a:rPr lang="en-GB" sz="3200" dirty="0"/>
              <a:t>To calculate the coefficient of </a:t>
            </a:r>
            <a:r>
              <a:rPr lang="en-GB" sz="3200" b="1" dirty="0"/>
              <a:t>static</a:t>
            </a:r>
            <a:r>
              <a:rPr lang="en-GB" sz="3200" dirty="0"/>
              <a:t> friction between two </a:t>
            </a:r>
            <a:r>
              <a:rPr lang="en-GB" sz="3200" dirty="0" smtClean="0"/>
              <a:t>materials:</a:t>
            </a:r>
          </a:p>
          <a:p>
            <a:pPr marL="914400" lvl="1" indent="-457200" fontAlgn="base">
              <a:buFont typeface="+mj-lt"/>
              <a:buAutoNum type="arabicPeriod"/>
            </a:pPr>
            <a:r>
              <a:rPr lang="en-GB" sz="2800" dirty="0"/>
              <a:t>P</a:t>
            </a:r>
            <a:r>
              <a:rPr lang="en-GB" sz="2800" dirty="0" smtClean="0"/>
              <a:t>lace </a:t>
            </a:r>
            <a:r>
              <a:rPr lang="en-GB" sz="2800" dirty="0"/>
              <a:t>an object made of one material on a surface made of the other material. </a:t>
            </a:r>
            <a:endParaRPr lang="en-GB" sz="2800" dirty="0" smtClean="0"/>
          </a:p>
          <a:p>
            <a:pPr marL="914400" lvl="1" indent="-457200" fontAlgn="base">
              <a:buFont typeface="+mj-lt"/>
              <a:buAutoNum type="arabicPeriod"/>
            </a:pPr>
            <a:r>
              <a:rPr lang="en-GB" sz="2800" dirty="0" smtClean="0"/>
              <a:t>Slowly incline </a:t>
            </a:r>
            <a:r>
              <a:rPr lang="en-GB" sz="2800" dirty="0"/>
              <a:t>the </a:t>
            </a:r>
            <a:r>
              <a:rPr lang="en-GB" sz="2800" dirty="0" smtClean="0"/>
              <a:t>surface and measure </a:t>
            </a:r>
            <a:r>
              <a:rPr lang="en-GB" sz="2800" dirty="0"/>
              <a:t>the angle of elevation, </a:t>
            </a:r>
            <a:r>
              <a:rPr lang="en-GB" sz="2800" dirty="0" err="1"/>
              <a:t>θ</a:t>
            </a:r>
            <a:r>
              <a:rPr lang="en-GB" sz="2800" baseline="-25000" dirty="0" err="1"/>
              <a:t>c</a:t>
            </a:r>
            <a:r>
              <a:rPr lang="en-GB" sz="2800" dirty="0"/>
              <a:t>, when the object first begins to break free and slide down the surface. </a:t>
            </a:r>
            <a:endParaRPr lang="en-GB" sz="2800" dirty="0" smtClean="0"/>
          </a:p>
          <a:p>
            <a:pPr marL="914400" lvl="1" indent="-457200" fontAlgn="base">
              <a:buFont typeface="+mj-lt"/>
              <a:buAutoNum type="arabicPeriod"/>
            </a:pPr>
            <a:r>
              <a:rPr lang="en-GB" sz="2800" dirty="0" smtClean="0"/>
              <a:t>The </a:t>
            </a:r>
            <a:r>
              <a:rPr lang="en-GB" sz="2800" dirty="0"/>
              <a:t>inverse tangent of that "critical angle" will be the coefficient of static friction.</a:t>
            </a:r>
          </a:p>
          <a:p>
            <a:pPr lvl="2" fontAlgn="base"/>
            <a:r>
              <a:rPr lang="en-GB" sz="2400" dirty="0"/>
              <a:t>tan</a:t>
            </a:r>
            <a:r>
              <a:rPr lang="en-GB" sz="2400" baseline="30000" dirty="0"/>
              <a:t>−</a:t>
            </a:r>
            <a:r>
              <a:rPr lang="en-GB" sz="2400" baseline="30000" dirty="0" smtClean="0"/>
              <a:t>1</a:t>
            </a:r>
            <a:r>
              <a:rPr lang="en-GB" sz="2400" dirty="0" smtClean="0"/>
              <a:t>(</a:t>
            </a:r>
            <a:r>
              <a:rPr lang="en-GB" sz="2400" dirty="0" err="1"/>
              <a:t>θ</a:t>
            </a:r>
            <a:r>
              <a:rPr lang="en-GB" sz="2400" baseline="-25000" dirty="0" err="1"/>
              <a:t>c</a:t>
            </a:r>
            <a:r>
              <a:rPr lang="en-GB" sz="2400" dirty="0" smtClean="0"/>
              <a:t>)=</a:t>
            </a:r>
            <a:r>
              <a:rPr lang="en-GB" sz="2400" dirty="0" err="1"/>
              <a:t>μ</a:t>
            </a:r>
            <a:r>
              <a:rPr lang="en-GB" sz="2400" baseline="-25000" dirty="0" err="1"/>
              <a:t>s</a:t>
            </a:r>
            <a:endParaRPr lang="en-GB" sz="2400" baseline="-25000" dirty="0"/>
          </a:p>
          <a:p>
            <a:endParaRPr lang="en-GB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11/15/2017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17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How do you calculate coefficient of friction?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09" y="1768189"/>
            <a:ext cx="10018713" cy="4473388"/>
          </a:xfrm>
        </p:spPr>
        <p:txBody>
          <a:bodyPr/>
          <a:lstStyle/>
          <a:p>
            <a:pPr fontAlgn="base"/>
            <a:r>
              <a:rPr lang="en-GB" sz="3200" dirty="0"/>
              <a:t>To calculate the coefficient of </a:t>
            </a:r>
            <a:r>
              <a:rPr lang="en-GB" sz="3200" b="1" dirty="0" smtClean="0"/>
              <a:t>kinetic</a:t>
            </a:r>
            <a:r>
              <a:rPr lang="en-GB" sz="3200" dirty="0" smtClean="0"/>
              <a:t> </a:t>
            </a:r>
            <a:r>
              <a:rPr lang="en-GB" sz="3200" dirty="0"/>
              <a:t>friction between two </a:t>
            </a:r>
            <a:r>
              <a:rPr lang="en-GB" sz="3200" dirty="0" smtClean="0"/>
              <a:t>materials:</a:t>
            </a:r>
          </a:p>
          <a:p>
            <a:pPr marL="914400" lvl="1" indent="-457200" fontAlgn="base">
              <a:buFont typeface="+mj-lt"/>
              <a:buAutoNum type="arabicPeriod"/>
            </a:pPr>
            <a:r>
              <a:rPr lang="en-GB" sz="2800" dirty="0" smtClean="0"/>
              <a:t>Steps 1 &amp; 2 on the last slide to measure the static friction.</a:t>
            </a:r>
          </a:p>
          <a:p>
            <a:pPr marL="914400" lvl="1" indent="-457200" fontAlgn="base">
              <a:buFont typeface="+mj-lt"/>
              <a:buAutoNum type="arabicPeriod"/>
            </a:pPr>
            <a:r>
              <a:rPr lang="en-GB" sz="2800" dirty="0" smtClean="0"/>
              <a:t>Now lower </a:t>
            </a:r>
            <a:r>
              <a:rPr lang="en-GB" sz="2800" dirty="0"/>
              <a:t>the angle </a:t>
            </a:r>
            <a:r>
              <a:rPr lang="en-GB" sz="2800" dirty="0" smtClean="0"/>
              <a:t>slightly</a:t>
            </a:r>
            <a:r>
              <a:rPr lang="en-GB" sz="2400" dirty="0"/>
              <a:t> </a:t>
            </a:r>
            <a:r>
              <a:rPr lang="en-GB" sz="2800" dirty="0"/>
              <a:t>and </a:t>
            </a:r>
            <a:r>
              <a:rPr lang="en-GB" sz="2800" dirty="0" smtClean="0"/>
              <a:t>measure this slightly smaller angle of elevation </a:t>
            </a:r>
            <a:r>
              <a:rPr lang="en-GB" sz="2800" dirty="0" err="1" smtClean="0"/>
              <a:t>θ</a:t>
            </a:r>
            <a:r>
              <a:rPr lang="en-GB" sz="2800" baseline="-25000" dirty="0" err="1" smtClean="0"/>
              <a:t>sc</a:t>
            </a:r>
            <a:r>
              <a:rPr lang="en-GB" sz="2800" dirty="0" smtClean="0"/>
              <a:t>, when </a:t>
            </a:r>
            <a:r>
              <a:rPr lang="en-GB" sz="2800" dirty="0"/>
              <a:t>giving the object a very slight push causes it to slide down the plane at constant velocity. </a:t>
            </a:r>
            <a:endParaRPr lang="en-GB" sz="2800" dirty="0" smtClean="0"/>
          </a:p>
          <a:p>
            <a:pPr marL="914400" lvl="1" indent="-457200" fontAlgn="base">
              <a:buFont typeface="+mj-lt"/>
              <a:buAutoNum type="arabicPeriod"/>
            </a:pPr>
            <a:r>
              <a:rPr lang="en-GB" sz="2800" dirty="0"/>
              <a:t>The inverse tangent of that slightly smaller angle is the coefficient of kinetic friction.</a:t>
            </a:r>
          </a:p>
          <a:p>
            <a:pPr lvl="2"/>
            <a:r>
              <a:rPr lang="en-GB" sz="2400" dirty="0"/>
              <a:t>tan</a:t>
            </a:r>
            <a:r>
              <a:rPr lang="en-GB" sz="2400" baseline="30000" dirty="0"/>
              <a:t>−</a:t>
            </a:r>
            <a:r>
              <a:rPr lang="en-GB" sz="2400" baseline="30000" dirty="0" smtClean="0"/>
              <a:t>1</a:t>
            </a:r>
            <a:r>
              <a:rPr lang="en-GB" sz="2400" dirty="0" smtClean="0"/>
              <a:t>(</a:t>
            </a:r>
            <a:r>
              <a:rPr lang="en-GB" sz="2400" dirty="0" err="1" smtClean="0"/>
              <a:t>θ</a:t>
            </a:r>
            <a:r>
              <a:rPr lang="en-GB" sz="2400" baseline="-25000" dirty="0" err="1" smtClean="0"/>
              <a:t>sc</a:t>
            </a:r>
            <a:r>
              <a:rPr lang="en-GB" sz="2400" dirty="0" smtClean="0"/>
              <a:t>)=</a:t>
            </a:r>
            <a:r>
              <a:rPr lang="en-GB" sz="2400" dirty="0" err="1" smtClean="0"/>
              <a:t>μ</a:t>
            </a:r>
            <a:r>
              <a:rPr lang="en-GB" sz="2400" baseline="-25000" dirty="0" err="1" smtClean="0"/>
              <a:t>k</a:t>
            </a:r>
            <a:endParaRPr lang="en-GB" sz="2400" baseline="-25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11/15/2017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55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484309" y="1481586"/>
            <a:ext cx="10018713" cy="4473388"/>
          </a:xfrm>
        </p:spPr>
        <p:txBody>
          <a:bodyPr/>
          <a:lstStyle/>
          <a:p>
            <a:r>
              <a:rPr lang="en-GB" sz="2000" dirty="0">
                <a:hlinkClick r:id="rId2"/>
              </a:rPr>
              <a:t>https://</a:t>
            </a:r>
            <a:r>
              <a:rPr lang="en-GB" sz="2000" dirty="0" smtClean="0">
                <a:hlinkClick r:id="rId2"/>
              </a:rPr>
              <a:t>www.khanacademy.org/science/physics/forces-newtons-laws/inclined-planes-friction/a/what-is-friction</a:t>
            </a:r>
            <a:endParaRPr lang="en-GB" sz="2000" dirty="0" smtClean="0"/>
          </a:p>
          <a:p>
            <a:r>
              <a:rPr lang="en-GB" sz="2000" dirty="0">
                <a:hlinkClick r:id="rId3"/>
              </a:rPr>
              <a:t>http://www.softschools.com/formulas/physics/static_friction_formula/30</a:t>
            </a:r>
            <a:r>
              <a:rPr lang="en-GB" sz="2000" dirty="0" smtClean="0">
                <a:hlinkClick r:id="rId3"/>
              </a:rPr>
              <a:t>/</a:t>
            </a:r>
            <a:endParaRPr lang="en-GB" sz="2000" dirty="0" smtClean="0"/>
          </a:p>
          <a:p>
            <a:r>
              <a:rPr lang="en-GB" sz="2000" dirty="0">
                <a:hlinkClick r:id="rId4"/>
              </a:rPr>
              <a:t>https://sciencenotes.org/friction-example-problem-physics-homework-help</a:t>
            </a:r>
            <a:r>
              <a:rPr lang="en-GB" sz="2000" dirty="0" smtClean="0">
                <a:hlinkClick r:id="rId4"/>
              </a:rPr>
              <a:t>/</a:t>
            </a:r>
            <a:endParaRPr lang="en-GB" sz="2000" dirty="0" smtClean="0"/>
          </a:p>
          <a:p>
            <a:r>
              <a:rPr lang="en-GB" sz="2000" dirty="0">
                <a:hlinkClick r:id="rId5"/>
              </a:rPr>
              <a:t>https://</a:t>
            </a:r>
            <a:r>
              <a:rPr lang="en-GB" sz="2000" dirty="0" smtClean="0">
                <a:hlinkClick r:id="rId5"/>
              </a:rPr>
              <a:t>www.varsitytutors.com/ap_physics_1-help/force-of-friction</a:t>
            </a:r>
            <a:endParaRPr lang="en-GB" sz="2000" dirty="0" smtClean="0"/>
          </a:p>
          <a:p>
            <a:r>
              <a:rPr lang="en-GB" sz="2000" dirty="0">
                <a:hlinkClick r:id="rId6"/>
              </a:rPr>
              <a:t>http://</a:t>
            </a:r>
            <a:r>
              <a:rPr lang="en-GB" sz="2000" dirty="0" smtClean="0">
                <a:hlinkClick r:id="rId6"/>
              </a:rPr>
              <a:t>formulas.tutorvista.com/physics/friction-formula.html</a:t>
            </a:r>
            <a:endParaRPr lang="en-GB" sz="2000" dirty="0" smtClean="0"/>
          </a:p>
          <a:p>
            <a:r>
              <a:rPr lang="en-GB" sz="2000" dirty="0">
                <a:hlinkClick r:id="rId7"/>
              </a:rPr>
              <a:t>http://</a:t>
            </a:r>
            <a:r>
              <a:rPr lang="en-GB" sz="2000" dirty="0" smtClean="0">
                <a:hlinkClick r:id="rId7"/>
              </a:rPr>
              <a:t>www.physicslessons.com/quiz/quiz4.html</a:t>
            </a:r>
            <a:endParaRPr lang="en-GB" sz="2000" dirty="0" smtClean="0"/>
          </a:p>
          <a:p>
            <a:r>
              <a:rPr lang="en-GB" sz="2000" dirty="0">
                <a:hlinkClick r:id="rId8"/>
              </a:rPr>
              <a:t>http://</a:t>
            </a:r>
            <a:r>
              <a:rPr lang="en-GB" sz="2000" dirty="0" smtClean="0">
                <a:hlinkClick r:id="rId8"/>
              </a:rPr>
              <a:t>www.bbc.co.uk/bitesize/quiz/q83969509</a:t>
            </a:r>
            <a:endParaRPr lang="en-GB" sz="2000" dirty="0" smtClean="0"/>
          </a:p>
          <a:p>
            <a:r>
              <a:rPr lang="en-GB" sz="2000" dirty="0">
                <a:hlinkClick r:id="rId9"/>
              </a:rPr>
              <a:t>http://</a:t>
            </a:r>
            <a:r>
              <a:rPr lang="en-GB" sz="2000" dirty="0" smtClean="0">
                <a:hlinkClick r:id="rId9"/>
              </a:rPr>
              <a:t>www.ducksters.com/science/quiz/friction_questions.php</a:t>
            </a:r>
            <a:endParaRPr lang="en-GB" sz="2000" dirty="0" smtClean="0"/>
          </a:p>
          <a:p>
            <a:r>
              <a:rPr lang="en-GB" sz="2000" dirty="0">
                <a:hlinkClick r:id="rId10"/>
              </a:rPr>
              <a:t>https://</a:t>
            </a:r>
            <a:r>
              <a:rPr lang="en-GB" sz="2000" dirty="0" smtClean="0">
                <a:hlinkClick r:id="rId10"/>
              </a:rPr>
              <a:t>quizizz.com/admin/quiz/57f55f7698fce5f703cc6dd2</a:t>
            </a:r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687" y="13448"/>
            <a:ext cx="10018713" cy="1124790"/>
          </a:xfrm>
        </p:spPr>
        <p:txBody>
          <a:bodyPr>
            <a:normAutofit/>
          </a:bodyPr>
          <a:lstStyle/>
          <a:p>
            <a:r>
              <a:rPr lang="en-GB" dirty="0" smtClean="0"/>
              <a:t>Problems and Solutions: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11/15/2017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81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Friction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72299" y="13448"/>
            <a:ext cx="1819701" cy="365125"/>
          </a:xfrm>
        </p:spPr>
        <p:txBody>
          <a:bodyPr/>
          <a:lstStyle/>
          <a:p>
            <a:fld id="{D2A01AD7-9CD5-409C-B83F-7BC4F6BB34A5}" type="datetime1">
              <a:rPr lang="en-US" smtClean="0"/>
              <a:t>11/15/2017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8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/>
              <a:t>Vocabulary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11/15/2017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960218"/>
              </p:ext>
            </p:extLst>
          </p:nvPr>
        </p:nvGraphicFramePr>
        <p:xfrm>
          <a:off x="3013486" y="1536020"/>
          <a:ext cx="6705600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Content: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force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41632168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friction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9726396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horizontal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motion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642170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mass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42471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737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/>
              <a:t>Vocabulary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11/15/2017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8312563"/>
              </p:ext>
            </p:extLst>
          </p:nvPr>
        </p:nvGraphicFramePr>
        <p:xfrm>
          <a:off x="2678635" y="1278443"/>
          <a:ext cx="6705600" cy="463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Language: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calculate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0226001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define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0592592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identify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11844096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distinguish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87343361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draw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04068183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US" sz="2400" dirty="0" smtClean="0"/>
                        <a:t>calculate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determine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61680059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centre/</a:t>
                      </a:r>
                      <a:r>
                        <a:rPr lang="en-GB" sz="2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center</a:t>
                      </a:r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3184673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square/dot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263964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698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 smtClean="0"/>
              <a:t>Learning Objectives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11/15/2017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0238628"/>
              </p:ext>
            </p:extLst>
          </p:nvPr>
        </p:nvGraphicFramePr>
        <p:xfrm>
          <a:off x="1484309" y="1630997"/>
          <a:ext cx="10574878" cy="97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7439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972297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835142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Content: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Calculate frictional force given mass for horizontal motion.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405218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47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 smtClean="0"/>
              <a:t>Learning Objectives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11/15/2017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4767276"/>
              </p:ext>
            </p:extLst>
          </p:nvPr>
        </p:nvGraphicFramePr>
        <p:xfrm>
          <a:off x="1484309" y="1474304"/>
          <a:ext cx="10574878" cy="97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7439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972297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835142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Language: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Calculate</a:t>
                      </a:r>
                      <a:r>
                        <a:rPr lang="en-GB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and determine.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9150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120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8" y="375009"/>
            <a:ext cx="10018713" cy="1124790"/>
          </a:xfrm>
        </p:spPr>
        <p:txBody>
          <a:bodyPr>
            <a:normAutofit fontScale="90000"/>
          </a:bodyPr>
          <a:lstStyle/>
          <a:p>
            <a:r>
              <a:rPr lang="en-GB" sz="3600" b="0" dirty="0" smtClean="0"/>
              <a:t>Two </a:t>
            </a:r>
            <a:r>
              <a:rPr lang="en-GB" sz="3600" b="0" dirty="0"/>
              <a:t>kinds of coefficient of </a:t>
            </a:r>
            <a:r>
              <a:rPr lang="en-GB" sz="3600" b="0" dirty="0" smtClean="0"/>
              <a:t>friction:</a:t>
            </a:r>
            <a:r>
              <a:rPr lang="en-GB" b="0" dirty="0" smtClean="0"/>
              <a:t/>
            </a:r>
            <a:br>
              <a:rPr lang="en-GB" b="0" dirty="0" smtClean="0"/>
            </a:br>
            <a:r>
              <a:rPr lang="en-GB" b="0" dirty="0" smtClean="0"/>
              <a:t>1. Static Friction</a:t>
            </a:r>
            <a:br>
              <a:rPr lang="en-GB" b="0" dirty="0" smtClean="0"/>
            </a:br>
            <a:r>
              <a:rPr lang="en-GB" b="0" dirty="0" smtClean="0"/>
              <a:t>2. Kinetic Friction</a:t>
            </a:r>
            <a:endParaRPr lang="en-GB" dirty="0"/>
          </a:p>
        </p:txBody>
      </p:sp>
      <p:pic>
        <p:nvPicPr>
          <p:cNvPr id="6" name="Kinetic and Static Friction Force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11546" y="2019300"/>
            <a:ext cx="5964238" cy="447357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11/15/2017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61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8" y="375009"/>
            <a:ext cx="10018713" cy="1124790"/>
          </a:xfrm>
        </p:spPr>
        <p:txBody>
          <a:bodyPr>
            <a:normAutofit fontScale="90000"/>
          </a:bodyPr>
          <a:lstStyle/>
          <a:p>
            <a:r>
              <a:rPr lang="en-GB" sz="3600" b="0" dirty="0" smtClean="0"/>
              <a:t>Two </a:t>
            </a:r>
            <a:r>
              <a:rPr lang="en-GB" sz="3600" b="0" dirty="0"/>
              <a:t>kinds of coefficient of </a:t>
            </a:r>
            <a:r>
              <a:rPr lang="en-GB" sz="3600" b="0" dirty="0" smtClean="0"/>
              <a:t>friction:</a:t>
            </a:r>
            <a:r>
              <a:rPr lang="en-GB" b="0" dirty="0" smtClean="0"/>
              <a:t/>
            </a:r>
            <a:br>
              <a:rPr lang="en-GB" b="0" dirty="0" smtClean="0"/>
            </a:br>
            <a:r>
              <a:rPr lang="en-GB" b="0" dirty="0" smtClean="0"/>
              <a:t>1. Static Friction</a:t>
            </a:r>
            <a:br>
              <a:rPr lang="en-GB" b="0" dirty="0" smtClean="0"/>
            </a:br>
            <a:r>
              <a:rPr lang="en-GB" b="0" dirty="0" smtClean="0"/>
              <a:t>2. Kinetic Friction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11/15/2017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Introduction to the Coefficient of Friction - YouTub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3309" y="2019300"/>
            <a:ext cx="7953375" cy="4473575"/>
          </a:xfrm>
        </p:spPr>
      </p:pic>
    </p:spTree>
    <p:extLst>
      <p:ext uri="{BB962C8B-B14F-4D97-AF65-F5344CB8AC3E}">
        <p14:creationId xmlns:p14="http://schemas.microsoft.com/office/powerpoint/2010/main" val="230395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8" y="375009"/>
            <a:ext cx="10018713" cy="1124790"/>
          </a:xfrm>
        </p:spPr>
        <p:txBody>
          <a:bodyPr>
            <a:normAutofit/>
          </a:bodyPr>
          <a:lstStyle/>
          <a:p>
            <a:r>
              <a:rPr lang="en-GB" sz="3600" b="0" dirty="0" smtClean="0"/>
              <a:t>Friction Equations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11/15/2017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Static and Kinetic Friction - YouTub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4645" y="1499799"/>
            <a:ext cx="7158038" cy="4473575"/>
          </a:xfrm>
        </p:spPr>
      </p:pic>
    </p:spTree>
    <p:extLst>
      <p:ext uri="{BB962C8B-B14F-4D97-AF65-F5344CB8AC3E}">
        <p14:creationId xmlns:p14="http://schemas.microsoft.com/office/powerpoint/2010/main" val="280767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1_Parallax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B718335317324FBA289608C9896D4C" ma:contentTypeVersion="0" ma:contentTypeDescription="Create a new document." ma:contentTypeScope="" ma:versionID="07b72504a7456c81c0b758dd1da3d73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F46310B-FBC3-4F3F-92DA-793B7F5BE7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2CFE9C-C03A-4A7F-B3E0-066033505B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FC19442-B78D-4D48-888C-03EEE0FB43A5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TC103457496[[fn=Parallax]]</Template>
  <TotalTime>6418</TotalTime>
  <Words>300</Words>
  <Application>Microsoft Office PowerPoint</Application>
  <PresentationFormat>Widescreen</PresentationFormat>
  <Paragraphs>94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华文楷体</vt:lpstr>
      <vt:lpstr>Arial</vt:lpstr>
      <vt:lpstr>Calibri</vt:lpstr>
      <vt:lpstr>Corbel</vt:lpstr>
      <vt:lpstr>Parallax</vt:lpstr>
      <vt:lpstr>1_Parallax</vt:lpstr>
      <vt:lpstr>Review of Previous Lesson</vt:lpstr>
      <vt:lpstr>Friction</vt:lpstr>
      <vt:lpstr>Vocabulary</vt:lpstr>
      <vt:lpstr>Vocabulary</vt:lpstr>
      <vt:lpstr>Learning Objectives</vt:lpstr>
      <vt:lpstr>Learning Objectives</vt:lpstr>
      <vt:lpstr>Two kinds of coefficient of friction: 1. Static Friction 2. Kinetic Friction</vt:lpstr>
      <vt:lpstr>Two kinds of coefficient of friction: 1. Static Friction 2. Kinetic Friction</vt:lpstr>
      <vt:lpstr>Friction Equations</vt:lpstr>
      <vt:lpstr>Friction Equation</vt:lpstr>
      <vt:lpstr>How do you calculate coefficient of friction?</vt:lpstr>
      <vt:lpstr>How do you calculate coefficient of friction?</vt:lpstr>
      <vt:lpstr>Problems and Solutions: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1D kinematics</dc:title>
  <dc:creator>Melissa Georgi</dc:creator>
  <cp:lastModifiedBy>Neill Lee</cp:lastModifiedBy>
  <cp:revision>197</cp:revision>
  <dcterms:created xsi:type="dcterms:W3CDTF">2014-09-24T02:59:48Z</dcterms:created>
  <dcterms:modified xsi:type="dcterms:W3CDTF">2017-11-14T23:56:08Z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0x010100CEB718335317324FBA289608C9896D4C</vt:lpwstr>
  </property>
  <property fmtid="{D5CDD505-2E9C-101B-9397-08002B2CF9AE}" pid="3" name="_dlc_DocIdItemGuid">
    <vt:lpwstr>0790abb9-63b0-4c0d-b05f-669b82da9fdf</vt:lpwstr>
  </property>
  <property fmtid="{D5CDD505-2E9C-101B-9397-08002B2CF9AE}" pid="4" name="Order">
    <vt:r8>1700</vt:r8>
  </property>
  <property fmtid="{D5CDD505-2E9C-101B-9397-08002B2CF9AE}" pid="5" name="TemplateUrl">
    <vt:lpwstr/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_SourceUrl">
    <vt:lpwstr/>
  </property>
  <property fmtid="{D5CDD505-2E9C-101B-9397-08002B2CF9AE}" pid="9" name="_SharedFileIndex">
    <vt:lpwstr/>
  </property>
</Properties>
</file>