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  <p:sldMasterId id="2147483749" r:id="rId5"/>
  </p:sldMasterIdLst>
  <p:notesMasterIdLst>
    <p:notesMasterId r:id="rId17"/>
  </p:notesMasterIdLst>
  <p:sldIdLst>
    <p:sldId id="372" r:id="rId6"/>
    <p:sldId id="257" r:id="rId7"/>
    <p:sldId id="375" r:id="rId8"/>
    <p:sldId id="373" r:id="rId9"/>
    <p:sldId id="376" r:id="rId10"/>
    <p:sldId id="377" r:id="rId11"/>
    <p:sldId id="394" r:id="rId12"/>
    <p:sldId id="395" r:id="rId13"/>
    <p:sldId id="393" r:id="rId14"/>
    <p:sldId id="378" r:id="rId15"/>
    <p:sldId id="3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6776E-A417-48E0-BBE6-96D02D536D7E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5E447-FE0B-47D8-AEF2-2DD036FA8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80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ctr">
              <a:defRPr sz="6000" b="1" u="sng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6953-B3F1-4CB7-B581-86832F60C096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9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A299-1325-44B7-B57C-921557FCE2D7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7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E59A-78FE-41CC-B043-EABE3349C321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07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6D94-9C8D-4A25-A73F-717F9D75E94C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82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6E54-7671-4874-B0F7-0B498F02283B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44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B8B9-9BD8-4766-BC5F-B8E563503DDA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47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3E60-A17A-42BD-904F-4887FEC8BE64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69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E75E-5A76-40FB-AAEF-0B6FCF4FEE9F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9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96C9-70B9-4025-A935-E752BC92434D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97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6953-B3F1-4CB7-B581-86832F60C096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13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24457" y="13448"/>
            <a:ext cx="1567543" cy="365125"/>
          </a:xfrm>
        </p:spPr>
        <p:txBody>
          <a:bodyPr/>
          <a:lstStyle>
            <a:lvl1pPr>
              <a:defRPr sz="2400"/>
            </a:lvl1pPr>
          </a:lstStyle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3022" y="6492875"/>
            <a:ext cx="668645" cy="365125"/>
          </a:xfrm>
        </p:spPr>
        <p:txBody>
          <a:bodyPr/>
          <a:lstStyle>
            <a:lvl1pPr>
              <a:defRPr sz="2400"/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9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27341" y="13448"/>
            <a:ext cx="1864660" cy="365125"/>
          </a:xfrm>
        </p:spPr>
        <p:txBody>
          <a:bodyPr/>
          <a:lstStyle>
            <a:lvl1pPr>
              <a:defRPr sz="2400"/>
            </a:lvl1pPr>
          </a:lstStyle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3022" y="6492875"/>
            <a:ext cx="668645" cy="365125"/>
          </a:xfrm>
        </p:spPr>
        <p:txBody>
          <a:bodyPr/>
          <a:lstStyle>
            <a:lvl1pPr>
              <a:defRPr sz="2400"/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D1F6-A8F8-451B-8A7E-C5054BC49A87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25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7F30-D7E6-4C72-8AA0-2F1D02C9A0CD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52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184F-8144-4C10-8D69-8384E6669A9E}" type="datetime1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7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8A02-021A-4DA5-A8FF-3E4B419E3917}" type="datetime1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740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E652-13DA-46CC-8B32-A3DE8C55B597}" type="datetime1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76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120B-E653-4E90-A638-61386BF8ABBE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181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37EC-62A8-4450-9710-0232D8F465AC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332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A299-1325-44B7-B57C-921557FCE2D7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390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E59A-78FE-41CC-B043-EABE3349C321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81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6D94-9C8D-4A25-A73F-717F9D75E94C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D1F6-A8F8-451B-8A7E-C5054BC49A87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82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6E54-7671-4874-B0F7-0B498F02283B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15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B8B9-9BD8-4766-BC5F-B8E563503DDA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025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3E60-A17A-42BD-904F-4887FEC8BE64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614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E75E-5A76-40FB-AAEF-0B6FCF4FEE9F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588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96C9-70B9-4025-A935-E752BC92434D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5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7F30-D7E6-4C72-8AA0-2F1D02C9A0CD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8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184F-8144-4C10-8D69-8384E6669A9E}" type="datetime1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6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8A02-021A-4DA5-A8FF-3E4B419E3917}" type="datetime1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4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E652-13DA-46CC-8B32-A3DE8C55B597}" type="datetime1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120B-E653-4E90-A638-61386BF8ABBE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1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37EC-62A8-4450-9710-0232D8F465AC}" type="datetime1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0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11247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1317813"/>
            <a:ext cx="10018713" cy="4473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5259" y="13448"/>
            <a:ext cx="17167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2019907-DAB1-4C90-B78A-646585996D32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833" y="64928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11247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1317813"/>
            <a:ext cx="10018713" cy="4473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9000" y="13448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2019907-DAB1-4C90-B78A-646585996D32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833" y="64928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hysicsclassroom.com/class/newtlaws/Lesson-2/Drawing-Free-Body-Diagrams" TargetMode="Externa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www.physicsclassroom.com/Physics-Interactives/Newtons-Laws/Free-Body-Diagrams/Free-Body-Diagram-Interactive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brilliant.org/practice/free-body-diagrams/" TargetMode="External"/><Relationship Id="rId3" Type="http://schemas.openxmlformats.org/officeDocument/2006/relationships/hyperlink" Target="http://www.bozemanscience.com/free-body-diagrams/" TargetMode="External"/><Relationship Id="rId7" Type="http://schemas.openxmlformats.org/officeDocument/2006/relationships/hyperlink" Target="http://www.phyley.com/freebody-diagram" TargetMode="External"/><Relationship Id="rId2" Type="http://schemas.openxmlformats.org/officeDocument/2006/relationships/hyperlink" Target="http://www.problemsphysics.com/forces/free_body_diagram_forces.html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ck12.org/assessment/tools/geometry-tool/plix.html?eId=SCI.PHY.114&amp;questionId=536423fd5aa41354c03a6f4d&amp;artifactID=1824005&amp;backUrl=https://www.ck12.org/physics/Free-Body-Diagrams/#interactive&amp;plix_redirect=1" TargetMode="External"/><Relationship Id="rId5" Type="http://schemas.openxmlformats.org/officeDocument/2006/relationships/hyperlink" Target="https://www.ck12.org/physics/Free-Body-Diagrams/" TargetMode="External"/><Relationship Id="rId10" Type="http://schemas.openxmlformats.org/officeDocument/2006/relationships/hyperlink" Target="https://www.sophia.org/concepts/practice-drawing-free-body-diagrams" TargetMode="External"/><Relationship Id="rId4" Type="http://schemas.openxmlformats.org/officeDocument/2006/relationships/hyperlink" Target="http://www.mrwaynesclass.com/freebodies/reading/index01.html" TargetMode="External"/><Relationship Id="rId9" Type="http://schemas.openxmlformats.org/officeDocument/2006/relationships/hyperlink" Target="https://www.physics.uoguelph.ca/tutorials/fbd/Qmenu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sclassroom.com/class/newtlaws/Lesson-2/Types-of-Forc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 of Previous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State as many Vocabulary words and Learning Objectives that you remember from the last lesson as you can.</a:t>
            </a:r>
          </a:p>
          <a:p>
            <a:r>
              <a:rPr lang="en-US" altLang="zh-CN" dirty="0"/>
              <a:t>Now complete the content learning objectives.</a:t>
            </a:r>
          </a:p>
          <a:p>
            <a:r>
              <a:rPr lang="en-US" dirty="0"/>
              <a:t>Remember to grade yourself from 0 – 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85D7-2672-45E6-AE91-9136ACDEFB2D}" type="datetime1">
              <a:rPr lang="en-US" smtClean="0"/>
              <a:t>11/30/2017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78573"/>
            <a:ext cx="10018713" cy="1124790"/>
          </a:xfrm>
        </p:spPr>
        <p:txBody>
          <a:bodyPr>
            <a:noAutofit/>
          </a:bodyPr>
          <a:lstStyle/>
          <a:p>
            <a:r>
              <a:rPr lang="en-GB" sz="3600" dirty="0" smtClean="0"/>
              <a:t>Free Body Diagram</a:t>
            </a:r>
            <a:r>
              <a:rPr lang="en-GB" sz="3600" b="1" dirty="0" smtClean="0"/>
              <a:t>: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US" sz="2000" b="1" i="1" dirty="0" smtClean="0"/>
              <a:t>(</a:t>
            </a:r>
            <a:r>
              <a:rPr lang="en-GB" sz="2000" dirty="0" smtClean="0"/>
              <a:t>Physics Classroom</a:t>
            </a:r>
            <a:r>
              <a:rPr lang="en-US" sz="2000" b="1" i="1" dirty="0" smtClean="0"/>
              <a:t>)</a:t>
            </a:r>
            <a:br>
              <a:rPr lang="en-US" sz="2000" b="1" i="1" dirty="0" smtClean="0"/>
            </a:br>
            <a:r>
              <a:rPr lang="en-GB" sz="2000" dirty="0">
                <a:hlinkClick r:id="rId2"/>
              </a:rPr>
              <a:t>http://</a:t>
            </a:r>
            <a:r>
              <a:rPr lang="en-GB" sz="2000" dirty="0" smtClean="0">
                <a:hlinkClick r:id="rId2"/>
              </a:rPr>
              <a:t>www.physicsclassroom.com/class/newtlaws/Lesson-2/Drawing-Free-Body-Diagrams</a:t>
            </a:r>
            <a:endParaRPr lang="en-GB" sz="20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2673" y="1416302"/>
            <a:ext cx="8801408" cy="5138383"/>
          </a:xfrm>
        </p:spPr>
        <p:txBody>
          <a:bodyPr/>
          <a:lstStyle/>
          <a:p>
            <a:r>
              <a:rPr lang="en-GB" sz="2200" dirty="0"/>
              <a:t>U</a:t>
            </a:r>
            <a:r>
              <a:rPr lang="en-GB" sz="2200" dirty="0" smtClean="0"/>
              <a:t>sed </a:t>
            </a:r>
            <a:r>
              <a:rPr lang="en-GB" sz="2200" dirty="0"/>
              <a:t>to show the relative magnitude and direction of all forces acting upon an object in a given situation. </a:t>
            </a:r>
            <a:endParaRPr lang="en-GB" sz="2200" dirty="0" smtClean="0"/>
          </a:p>
          <a:p>
            <a:r>
              <a:rPr lang="en-GB" sz="2200" dirty="0"/>
              <a:t>The size of the arrow in a free-body diagram reflects the magnitude of the force. </a:t>
            </a:r>
            <a:endParaRPr lang="en-GB" sz="2200" dirty="0" smtClean="0"/>
          </a:p>
          <a:p>
            <a:r>
              <a:rPr lang="en-GB" sz="2200" dirty="0" smtClean="0"/>
              <a:t>The </a:t>
            </a:r>
            <a:r>
              <a:rPr lang="en-GB" sz="2200" dirty="0"/>
              <a:t>direction of the arrow shows the direction that the force is acting. </a:t>
            </a:r>
            <a:endParaRPr lang="en-GB" sz="2200" dirty="0" smtClean="0"/>
          </a:p>
          <a:p>
            <a:r>
              <a:rPr lang="en-GB" sz="2200" dirty="0" smtClean="0"/>
              <a:t>Each </a:t>
            </a:r>
            <a:r>
              <a:rPr lang="en-GB" sz="2200" dirty="0"/>
              <a:t>force arrow in the diagram is </a:t>
            </a:r>
            <a:r>
              <a:rPr lang="en-GB" sz="2200" dirty="0" smtClean="0"/>
              <a:t>labelled </a:t>
            </a:r>
            <a:r>
              <a:rPr lang="en-GB" sz="2200" dirty="0"/>
              <a:t>to indicate the exact type of force. </a:t>
            </a:r>
            <a:endParaRPr lang="en-GB" sz="2200" dirty="0" smtClean="0"/>
          </a:p>
          <a:p>
            <a:r>
              <a:rPr lang="en-GB" sz="2200" dirty="0" smtClean="0"/>
              <a:t>It </a:t>
            </a:r>
            <a:r>
              <a:rPr lang="en-GB" sz="2200" dirty="0"/>
              <a:t>is generally customary in a free-body diagram to represent the object by a </a:t>
            </a:r>
            <a:r>
              <a:rPr lang="en-GB" sz="2200" dirty="0" smtClean="0"/>
              <a:t>square box or dot and </a:t>
            </a:r>
            <a:r>
              <a:rPr lang="en-GB" sz="2200" dirty="0"/>
              <a:t>to draw the force arrow from the </a:t>
            </a:r>
            <a:r>
              <a:rPr lang="en-GB" sz="2200" dirty="0" smtClean="0"/>
              <a:t>centre </a:t>
            </a:r>
            <a:r>
              <a:rPr lang="en-GB" sz="2200" dirty="0"/>
              <a:t>of the </a:t>
            </a:r>
            <a:r>
              <a:rPr lang="en-GB" sz="2200" dirty="0" smtClean="0"/>
              <a:t>box or dot </a:t>
            </a:r>
            <a:r>
              <a:rPr lang="en-GB" sz="2200" dirty="0"/>
              <a:t>outward in the direction that the force is acting</a:t>
            </a:r>
            <a:r>
              <a:rPr lang="en-GB" sz="2200" dirty="0" smtClean="0"/>
              <a:t>.</a:t>
            </a:r>
          </a:p>
          <a:p>
            <a:r>
              <a:rPr lang="en-GB" sz="2200" dirty="0"/>
              <a:t>Objects do not necessarily always have four forces acting upon them. </a:t>
            </a:r>
            <a:endParaRPr lang="en-GB" sz="2200" dirty="0" smtClean="0"/>
          </a:p>
        </p:txBody>
      </p:sp>
      <p:pic>
        <p:nvPicPr>
          <p:cNvPr id="1026" name="Picture 2" descr="http://www.physicsclassroom.com/Class/newtlaws/u2l2c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717" y="1683124"/>
            <a:ext cx="1885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39819" y="6519446"/>
            <a:ext cx="107076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hlinkClick r:id="rId4"/>
              </a:rPr>
              <a:t>http://www.physicsclassroom.com/Physics-Interactives/Newtons-Laws/Free-Body-Diagrams/Free-Body-Diagram-Interactive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558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84309" y="1481586"/>
            <a:ext cx="10018713" cy="4473388"/>
          </a:xfrm>
        </p:spPr>
        <p:txBody>
          <a:bodyPr/>
          <a:lstStyle/>
          <a:p>
            <a:r>
              <a:rPr lang="en-GB" sz="2000" dirty="0">
                <a:hlinkClick r:id="rId2"/>
              </a:rPr>
              <a:t>http://</a:t>
            </a:r>
            <a:r>
              <a:rPr lang="en-GB" sz="2000" dirty="0" smtClean="0">
                <a:hlinkClick r:id="rId2"/>
              </a:rPr>
              <a:t>www.problemsphysics.com/forces/free_body_diagram_forces.html</a:t>
            </a:r>
            <a:endParaRPr lang="en-GB" sz="2000" dirty="0" smtClean="0"/>
          </a:p>
          <a:p>
            <a:r>
              <a:rPr lang="en-GB" sz="2000" dirty="0">
                <a:hlinkClick r:id="rId3"/>
              </a:rPr>
              <a:t>http://www.bozemanscience.com/free-body-diagrams</a:t>
            </a:r>
            <a:r>
              <a:rPr lang="en-GB" sz="2000" dirty="0" smtClean="0">
                <a:hlinkClick r:id="rId3"/>
              </a:rPr>
              <a:t>/</a:t>
            </a:r>
            <a:endParaRPr lang="en-GB" sz="2000" dirty="0" smtClean="0"/>
          </a:p>
          <a:p>
            <a:r>
              <a:rPr lang="en-GB" sz="2000" dirty="0">
                <a:hlinkClick r:id="rId4"/>
              </a:rPr>
              <a:t>http://</a:t>
            </a:r>
            <a:r>
              <a:rPr lang="en-GB" sz="2000" dirty="0" smtClean="0">
                <a:hlinkClick r:id="rId4"/>
              </a:rPr>
              <a:t>www.mrwaynesclass.com/freebodies/reading/index01.html</a:t>
            </a:r>
            <a:endParaRPr lang="en-GB" sz="2000" dirty="0" smtClean="0"/>
          </a:p>
          <a:p>
            <a:r>
              <a:rPr lang="en-GB" sz="2000" dirty="0">
                <a:hlinkClick r:id="rId5"/>
              </a:rPr>
              <a:t>https://www.ck12.org/physics/Free-Body-Diagrams</a:t>
            </a:r>
            <a:r>
              <a:rPr lang="en-GB" sz="2000" dirty="0" smtClean="0">
                <a:hlinkClick r:id="rId5"/>
              </a:rPr>
              <a:t>/</a:t>
            </a:r>
            <a:endParaRPr lang="en-GB" sz="2000" dirty="0" smtClean="0"/>
          </a:p>
          <a:p>
            <a:r>
              <a:rPr lang="en-GB" sz="2000" dirty="0">
                <a:hlinkClick r:id="rId6"/>
              </a:rPr>
              <a:t>https://www.ck12.org/assessment/tools/geometry-tool/plix.html?eId=SCI.PHY.114&amp;questionId=536423fd5aa41354c03a6f4d&amp;artifactID=1824005&amp;backUrl=https%3A//www.ck12.org/physics/Free-Body-Diagrams/%</a:t>
            </a:r>
            <a:r>
              <a:rPr lang="en-GB" sz="2000" dirty="0" smtClean="0">
                <a:hlinkClick r:id="rId6"/>
              </a:rPr>
              <a:t>23interactive&amp;plix_redirect=1</a:t>
            </a:r>
            <a:endParaRPr lang="en-GB" sz="2000" dirty="0" smtClean="0"/>
          </a:p>
          <a:p>
            <a:r>
              <a:rPr lang="en-GB" sz="2000" dirty="0">
                <a:hlinkClick r:id="rId7"/>
              </a:rPr>
              <a:t>http://</a:t>
            </a:r>
            <a:r>
              <a:rPr lang="en-GB" sz="2000" dirty="0" smtClean="0">
                <a:hlinkClick r:id="rId7"/>
              </a:rPr>
              <a:t>www.phyley.com/freebody-diagram</a:t>
            </a:r>
            <a:endParaRPr lang="en-GB" sz="2000" dirty="0" smtClean="0"/>
          </a:p>
          <a:p>
            <a:r>
              <a:rPr lang="en-GB" sz="2000" dirty="0">
                <a:hlinkClick r:id="rId8"/>
              </a:rPr>
              <a:t>https://brilliant.org/practice/free-body-diagrams</a:t>
            </a:r>
            <a:r>
              <a:rPr lang="en-GB" sz="2000" dirty="0" smtClean="0">
                <a:hlinkClick r:id="rId8"/>
              </a:rPr>
              <a:t>/</a:t>
            </a:r>
            <a:endParaRPr lang="en-GB" sz="2000" dirty="0" smtClean="0"/>
          </a:p>
          <a:p>
            <a:r>
              <a:rPr lang="en-GB" sz="2000" dirty="0">
                <a:hlinkClick r:id="rId9"/>
              </a:rPr>
              <a:t>https://</a:t>
            </a:r>
            <a:r>
              <a:rPr lang="en-GB" sz="2000" dirty="0" smtClean="0">
                <a:hlinkClick r:id="rId9"/>
              </a:rPr>
              <a:t>www.physics.uoguelph.ca/tutorials/fbd/Qmenu.htm</a:t>
            </a:r>
            <a:endParaRPr lang="en-GB" sz="2000" dirty="0" smtClean="0"/>
          </a:p>
          <a:p>
            <a:r>
              <a:rPr lang="en-GB" sz="2000" dirty="0">
                <a:hlinkClick r:id="rId10"/>
              </a:rPr>
              <a:t>https://</a:t>
            </a:r>
            <a:r>
              <a:rPr lang="en-GB" sz="2000" dirty="0" smtClean="0">
                <a:hlinkClick r:id="rId10"/>
              </a:rPr>
              <a:t>www.sophia.org/concepts/practice-drawing-free-body-diagrams</a:t>
            </a:r>
            <a:endParaRPr lang="en-GB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687" y="13448"/>
            <a:ext cx="10018713" cy="1124790"/>
          </a:xfrm>
        </p:spPr>
        <p:txBody>
          <a:bodyPr>
            <a:normAutofit/>
          </a:bodyPr>
          <a:lstStyle/>
          <a:p>
            <a:r>
              <a:rPr lang="en-GB" dirty="0" smtClean="0"/>
              <a:t>Problems and Solutions: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Free Body Diagrams (FBD)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72299" y="13448"/>
            <a:ext cx="1819701" cy="365125"/>
          </a:xfrm>
        </p:spPr>
        <p:txBody>
          <a:bodyPr/>
          <a:lstStyle/>
          <a:p>
            <a:fld id="{D2A01AD7-9CD5-409C-B83F-7BC4F6BB34A5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/>
              <a:t>Vocabulary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127511"/>
              </p:ext>
            </p:extLst>
          </p:nvPr>
        </p:nvGraphicFramePr>
        <p:xfrm>
          <a:off x="3013486" y="1536020"/>
          <a:ext cx="670560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Content: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force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1632168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Fg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Fn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Ft, Fa,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Fair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26396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dirty="0" smtClean="0"/>
                        <a:t>free body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diagram</a:t>
                      </a:r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4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3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/>
              <a:t>Vocabulary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37205"/>
              </p:ext>
            </p:extLst>
          </p:nvPr>
        </p:nvGraphicFramePr>
        <p:xfrm>
          <a:off x="2678635" y="1278443"/>
          <a:ext cx="67056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Language: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60226001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0592592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1844096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distinguish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7343361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draw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4068183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centre/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3184673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square/dot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6396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9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699685"/>
              </p:ext>
            </p:extLst>
          </p:nvPr>
        </p:nvGraphicFramePr>
        <p:xfrm>
          <a:off x="1484309" y="1630997"/>
          <a:ext cx="1057487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7439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972297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835142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Content: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 and identify</a:t>
                      </a:r>
                      <a:r>
                        <a:rPr lang="en-GB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contact and action at a distance forces.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521897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Define, identify and distinguish between the following forces: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Fg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Fn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Ft, Fa,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Fair.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119607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dirty="0" smtClean="0"/>
                        <a:t>Draw free body diagrams </a:t>
                      </a:r>
                      <a:r>
                        <a:rPr lang="en-GB" sz="2400" smtClean="0"/>
                        <a:t>from descriptions </a:t>
                      </a:r>
                      <a:r>
                        <a:rPr lang="en-GB" sz="2400" dirty="0" smtClean="0"/>
                        <a:t>of situations.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that centres of free body diagrams may be squares or dots.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2548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767276"/>
              </p:ext>
            </p:extLst>
          </p:nvPr>
        </p:nvGraphicFramePr>
        <p:xfrm>
          <a:off x="1484309" y="1474304"/>
          <a:ext cx="1057487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7439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972297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835142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Language: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Define, identify and distinguish verbally and in writing.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4854099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dirty="0" smtClean="0"/>
                        <a:t>Draw from written descriptions.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20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 Physics College Board “FBD” Rules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will many different ways of drawing FBD’s on the internet and in books. However, these are the ways AP exams expect you to draw them.</a:t>
            </a:r>
          </a:p>
          <a:p>
            <a:pPr lvl="1"/>
            <a:r>
              <a:rPr lang="en-GB" dirty="0" smtClean="0"/>
              <a:t>There are actually some good reasons for their rules – see next slide.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8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14" descr="tick transparent 的图像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105" y="1121739"/>
            <a:ext cx="1456372" cy="144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 Physics College Board “FBD”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76" y="1604769"/>
            <a:ext cx="7605365" cy="4473388"/>
          </a:xfrm>
        </p:spPr>
        <p:txBody>
          <a:bodyPr/>
          <a:lstStyle/>
          <a:p>
            <a:r>
              <a:rPr lang="en-GB" sz="2400" dirty="0" smtClean="0"/>
              <a:t>No boxes, just a LARGE </a:t>
            </a:r>
            <a:r>
              <a:rPr lang="en-GB" sz="2000" i="1" dirty="0" smtClean="0"/>
              <a:t>(~o.5 cm) </a:t>
            </a:r>
            <a:r>
              <a:rPr lang="en-GB" sz="2400" dirty="0" smtClean="0"/>
              <a:t>clearly visible dot .</a:t>
            </a:r>
          </a:p>
          <a:p>
            <a:pPr lvl="1"/>
            <a:r>
              <a:rPr lang="en-GB" sz="2000" dirty="0" smtClean="0"/>
              <a:t>Reason: FBD’s are about forces so the shape is completely irrelevant and where the forces act on an object </a:t>
            </a:r>
            <a:r>
              <a:rPr lang="en-GB" sz="1800" i="1" dirty="0" smtClean="0"/>
              <a:t>(e.g. top, bottom, etc..)</a:t>
            </a:r>
            <a:r>
              <a:rPr lang="en-GB" sz="2000" dirty="0" smtClean="0"/>
              <a:t> is also irrelevant – also see below.</a:t>
            </a:r>
          </a:p>
          <a:p>
            <a:r>
              <a:rPr lang="en-GB" sz="2400" dirty="0" smtClean="0"/>
              <a:t>All force “arrows” must start from this dot, pointing away from the dot and the length represents the force size.</a:t>
            </a:r>
          </a:p>
          <a:p>
            <a:pPr lvl="1"/>
            <a:r>
              <a:rPr lang="en-GB" sz="2000" dirty="0"/>
              <a:t>Reason: </a:t>
            </a:r>
            <a:r>
              <a:rPr lang="en-GB" sz="2000" dirty="0" smtClean="0"/>
              <a:t>See above and the “length” issue is true for all FBD’s you will see.</a:t>
            </a:r>
          </a:p>
          <a:p>
            <a:r>
              <a:rPr lang="en-GB" sz="2400" dirty="0" smtClean="0"/>
              <a:t>No overlapping forces.</a:t>
            </a:r>
          </a:p>
          <a:p>
            <a:pPr lvl="1"/>
            <a:r>
              <a:rPr lang="en-GB" sz="2000" dirty="0"/>
              <a:t>Reason</a:t>
            </a:r>
            <a:r>
              <a:rPr lang="en-GB" sz="2000" dirty="0" smtClean="0"/>
              <a:t>: Forces do not act on each other, they act on the object.</a:t>
            </a:r>
          </a:p>
          <a:p>
            <a:endParaRPr lang="en-GB" sz="2400" dirty="0" smtClean="0"/>
          </a:p>
          <a:p>
            <a:pPr lvl="1"/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727856" y="1172268"/>
            <a:ext cx="730154" cy="67143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939435" y="1364682"/>
            <a:ext cx="272955" cy="2866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22" descr="wrong 的图像结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361" y="1146990"/>
            <a:ext cx="779221" cy="7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tick transparent 的图像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916" y="3658620"/>
            <a:ext cx="1456372" cy="144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8938626" y="3116566"/>
            <a:ext cx="272955" cy="2866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9472189" y="3259867"/>
            <a:ext cx="11429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2" descr="wrong 的图像结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661" y="2824171"/>
            <a:ext cx="779221" cy="7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al 13"/>
          <p:cNvSpPr/>
          <p:nvPr/>
        </p:nvSpPr>
        <p:spPr>
          <a:xfrm>
            <a:off x="8939989" y="4094000"/>
            <a:ext cx="272955" cy="2866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685312" y="6108495"/>
            <a:ext cx="71298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412357" y="5965194"/>
            <a:ext cx="272955" cy="2866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704753" y="6108495"/>
            <a:ext cx="11429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2" descr="wrong 的图像结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875" y="5724114"/>
            <a:ext cx="779221" cy="7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/>
          <p:cNvSpPr/>
          <p:nvPr/>
        </p:nvSpPr>
        <p:spPr>
          <a:xfrm>
            <a:off x="5470230" y="5950826"/>
            <a:ext cx="272955" cy="2866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657109" y="5984225"/>
            <a:ext cx="11429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642818" y="6218511"/>
            <a:ext cx="744445" cy="527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4" descr="tick transparent 的图像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565" y="5700063"/>
            <a:ext cx="1456372" cy="144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Arrow Connector 24"/>
          <p:cNvCxnSpPr/>
          <p:nvPr/>
        </p:nvCxnSpPr>
        <p:spPr>
          <a:xfrm>
            <a:off x="9212944" y="4241441"/>
            <a:ext cx="11429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1137647" y="1268672"/>
            <a:ext cx="272955" cy="2866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92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0" dirty="0"/>
              <a:t>Types of </a:t>
            </a:r>
            <a:r>
              <a:rPr lang="en-GB" b="0" dirty="0" smtClean="0"/>
              <a:t>Forces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www.physicsclassroom.com/class/newtlaws/Lesson-2/Types-of-Forces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1_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B718335317324FBA289608C9896D4C" ma:contentTypeVersion="0" ma:contentTypeDescription="Create a new document." ma:contentTypeScope="" ma:versionID="07b72504a7456c81c0b758dd1da3d73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46310B-FBC3-4F3F-92DA-793B7F5BE7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2CFE9C-C03A-4A7F-B3E0-066033505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FC19442-B78D-4D48-888C-03EEE0FB43A5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24515</TotalTime>
  <Words>429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华文楷体</vt:lpstr>
      <vt:lpstr>Arial</vt:lpstr>
      <vt:lpstr>Calibri</vt:lpstr>
      <vt:lpstr>Corbel</vt:lpstr>
      <vt:lpstr>Parallax</vt:lpstr>
      <vt:lpstr>1_Parallax</vt:lpstr>
      <vt:lpstr>Review of Previous Lesson</vt:lpstr>
      <vt:lpstr>Free Body Diagrams (FBD)</vt:lpstr>
      <vt:lpstr>Vocabulary</vt:lpstr>
      <vt:lpstr>Vocabulary</vt:lpstr>
      <vt:lpstr>Learning Objectives</vt:lpstr>
      <vt:lpstr>Learning Objectives</vt:lpstr>
      <vt:lpstr>AP Physics College Board “FBD” Rules </vt:lpstr>
      <vt:lpstr>AP Physics College Board “FBD” Rules </vt:lpstr>
      <vt:lpstr>Types of Forces</vt:lpstr>
      <vt:lpstr>Free Body Diagram: (Physics Classroom) http://www.physicsclassroom.com/class/newtlaws/Lesson-2/Drawing-Free-Body-Diagrams</vt:lpstr>
      <vt:lpstr>Problems and Solutions: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1D kinematics</dc:title>
  <dc:creator>Melissa Georgi</dc:creator>
  <cp:lastModifiedBy>Neill Lee</cp:lastModifiedBy>
  <cp:revision>206</cp:revision>
  <dcterms:created xsi:type="dcterms:W3CDTF">2014-09-24T02:59:48Z</dcterms:created>
  <dcterms:modified xsi:type="dcterms:W3CDTF">2017-12-01T01:13:03Z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0x010100CEB718335317324FBA289608C9896D4C</vt:lpwstr>
  </property>
  <property fmtid="{D5CDD505-2E9C-101B-9397-08002B2CF9AE}" pid="3" name="_dlc_DocIdItemGuid">
    <vt:lpwstr>0790abb9-63b0-4c0d-b05f-669b82da9fdf</vt:lpwstr>
  </property>
  <property fmtid="{D5CDD505-2E9C-101B-9397-08002B2CF9AE}" pid="4" name="Order">
    <vt:r8>1700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