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18"/>
  </p:notesMasterIdLst>
  <p:sldIdLst>
    <p:sldId id="372" r:id="rId6"/>
    <p:sldId id="257" r:id="rId7"/>
    <p:sldId id="375" r:id="rId8"/>
    <p:sldId id="373" r:id="rId9"/>
    <p:sldId id="376" r:id="rId10"/>
    <p:sldId id="377" r:id="rId11"/>
    <p:sldId id="378" r:id="rId12"/>
    <p:sldId id="392" r:id="rId13"/>
    <p:sldId id="398" r:id="rId14"/>
    <p:sldId id="400" r:id="rId15"/>
    <p:sldId id="389" r:id="rId16"/>
    <p:sldId id="3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69714" y="13448"/>
            <a:ext cx="2322287" cy="365125"/>
          </a:xfrm>
        </p:spPr>
        <p:txBody>
          <a:bodyPr/>
          <a:lstStyle/>
          <a:p>
            <a:fld id="{218C6953-B3F1-4CB7-B581-86832F60C096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77714" y="13448"/>
            <a:ext cx="1814287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1" y="1344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tesville.k12.in.us/physics/PhyNet/Mechanics/Newton1/Statics.html" TargetMode="Externa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KJ6Zg9NiDas" TargetMode="External"/><Relationship Id="rId4" Type="http://schemas.openxmlformats.org/officeDocument/2006/relationships/hyperlink" Target="https://www.youtube.com/channel/UCYqACVYl0c0BhlVN6X2HIM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Equilibrium - What is it</a:t>
            </a:r>
            <a:r>
              <a:rPr lang="en-GB" b="1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317813"/>
            <a:ext cx="10580311" cy="4473388"/>
          </a:xfrm>
        </p:spPr>
        <p:txBody>
          <a:bodyPr/>
          <a:lstStyle/>
          <a:p>
            <a:r>
              <a:rPr lang="en-GB" dirty="0" smtClean="0"/>
              <a:t>If </a:t>
            </a:r>
            <a:r>
              <a:rPr lang="en-GB" dirty="0"/>
              <a:t>an object is not accelerating, it is in </a:t>
            </a:r>
            <a:r>
              <a:rPr lang="en-GB" i="1" dirty="0"/>
              <a:t>equilibrium</a:t>
            </a:r>
            <a:r>
              <a:rPr lang="en-GB" dirty="0"/>
              <a:t>. </a:t>
            </a:r>
            <a:endParaRPr lang="en-GB" dirty="0" smtClean="0"/>
          </a:p>
          <a:p>
            <a:pPr lvl="1"/>
            <a:r>
              <a:rPr lang="en-GB" dirty="0" smtClean="0"/>
              <a:t>Equilibrium </a:t>
            </a:r>
            <a:r>
              <a:rPr lang="en-GB" dirty="0"/>
              <a:t>is often considered as two separate cases:</a:t>
            </a:r>
          </a:p>
          <a:p>
            <a:pPr lvl="2"/>
            <a:r>
              <a:rPr lang="en-GB" i="1" dirty="0"/>
              <a:t>Static Equilibrium</a:t>
            </a:r>
            <a:r>
              <a:rPr lang="en-GB" dirty="0"/>
              <a:t> - An object is at rest and not accelerating.</a:t>
            </a:r>
          </a:p>
          <a:p>
            <a:pPr lvl="2"/>
            <a:r>
              <a:rPr lang="en-GB" i="1" dirty="0"/>
              <a:t>Dynamic Equilibrium</a:t>
            </a:r>
            <a:r>
              <a:rPr lang="en-GB" dirty="0"/>
              <a:t> - An object is moving (relative to us) and not accelerating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29636" y="6361109"/>
            <a:ext cx="9362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http://www.batesville.k12.in.us/physics/PhyNet/Mechanics/Newton1/Statics.html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34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Plenary: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704179"/>
            <a:ext cx="10018713" cy="4473388"/>
          </a:xfrm>
        </p:spPr>
        <p:txBody>
          <a:bodyPr/>
          <a:lstStyle/>
          <a:p>
            <a:r>
              <a:rPr lang="en-GB" dirty="0"/>
              <a:t>What can you say about the </a:t>
            </a:r>
            <a:r>
              <a:rPr lang="en-GB" dirty="0" smtClean="0"/>
              <a:t>motion </a:t>
            </a:r>
            <a:r>
              <a:rPr lang="en-GB" dirty="0"/>
              <a:t>of a </a:t>
            </a:r>
            <a:r>
              <a:rPr lang="en-GB" dirty="0" smtClean="0"/>
              <a:t>body </a:t>
            </a:r>
            <a:r>
              <a:rPr lang="en-GB" dirty="0"/>
              <a:t>that is in </a:t>
            </a:r>
            <a:r>
              <a:rPr lang="en-GB" dirty="0" smtClean="0"/>
              <a:t>static </a:t>
            </a:r>
            <a:r>
              <a:rPr lang="en-GB" dirty="0"/>
              <a:t>equilibrium</a:t>
            </a:r>
            <a:r>
              <a:rPr lang="en-GB" dirty="0" smtClean="0"/>
              <a:t>?</a:t>
            </a:r>
            <a:r>
              <a:rPr lang="en-GB" dirty="0"/>
              <a:t>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What </a:t>
            </a:r>
            <a:r>
              <a:rPr lang="en-GB" dirty="0"/>
              <a:t>can you say about the </a:t>
            </a:r>
            <a:r>
              <a:rPr lang="en-GB" dirty="0" smtClean="0"/>
              <a:t>motion </a:t>
            </a:r>
            <a:r>
              <a:rPr lang="en-GB" dirty="0"/>
              <a:t>of a </a:t>
            </a:r>
            <a:r>
              <a:rPr lang="en-GB" dirty="0" smtClean="0"/>
              <a:t>body </a:t>
            </a:r>
            <a:r>
              <a:rPr lang="en-GB" dirty="0"/>
              <a:t>that is in dynamic equilibrium</a:t>
            </a:r>
            <a:r>
              <a:rPr lang="en-GB" dirty="0" smtClean="0"/>
              <a:t>?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Plenary: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704179"/>
            <a:ext cx="10018713" cy="447338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can you say about 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a moving body that is in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static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 = 0 m/s (not moving).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 you say about 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a moving body that is in dynamic equilibrium?</a:t>
            </a:r>
          </a:p>
          <a:p>
            <a:pPr lvl="1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with constant velocity.</a:t>
            </a:r>
          </a:p>
          <a:p>
            <a:pPr lvl="1"/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= 0 m/s</a:t>
            </a:r>
            <a:r>
              <a:rPr lang="en-GB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 is not accelerating).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Equilibrium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Static &amp; Dynamic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11/23/2017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861265"/>
              </p:ext>
            </p:extLst>
          </p:nvPr>
        </p:nvGraphicFramePr>
        <p:xfrm>
          <a:off x="3013486" y="1536020"/>
          <a:ext cx="67056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equilibrium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static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dynamic 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acceleration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1653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081686"/>
              </p:ext>
            </p:extLst>
          </p:nvPr>
        </p:nvGraphicFramePr>
        <p:xfrm>
          <a:off x="2678635" y="1278443"/>
          <a:ext cx="67056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406818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dirty="0" smtClean="0"/>
                        <a:t>distinguish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explain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1680059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recognize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84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936153"/>
              </p:ext>
            </p:extLst>
          </p:nvPr>
        </p:nvGraphicFramePr>
        <p:xfrm>
          <a:off x="1484309" y="1630997"/>
          <a:ext cx="1057487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Define equilibrium, static equilibrium and dynamic equilibrium.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static and dynamic equilibrium.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484740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Recognize that an object in equilibrium has a zero acceleration.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554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727632"/>
              </p:ext>
            </p:extLst>
          </p:nvPr>
        </p:nvGraphicFramePr>
        <p:xfrm>
          <a:off x="1484309" y="1474304"/>
          <a:ext cx="1057487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Define,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distinguish</a:t>
                      </a:r>
                      <a:r>
                        <a:rPr lang="en-GB" sz="2400" baseline="0" dirty="0" smtClean="0"/>
                        <a:t> and recognise</a:t>
                      </a:r>
                      <a:r>
                        <a:rPr lang="en-GB" sz="2400" dirty="0" smtClean="0"/>
                        <a:t> verbally</a:t>
                      </a:r>
                      <a:r>
                        <a:rPr lang="en-GB" sz="2400" baseline="0" dirty="0" smtClean="0"/>
                        <a:t> and in writing.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dirty="0"/>
              <a:t>Introduction to </a:t>
            </a:r>
            <a:r>
              <a:rPr lang="en-GB" dirty="0" smtClean="0"/>
              <a:t>Equilibrium</a:t>
            </a:r>
            <a:r>
              <a:rPr lang="en-GB" b="1" dirty="0" smtClean="0"/>
              <a:t>: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US" sz="2000" b="1" i="1" dirty="0" smtClean="0"/>
              <a:t>(</a:t>
            </a:r>
            <a:r>
              <a:rPr lang="en-GB" sz="2000" dirty="0">
                <a:hlinkClick r:id="rId4"/>
              </a:rPr>
              <a:t>Flipping </a:t>
            </a:r>
            <a:r>
              <a:rPr lang="en-GB" sz="2000" dirty="0" smtClean="0">
                <a:hlinkClick r:id="rId4"/>
              </a:rPr>
              <a:t>Physics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5"/>
              </a:rPr>
              <a:t>https://www.youtube.com/watch?v=KJ6Zg9NiDas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Introduction to Equilibriu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8593" y="1623845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87" y="13448"/>
            <a:ext cx="10018713" cy="1124790"/>
          </a:xfrm>
        </p:spPr>
        <p:txBody>
          <a:bodyPr>
            <a:normAutofit/>
          </a:bodyPr>
          <a:lstStyle/>
          <a:p>
            <a:r>
              <a:rPr lang="en-GB" dirty="0"/>
              <a:t>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687" y="1531336"/>
            <a:ext cx="10471129" cy="4473388"/>
          </a:xfrm>
        </p:spPr>
        <p:txBody>
          <a:bodyPr anchor="t"/>
          <a:lstStyle/>
          <a:p>
            <a:r>
              <a:rPr lang="en-GB" dirty="0" smtClean="0"/>
              <a:t>Static Equilibrium:</a:t>
            </a:r>
          </a:p>
          <a:p>
            <a:pPr lvl="1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8" name="Picture 4" descr="Image result for static equilibrium 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33" y="1626389"/>
            <a:ext cx="4769567" cy="44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558971" y="1959429"/>
            <a:ext cx="3460372" cy="1117600"/>
          </a:xfrm>
          <a:prstGeom prst="straightConnector1">
            <a:avLst/>
          </a:prstGeom>
          <a:ln w="508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850249" y="2826507"/>
            <a:ext cx="1774208" cy="98430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0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 moving car is shown. Four normal vectors at each wheel are shown. At the rear wheel, a rightward arrow labeled as applied F is shown. Another arrow, which is labeled as f and points left, toward the front of the car, is also shown. A green vector at the top of the car shows the constant velocity vector. A free-body diagram is shown at the right with a point. From the point, the weight of the car is downward. Friction force vector f is toward left and applied force vector is toward right. Four normal vectors are shown upward above the poin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69" y="2656864"/>
            <a:ext cx="8334375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87" y="13448"/>
            <a:ext cx="10018713" cy="1124790"/>
          </a:xfrm>
        </p:spPr>
        <p:txBody>
          <a:bodyPr>
            <a:normAutofit/>
          </a:bodyPr>
          <a:lstStyle/>
          <a:p>
            <a:r>
              <a:rPr lang="en-GB" dirty="0"/>
              <a:t>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687" y="1531336"/>
            <a:ext cx="10471129" cy="4473388"/>
          </a:xfrm>
        </p:spPr>
        <p:txBody>
          <a:bodyPr anchor="t"/>
          <a:lstStyle/>
          <a:p>
            <a:r>
              <a:rPr lang="en-GB" dirty="0" smtClean="0"/>
              <a:t>Dynamic Equilibrium:</a:t>
            </a:r>
          </a:p>
          <a:p>
            <a:pPr lvl="1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558971" y="1959429"/>
            <a:ext cx="2380343" cy="943428"/>
          </a:xfrm>
          <a:prstGeom prst="straightConnector1">
            <a:avLst/>
          </a:prstGeom>
          <a:ln w="508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767031" y="2656864"/>
            <a:ext cx="1774208" cy="98430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083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8516</TotalTime>
  <Words>260</Words>
  <Application>Microsoft Office PowerPoint</Application>
  <PresentationFormat>Widescreen</PresentationFormat>
  <Paragraphs>79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Equilibrium</vt:lpstr>
      <vt:lpstr>Vocabulary</vt:lpstr>
      <vt:lpstr>Vocabulary</vt:lpstr>
      <vt:lpstr>Learning Objectives</vt:lpstr>
      <vt:lpstr>Learning Objectives</vt:lpstr>
      <vt:lpstr>Introduction to Equilibrium: (Flipping Physics) https://www.youtube.com/watch?v=KJ6Zg9NiDas</vt:lpstr>
      <vt:lpstr>Equilibrium</vt:lpstr>
      <vt:lpstr>Equilibrium</vt:lpstr>
      <vt:lpstr>Equilibrium - What is it?</vt:lpstr>
      <vt:lpstr>Plenary:</vt:lpstr>
      <vt:lpstr>Plenary: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151</cp:revision>
  <dcterms:created xsi:type="dcterms:W3CDTF">2014-09-24T02:59:48Z</dcterms:created>
  <dcterms:modified xsi:type="dcterms:W3CDTF">2017-11-23T07:12:23Z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