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4"/>
    <p:sldMasterId id="2147483749" r:id="rId5"/>
  </p:sldMasterIdLst>
  <p:notesMasterIdLst>
    <p:notesMasterId r:id="rId25"/>
  </p:notesMasterIdLst>
  <p:handoutMasterIdLst>
    <p:handoutMasterId r:id="rId26"/>
  </p:handoutMasterIdLst>
  <p:sldIdLst>
    <p:sldId id="372" r:id="rId6"/>
    <p:sldId id="257" r:id="rId7"/>
    <p:sldId id="375" r:id="rId8"/>
    <p:sldId id="373" r:id="rId9"/>
    <p:sldId id="376" r:id="rId10"/>
    <p:sldId id="402" r:id="rId11"/>
    <p:sldId id="377" r:id="rId12"/>
    <p:sldId id="395" r:id="rId13"/>
    <p:sldId id="396" r:id="rId14"/>
    <p:sldId id="397" r:id="rId15"/>
    <p:sldId id="407" r:id="rId16"/>
    <p:sldId id="400" r:id="rId17"/>
    <p:sldId id="401" r:id="rId18"/>
    <p:sldId id="404" r:id="rId19"/>
    <p:sldId id="398" r:id="rId20"/>
    <p:sldId id="403" r:id="rId21"/>
    <p:sldId id="399" r:id="rId22"/>
    <p:sldId id="392" r:id="rId23"/>
    <p:sldId id="40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1D46FE-8CDA-4FA6-BA22-FAF99B4E68A7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69FDD8-6878-44A7-B775-3EA2C935450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748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D6776E-A417-48E0-BBE6-96D02D536D7E}" type="datetimeFigureOut">
              <a:rPr lang="en-GB" smtClean="0"/>
              <a:t>09/01/2018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5E447-FE0B-47D8-AEF2-2DD036FA8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808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ctr">
              <a:defRPr sz="6000" b="1" u="sng">
                <a:effectLst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399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7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307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2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644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847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9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19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975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C6953-B3F1-4CB7-B581-86832F60C096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13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24457" y="13448"/>
            <a:ext cx="1567543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 u="sng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27341" y="13448"/>
            <a:ext cx="1864660" cy="365125"/>
          </a:xfrm>
        </p:spPr>
        <p:txBody>
          <a:bodyPr/>
          <a:lstStyle>
            <a:lvl1pPr>
              <a:defRPr sz="2400"/>
            </a:lvl1pPr>
          </a:lstStyle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03022" y="6492875"/>
            <a:ext cx="668645" cy="365125"/>
          </a:xfrm>
        </p:spPr>
        <p:txBody>
          <a:bodyPr/>
          <a:lstStyle>
            <a:lvl1pPr>
              <a:defRPr sz="2400"/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80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258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52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787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474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761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4181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33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EA299-1325-44B7-B57C-921557FCE2D7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390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0E59A-78FE-41CC-B043-EABE3349C321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681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B6D94-9C8D-4A25-A73F-717F9D75E94C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FD1F6-A8F8-451B-8A7E-C5054BC49A87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28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96E54-7671-4874-B0F7-0B498F02283B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158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0B8B9-9BD8-4766-BC5F-B8E563503DDA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7025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93E60-A17A-42BD-904F-4887FEC8BE64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0614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7E75E-5A76-40FB-AAEF-0B6FCF4FEE9F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588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E996C9-70B9-4025-A935-E752BC92434D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17F30-D7E6-4C72-8AA0-2F1D02C9A0CD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84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2184F-8144-4C10-8D69-8384E6669A9E}" type="datetime1">
              <a:rPr lang="en-US" smtClean="0"/>
              <a:t>1/9/2018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58A02-021A-4DA5-A8FF-3E4B419E3917}" type="datetime1">
              <a:rPr lang="en-US" smtClean="0"/>
              <a:t>1/9/2018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41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8E652-13DA-46CC-8B32-A3DE8C55B597}" type="datetime1">
              <a:rPr lang="en-US" smtClean="0"/>
              <a:t>1/9/2018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98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8120B-E653-4E90-A638-61386BF8ABBE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616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0037EC-62A8-4450-9710-0232D8F465AC}" type="datetime1">
              <a:rPr lang="en-US" smtClean="0"/>
              <a:t>1/9/2018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0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75259" y="13448"/>
            <a:ext cx="17167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26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112479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1317813"/>
            <a:ext cx="10018713" cy="44733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9000" y="13448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2019907-DAB1-4C90-B78A-646585996D32}" type="datetime1">
              <a:rPr lang="en-US" smtClean="0"/>
              <a:t>1/9/2018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40833" y="64928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2F36BA8-ED48-4992-8491-571D6BB9776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9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3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energy/u5l1a.cfm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www.youtube.com/watch?v=JHEmPZ-YnrU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hyperlink" Target="https://www.youtube.com/watch?v=MXtt4C543-8" TargetMode="Externa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.png"/><Relationship Id="rId4" Type="http://schemas.openxmlformats.org/officeDocument/2006/relationships/hyperlink" Target="https://www.khanacademy.org/science/physics/work-and-energy/work-and-energy-tutorial/v/work-and-the-work-energy-principle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arknotes.com/physics/workenergypower/review/quiz.html" TargetMode="External"/><Relationship Id="rId2" Type="http://schemas.openxmlformats.org/officeDocument/2006/relationships/hyperlink" Target="http://physics.fisikastudycenter.com/junior-high-school-physics/82-10-common-problems-of-work-and-power-junior-physic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energy/Lesson-1/Calculating-the-Amount-of-Work-Done-by-Forces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ftschools.com/quizzes/science/work/quiz1692.html" TargetMode="External"/><Relationship Id="rId7" Type="http://schemas.openxmlformats.org/officeDocument/2006/relationships/hyperlink" Target="https://www.goconqr.com/p/451062-work--energy---power--quiz-quizzes" TargetMode="External"/><Relationship Id="rId2" Type="http://schemas.openxmlformats.org/officeDocument/2006/relationships/hyperlink" Target="http://physics.fisikastudycenter.com/junior-high-school-physics/82-10-common-problems-of-work-and-power-junior-physic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://www.sparknotes.com/physics/workenergypower/review/quiz.html" TargetMode="External"/><Relationship Id="rId5" Type="http://schemas.openxmlformats.org/officeDocument/2006/relationships/hyperlink" Target="https://www.thatquiz.org/tq/previewtest?Z/N/P/W/76751351185623" TargetMode="External"/><Relationship Id="rId4" Type="http://schemas.openxmlformats.org/officeDocument/2006/relationships/hyperlink" Target="http://www.softschools.com/quizzes/science/work_and_energy/quiz880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gauss.vaniercollege.qc.ca/pwiki/index.php/Exercises_on_Work-Energy_Theorem" TargetMode="External"/><Relationship Id="rId7" Type="http://schemas.openxmlformats.org/officeDocument/2006/relationships/hyperlink" Target="http://www.sparknotes.com/physics/workenergypower/workpower/problems_1.html" TargetMode="External"/><Relationship Id="rId2" Type="http://schemas.openxmlformats.org/officeDocument/2006/relationships/hyperlink" Target="http://www.physicsclassroom.com/class/energy/Lesson-2/Application-and-Practice-Questions" TargetMode="External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www.clutchprep.com/physics/more-work-energy-problems" TargetMode="External"/><Relationship Id="rId5" Type="http://schemas.openxmlformats.org/officeDocument/2006/relationships/hyperlink" Target="https://www.clutchprep.com/physics/net-work-kinetic-energy" TargetMode="External"/><Relationship Id="rId4" Type="http://schemas.openxmlformats.org/officeDocument/2006/relationships/hyperlink" Target="http://theory.uwinnipeg.ca/physics/work/node12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energy/u5l1a.cfm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hysicsclassroom.com/Class/energy/u5l1a.cf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 of Previous Lesson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State as many Vocabulary words and Learning Objectives that you remember from the last lesson as you can.</a:t>
            </a:r>
          </a:p>
          <a:p>
            <a:r>
              <a:rPr lang="en-US" altLang="zh-CN" dirty="0"/>
              <a:t>Now complete the content learning objectives.</a:t>
            </a:r>
          </a:p>
          <a:p>
            <a:r>
              <a:rPr lang="en-US" dirty="0"/>
              <a:t>Remember to grade yourself from 0 – 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385D7-2672-45E6-AE91-9136ACDEFB2D}" type="datetime1">
              <a:rPr lang="en-US" smtClean="0"/>
              <a:t>1/9/2018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508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Identify the </a:t>
            </a:r>
            <a:r>
              <a:rPr lang="en-GB" dirty="0"/>
              <a:t>conditions for work to be done</a:t>
            </a:r>
            <a:r>
              <a:rPr lang="en-GB" b="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Read the following five statements and determine whether or not they represent examples of work. </a:t>
            </a:r>
            <a:endParaRPr lang="en-GB" dirty="0" smtClean="0"/>
          </a:p>
          <a:p>
            <a:r>
              <a:rPr lang="en-GB" dirty="0" smtClean="0"/>
              <a:t>Then </a:t>
            </a:r>
            <a:r>
              <a:rPr lang="en-GB" dirty="0"/>
              <a:t>click on the See Answer button to view the answer</a:t>
            </a:r>
            <a:r>
              <a:rPr lang="en-GB" dirty="0" smtClean="0"/>
              <a:t>.</a:t>
            </a:r>
          </a:p>
          <a:p>
            <a:pPr lvl="1"/>
            <a:r>
              <a:rPr lang="en-GB" sz="2800" dirty="0" smtClean="0">
                <a:hlinkClick r:id="rId2"/>
              </a:rPr>
              <a:t>http</a:t>
            </a:r>
            <a:r>
              <a:rPr lang="en-GB" sz="2800" dirty="0">
                <a:hlinkClick r:id="rId2"/>
              </a:rPr>
              <a:t>://</a:t>
            </a:r>
            <a:r>
              <a:rPr lang="en-GB" sz="2800" dirty="0" smtClean="0">
                <a:hlinkClick r:id="rId2"/>
              </a:rPr>
              <a:t>www.physicsclassroom.com/Class/energy/u5l1a.cfm</a:t>
            </a:r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692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dk1"/>
                </a:solidFill>
              </a:rPr>
              <a:t>State the equation/relationship for Work </a:t>
            </a:r>
            <a:r>
              <a:rPr lang="en-GB" dirty="0" smtClean="0">
                <a:solidFill>
                  <a:schemeClr val="dk1"/>
                </a:solidFill>
              </a:rPr>
              <a:t>Done.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1578862"/>
            <a:ext cx="10018713" cy="4473388"/>
          </a:xfrm>
        </p:spPr>
        <p:txBody>
          <a:bodyPr/>
          <a:lstStyle/>
          <a:p>
            <a:r>
              <a:rPr lang="en-GB" dirty="0" smtClean="0"/>
              <a:t>Grade 7:</a:t>
            </a:r>
          </a:p>
          <a:p>
            <a:pPr lvl="1"/>
            <a:r>
              <a:rPr lang="en-GB" b="1" dirty="0" smtClean="0"/>
              <a:t>W = </a:t>
            </a:r>
            <a:r>
              <a:rPr lang="en-GB" b="1" dirty="0" err="1" smtClean="0"/>
              <a:t>Fd</a:t>
            </a:r>
            <a:endParaRPr lang="en-GB" dirty="0" smtClean="0"/>
          </a:p>
          <a:p>
            <a:r>
              <a:rPr lang="en-GB" dirty="0" smtClean="0"/>
              <a:t>Grade 8:</a:t>
            </a:r>
          </a:p>
          <a:p>
            <a:pPr lvl="1"/>
            <a:r>
              <a:rPr lang="en-GB" b="1" dirty="0" smtClean="0"/>
              <a:t>W = </a:t>
            </a:r>
            <a:r>
              <a:rPr lang="en-GB" b="1" dirty="0" err="1" smtClean="0"/>
              <a:t>Fdcos</a:t>
            </a:r>
            <a:r>
              <a:rPr lang="el-GR" b="1" dirty="0" smtClean="0"/>
              <a:t>θ</a:t>
            </a:r>
            <a:endParaRPr lang="en-US" b="1" dirty="0" smtClean="0"/>
          </a:p>
          <a:p>
            <a:pPr lvl="2"/>
            <a:endParaRPr lang="en-GB" dirty="0" smtClean="0"/>
          </a:p>
          <a:p>
            <a:pPr lvl="2"/>
            <a:r>
              <a:rPr lang="en-GB" dirty="0" smtClean="0"/>
              <a:t>W = Work Done (J)</a:t>
            </a:r>
          </a:p>
          <a:p>
            <a:pPr lvl="2"/>
            <a:r>
              <a:rPr lang="en-GB" dirty="0" smtClean="0"/>
              <a:t>F = Force (N)</a:t>
            </a:r>
          </a:p>
          <a:p>
            <a:pPr lvl="2"/>
            <a:r>
              <a:rPr lang="en-GB" dirty="0" smtClean="0"/>
              <a:t>d = displacement </a:t>
            </a:r>
            <a:r>
              <a:rPr lang="en-GB" sz="2400" i="1" dirty="0" smtClean="0"/>
              <a:t>(in the direction of the force)</a:t>
            </a:r>
          </a:p>
          <a:p>
            <a:pPr lvl="2"/>
            <a:r>
              <a:rPr lang="el-GR" dirty="0" smtClean="0"/>
              <a:t>Θ</a:t>
            </a:r>
            <a:r>
              <a:rPr lang="en-US" i="1" dirty="0" smtClean="0"/>
              <a:t> = </a:t>
            </a:r>
            <a:r>
              <a:rPr lang="en-GB" dirty="0"/>
              <a:t>angle between the force and the displacement vector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75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0" y="36799"/>
            <a:ext cx="9117016" cy="1232443"/>
          </a:xfrm>
        </p:spPr>
        <p:txBody>
          <a:bodyPr>
            <a:noAutofit/>
          </a:bodyPr>
          <a:lstStyle/>
          <a:p>
            <a:r>
              <a:rPr lang="en-GB" sz="2800" b="0" dirty="0" smtClean="0"/>
              <a:t>State the </a:t>
            </a:r>
            <a:r>
              <a:rPr lang="en-GB" sz="2800" dirty="0" smtClean="0"/>
              <a:t>equation</a:t>
            </a:r>
            <a:r>
              <a:rPr lang="en-GB" sz="2800" b="0" i="1" dirty="0" smtClean="0"/>
              <a:t>/</a:t>
            </a:r>
            <a:r>
              <a:rPr lang="en-GB" sz="2800" dirty="0" smtClean="0"/>
              <a:t>relationship</a:t>
            </a:r>
            <a:r>
              <a:rPr lang="en-GB" sz="2800" b="0" dirty="0" smtClean="0"/>
              <a:t> for </a:t>
            </a:r>
            <a:r>
              <a:rPr lang="en-GB" sz="2800" dirty="0" smtClean="0"/>
              <a:t>Work Done </a:t>
            </a:r>
            <a:r>
              <a:rPr lang="en-GB" sz="2800" b="0" dirty="0" smtClean="0"/>
              <a:t>and rearrange to solve for force or displacement.</a:t>
            </a:r>
            <a:br>
              <a:rPr lang="en-GB" sz="2800" b="0" dirty="0" smtClean="0"/>
            </a:br>
            <a:r>
              <a:rPr lang="en-GB" sz="2800" b="0" dirty="0"/>
              <a:t>Calculate Work Done in various scenarios.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GCSE Physics (9-1) Work done by a force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6977" y="1511157"/>
            <a:ext cx="7953375" cy="4473575"/>
          </a:xfrm>
        </p:spPr>
      </p:pic>
      <p:sp>
        <p:nvSpPr>
          <p:cNvPr id="8" name="Rectangle 7"/>
          <p:cNvSpPr/>
          <p:nvPr/>
        </p:nvSpPr>
        <p:spPr>
          <a:xfrm>
            <a:off x="6493664" y="6488668"/>
            <a:ext cx="5031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https://www.youtube.com/watch?v=JHEmPZ-YnrU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981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05239"/>
            <a:ext cx="10018713" cy="1164004"/>
          </a:xfrm>
        </p:spPr>
        <p:txBody>
          <a:bodyPr>
            <a:noAutofit/>
          </a:bodyPr>
          <a:lstStyle/>
          <a:p>
            <a:r>
              <a:rPr lang="en-GB" sz="3200" b="0" dirty="0"/>
              <a:t>Explain work needed to lift an object.</a:t>
            </a:r>
            <a:r>
              <a:rPr lang="en-GB" sz="3200" b="0" dirty="0" smtClean="0"/>
              <a:t/>
            </a:r>
            <a:br>
              <a:rPr lang="en-GB" sz="3200" b="0" dirty="0" smtClean="0"/>
            </a:br>
            <a:r>
              <a:rPr lang="en-GB" sz="3200" b="0" dirty="0"/>
              <a:t>Calculate Work Done in various scenarios.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GCSE Physics Revision Work done lifting an object - YouTub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900" y="1361034"/>
            <a:ext cx="7953375" cy="4473575"/>
          </a:xfrm>
        </p:spPr>
      </p:pic>
      <p:sp>
        <p:nvSpPr>
          <p:cNvPr id="8" name="Rectangle 7"/>
          <p:cNvSpPr/>
          <p:nvPr/>
        </p:nvSpPr>
        <p:spPr>
          <a:xfrm>
            <a:off x="6577828" y="6488668"/>
            <a:ext cx="49251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5"/>
              </a:rPr>
              <a:t>https://www.youtube.com/watch?v=MXtt4C543-8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37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244541"/>
            <a:ext cx="10018713" cy="1164004"/>
          </a:xfrm>
        </p:spPr>
        <p:txBody>
          <a:bodyPr>
            <a:noAutofit/>
          </a:bodyPr>
          <a:lstStyle/>
          <a:p>
            <a:r>
              <a:rPr lang="en-GB" sz="3200" b="0" dirty="0" smtClean="0"/>
              <a:t>Grade 8</a:t>
            </a:r>
            <a:br>
              <a:rPr lang="en-GB" sz="3200" b="0" dirty="0" smtClean="0"/>
            </a:br>
            <a:r>
              <a:rPr lang="en-GB" sz="3200" dirty="0"/>
              <a:t>Work and the work-energy </a:t>
            </a:r>
            <a:r>
              <a:rPr lang="en-GB" sz="3200" dirty="0" smtClean="0"/>
              <a:t>principle</a:t>
            </a:r>
            <a:r>
              <a:rPr lang="en-GB" sz="3200" u="none" dirty="0" smtClean="0"/>
              <a:t> (Khan Academy)</a:t>
            </a:r>
            <a:r>
              <a:rPr lang="en-GB" sz="3200" dirty="0"/>
              <a:t/>
            </a:r>
            <a:br>
              <a:rPr lang="en-GB" sz="3200" dirty="0"/>
            </a:br>
            <a:r>
              <a:rPr lang="en-GB" sz="2000" b="0" dirty="0">
                <a:hlinkClick r:id="rId4"/>
              </a:rPr>
              <a:t>https://www.khanacademy.org/science/physics/work-and-energy/work-and-energy-tutorial/v/work-and-the-work-energy-principle</a:t>
            </a:r>
            <a:endParaRPr lang="en-GB" sz="2000" b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0" name="Work and the work-energy principl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04378" y="1836240"/>
            <a:ext cx="7953375" cy="4473575"/>
          </a:xfrm>
        </p:spPr>
      </p:pic>
    </p:spTree>
    <p:extLst>
      <p:ext uri="{BB962C8B-B14F-4D97-AF65-F5344CB8AC3E}">
        <p14:creationId xmlns:p14="http://schemas.microsoft.com/office/powerpoint/2010/main" val="154750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05239"/>
            <a:ext cx="10018713" cy="942340"/>
          </a:xfrm>
        </p:spPr>
        <p:txBody>
          <a:bodyPr>
            <a:noAutofit/>
          </a:bodyPr>
          <a:lstStyle/>
          <a:p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dirty="0" smtClean="0"/>
              <a:t>Work Done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202049"/>
            <a:ext cx="10018713" cy="4473388"/>
          </a:xfrm>
        </p:spPr>
        <p:txBody>
          <a:bodyPr/>
          <a:lstStyle/>
          <a:p>
            <a:r>
              <a:rPr lang="en-GB" dirty="0" smtClean="0"/>
              <a:t>W = </a:t>
            </a:r>
            <a:r>
              <a:rPr lang="en-GB" dirty="0" err="1" smtClean="0"/>
              <a:t>Fd</a:t>
            </a:r>
            <a:endParaRPr lang="en-GB" dirty="0" smtClean="0"/>
          </a:p>
          <a:p>
            <a:pPr lvl="1"/>
            <a:r>
              <a:rPr lang="en-GB" sz="2400" dirty="0" smtClean="0"/>
              <a:t>W = Work Done [Joules (J) or Nm]</a:t>
            </a:r>
          </a:p>
          <a:p>
            <a:pPr lvl="1"/>
            <a:r>
              <a:rPr lang="en-GB" sz="2400" dirty="0" smtClean="0"/>
              <a:t>F = force (N)</a:t>
            </a:r>
          </a:p>
          <a:p>
            <a:pPr lvl="1"/>
            <a:r>
              <a:rPr lang="en-GB" sz="2400" dirty="0" smtClean="0"/>
              <a:t>d </a:t>
            </a:r>
            <a:r>
              <a:rPr lang="en-GB" sz="2000" i="1" dirty="0" smtClean="0"/>
              <a:t>(sometimes s) </a:t>
            </a:r>
            <a:r>
              <a:rPr lang="en-GB" sz="2400" dirty="0" smtClean="0"/>
              <a:t>= displacement in the direction of the force (m)</a:t>
            </a:r>
          </a:p>
          <a:p>
            <a:pPr lvl="1"/>
            <a:endParaRPr lang="en-GB" sz="2400" dirty="0"/>
          </a:p>
          <a:p>
            <a:r>
              <a:rPr lang="en-GB" sz="2000" dirty="0">
                <a:hlinkClick r:id="rId2"/>
              </a:rPr>
              <a:t>http://</a:t>
            </a:r>
            <a:r>
              <a:rPr lang="en-GB" sz="2000" dirty="0" smtClean="0">
                <a:hlinkClick r:id="rId2"/>
              </a:rPr>
              <a:t>physics.fisikastudycenter.com/junior-high-school-physics/82-10-common-problems-of-work-and-power-junior-physics</a:t>
            </a:r>
            <a:endParaRPr lang="en-GB" sz="2000" dirty="0" smtClean="0"/>
          </a:p>
          <a:p>
            <a:r>
              <a:rPr lang="en-GB" sz="2000" dirty="0">
                <a:hlinkClick r:id="rId3"/>
              </a:rPr>
              <a:t>http://</a:t>
            </a:r>
            <a:r>
              <a:rPr lang="en-GB" sz="2000" dirty="0" smtClean="0">
                <a:hlinkClick r:id="rId3"/>
              </a:rPr>
              <a:t>www.sparknotes.com/physics/workenergypower/review/quiz.html</a:t>
            </a:r>
            <a:endParaRPr lang="en-GB" sz="2000" dirty="0" smtClean="0"/>
          </a:p>
          <a:p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34" name="Picture 10" descr="Image result for w= fd tri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244" y="1533044"/>
            <a:ext cx="3016423" cy="2226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96788" y="0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7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8848288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05239"/>
            <a:ext cx="10018713" cy="942340"/>
          </a:xfrm>
        </p:spPr>
        <p:txBody>
          <a:bodyPr>
            <a:noAutofit/>
          </a:bodyPr>
          <a:lstStyle/>
          <a:p>
            <a:r>
              <a:rPr lang="en-GB" b="0" dirty="0" smtClean="0"/>
              <a:t/>
            </a:r>
            <a:br>
              <a:rPr lang="en-GB" b="0" dirty="0" smtClean="0"/>
            </a:br>
            <a:r>
              <a:rPr lang="en-GB" dirty="0" smtClean="0"/>
              <a:t>Work Done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8" y="2202049"/>
            <a:ext cx="10018713" cy="4473388"/>
          </a:xfrm>
        </p:spPr>
        <p:txBody>
          <a:bodyPr/>
          <a:lstStyle/>
          <a:p>
            <a:r>
              <a:rPr lang="en-GB" dirty="0">
                <a:solidFill>
                  <a:schemeClr val="dk1"/>
                </a:solidFill>
              </a:rPr>
              <a:t>W=</a:t>
            </a:r>
            <a:r>
              <a:rPr lang="en-GB" dirty="0" err="1">
                <a:solidFill>
                  <a:schemeClr val="dk1"/>
                </a:solidFill>
              </a:rPr>
              <a:t>Fd</a:t>
            </a:r>
            <a:r>
              <a:rPr lang="en-GB" dirty="0">
                <a:solidFill>
                  <a:schemeClr val="dk1"/>
                </a:solidFill>
              </a:rPr>
              <a:t> cos(</a:t>
            </a:r>
            <a:r>
              <a:rPr lang="el-GR" sz="2800" dirty="0">
                <a:solidFill>
                  <a:schemeClr val="dk1"/>
                </a:solidFill>
              </a:rPr>
              <a:t>θ</a:t>
            </a:r>
            <a:r>
              <a:rPr lang="en-GB" dirty="0" smtClean="0">
                <a:solidFill>
                  <a:schemeClr val="dk1"/>
                </a:solidFill>
              </a:rPr>
              <a:t>)</a:t>
            </a:r>
          </a:p>
          <a:p>
            <a:pPr lvl="1"/>
            <a:r>
              <a:rPr lang="en-GB" sz="2400" dirty="0"/>
              <a:t>W = Work Done [Joules (J) or Nm]</a:t>
            </a:r>
          </a:p>
          <a:p>
            <a:pPr lvl="1"/>
            <a:r>
              <a:rPr lang="en-GB" sz="2400" dirty="0" smtClean="0"/>
              <a:t>F = force (N)</a:t>
            </a:r>
          </a:p>
          <a:p>
            <a:pPr lvl="1"/>
            <a:r>
              <a:rPr lang="en-GB" sz="2400" dirty="0" smtClean="0"/>
              <a:t>d </a:t>
            </a:r>
            <a:r>
              <a:rPr lang="en-GB" sz="2000" i="1" dirty="0" smtClean="0"/>
              <a:t>(sometimes s) </a:t>
            </a:r>
            <a:r>
              <a:rPr lang="en-GB" sz="2400" dirty="0" smtClean="0"/>
              <a:t>= displacement in the direction of the force (m)</a:t>
            </a:r>
          </a:p>
          <a:p>
            <a:pPr lvl="1"/>
            <a:r>
              <a:rPr lang="el-GR" sz="2400" dirty="0">
                <a:solidFill>
                  <a:schemeClr val="dk1"/>
                </a:solidFill>
              </a:rPr>
              <a:t>θ</a:t>
            </a:r>
            <a:r>
              <a:rPr lang="en-GB" sz="2400" dirty="0" smtClean="0"/>
              <a:t> </a:t>
            </a:r>
            <a:r>
              <a:rPr lang="en-GB" sz="2400" dirty="0"/>
              <a:t>= the angle between the force and the displacement vectors</a:t>
            </a:r>
            <a:endParaRPr lang="en-GB" sz="2400" dirty="0" smtClean="0"/>
          </a:p>
          <a:p>
            <a:pPr lvl="1"/>
            <a:endParaRPr lang="en-GB" sz="2400" dirty="0"/>
          </a:p>
          <a:p>
            <a:r>
              <a:rPr lang="en-GB" sz="2000" dirty="0">
                <a:hlinkClick r:id="rId2"/>
              </a:rPr>
              <a:t>http</a:t>
            </a:r>
            <a:r>
              <a:rPr lang="en-GB" sz="2000">
                <a:hlinkClick r:id="rId2"/>
              </a:rPr>
              <a:t>://</a:t>
            </a:r>
            <a:r>
              <a:rPr lang="en-GB" sz="2000" smtClean="0">
                <a:hlinkClick r:id="rId2"/>
              </a:rPr>
              <a:t>www.physicsclassroom.com/class/energy/Lesson-1/Calculating-the-Amount-of-Work-Done-by-Forces</a:t>
            </a:r>
            <a:endParaRPr lang="en-GB" sz="2000" smtClean="0"/>
          </a:p>
          <a:p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96788" y="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8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359297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7"/>
            <a:ext cx="10018713" cy="1747113"/>
          </a:xfrm>
        </p:spPr>
        <p:txBody>
          <a:bodyPr>
            <a:normAutofit/>
          </a:bodyPr>
          <a:lstStyle/>
          <a:p>
            <a:r>
              <a:rPr lang="en-GB" b="0" dirty="0"/>
              <a:t>Derive base units of a </a:t>
            </a:r>
            <a:r>
              <a:rPr lang="en-GB" dirty="0"/>
              <a:t>Joule</a:t>
            </a:r>
            <a:r>
              <a:rPr lang="en-GB" b="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309" y="2019487"/>
            <a:ext cx="10018713" cy="4473388"/>
          </a:xfrm>
        </p:spPr>
        <p:txBody>
          <a:bodyPr/>
          <a:lstStyle/>
          <a:p>
            <a:r>
              <a:rPr lang="en-GB" sz="3200" dirty="0"/>
              <a:t>One Joule is equivalent to one Newton of force causing a displacement of one meter. In other words</a:t>
            </a:r>
            <a:r>
              <a:rPr lang="en-GB" sz="3200" dirty="0" smtClean="0"/>
              <a:t>,</a:t>
            </a:r>
            <a:endParaRPr lang="en-GB" sz="3200" dirty="0"/>
          </a:p>
          <a:p>
            <a:r>
              <a:rPr lang="en-GB" sz="3200" dirty="0"/>
              <a:t>The </a:t>
            </a:r>
            <a:r>
              <a:rPr lang="en-GB" sz="3200" b="1" dirty="0" smtClean="0"/>
              <a:t>Joule </a:t>
            </a:r>
            <a:r>
              <a:rPr lang="en-GB" sz="3200" dirty="0" smtClean="0"/>
              <a:t>(</a:t>
            </a:r>
            <a:r>
              <a:rPr lang="en-GB" sz="3200" b="1" dirty="0" smtClean="0"/>
              <a:t>J</a:t>
            </a:r>
            <a:r>
              <a:rPr lang="en-GB" sz="3200" dirty="0"/>
              <a:t>)</a:t>
            </a:r>
            <a:r>
              <a:rPr lang="en-GB" sz="3200" dirty="0" smtClean="0"/>
              <a:t> </a:t>
            </a:r>
            <a:r>
              <a:rPr lang="en-GB" sz="3200" dirty="0"/>
              <a:t>is the unit of work</a:t>
            </a:r>
            <a:r>
              <a:rPr lang="en-GB" sz="3200" dirty="0" smtClean="0"/>
              <a:t>.</a:t>
            </a:r>
            <a:endParaRPr lang="en-GB" sz="3200" dirty="0"/>
          </a:p>
          <a:p>
            <a:pPr lvl="1"/>
            <a:r>
              <a:rPr lang="en-GB" sz="2800" dirty="0"/>
              <a:t>W = </a:t>
            </a:r>
            <a:r>
              <a:rPr lang="en-GB" sz="2800" dirty="0" err="1"/>
              <a:t>Fd</a:t>
            </a:r>
            <a:endParaRPr lang="en-GB" sz="2800" dirty="0"/>
          </a:p>
          <a:p>
            <a:pPr lvl="1"/>
            <a:r>
              <a:rPr lang="en-GB" sz="2800" dirty="0" smtClean="0"/>
              <a:t>1 </a:t>
            </a:r>
            <a:r>
              <a:rPr lang="en-GB" sz="2800" dirty="0"/>
              <a:t>Joule = 1 Newton * 1 </a:t>
            </a:r>
            <a:r>
              <a:rPr lang="en-GB" sz="2800" dirty="0" smtClean="0"/>
              <a:t>metre</a:t>
            </a:r>
            <a:endParaRPr lang="en-GB" sz="3200" dirty="0"/>
          </a:p>
          <a:p>
            <a:pPr lvl="1"/>
            <a:r>
              <a:rPr lang="en-GB" sz="2800" dirty="0"/>
              <a:t>1 J = 1 N * m</a:t>
            </a:r>
            <a:endParaRPr lang="en-GB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268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09" y="1481586"/>
            <a:ext cx="10018713" cy="4473388"/>
          </a:xfrm>
        </p:spPr>
        <p:txBody>
          <a:bodyPr/>
          <a:lstStyle/>
          <a:p>
            <a:r>
              <a:rPr lang="en-GB" sz="2400" dirty="0">
                <a:hlinkClick r:id="rId2"/>
              </a:rPr>
              <a:t>http://</a:t>
            </a:r>
            <a:r>
              <a:rPr lang="en-GB" sz="2400" dirty="0" smtClean="0">
                <a:hlinkClick r:id="rId2"/>
              </a:rPr>
              <a:t>physics.fisikastudycenter.com/junior-high-school-physics/82-10-common-problems-of-work-and-power-junior-physics</a:t>
            </a:r>
            <a:endParaRPr lang="en-GB" sz="2400" dirty="0" smtClean="0"/>
          </a:p>
          <a:p>
            <a:r>
              <a:rPr lang="en-GB" sz="2400" dirty="0">
                <a:hlinkClick r:id="rId3"/>
              </a:rPr>
              <a:t>http://</a:t>
            </a:r>
            <a:r>
              <a:rPr lang="en-GB" sz="2400" dirty="0" smtClean="0">
                <a:hlinkClick r:id="rId3"/>
              </a:rPr>
              <a:t>www.softschools.com/quizzes/science/work/quiz1692.html</a:t>
            </a:r>
            <a:endParaRPr lang="en-GB" sz="2400" dirty="0" smtClean="0"/>
          </a:p>
          <a:p>
            <a:r>
              <a:rPr lang="en-GB" sz="2400" dirty="0">
                <a:hlinkClick r:id="rId4"/>
              </a:rPr>
              <a:t>http://</a:t>
            </a:r>
            <a:r>
              <a:rPr lang="en-GB" sz="2400" dirty="0" smtClean="0">
                <a:hlinkClick r:id="rId4"/>
              </a:rPr>
              <a:t>www.softschools.com/quizzes/science/work_and_energy/quiz880.html</a:t>
            </a:r>
            <a:endParaRPr lang="en-GB" sz="2400" dirty="0" smtClean="0"/>
          </a:p>
          <a:p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www.thatquiz.org/tq/previewtest?Z/N/P/W/76751351185623</a:t>
            </a:r>
            <a:endParaRPr lang="en-GB" sz="2400" dirty="0" smtClean="0"/>
          </a:p>
          <a:p>
            <a:r>
              <a:rPr lang="en-GB" sz="2400" dirty="0">
                <a:hlinkClick r:id="rId6"/>
              </a:rPr>
              <a:t>http://</a:t>
            </a:r>
            <a:r>
              <a:rPr lang="en-GB" sz="2400" dirty="0" smtClean="0">
                <a:hlinkClick r:id="rId6"/>
              </a:rPr>
              <a:t>www.sparknotes.com/physics/workenergypower/review/quiz.html</a:t>
            </a:r>
            <a:endParaRPr lang="en-GB" sz="2400" dirty="0" smtClean="0"/>
          </a:p>
          <a:p>
            <a:r>
              <a:rPr lang="en-GB" sz="2400" dirty="0">
                <a:hlinkClick r:id="rId7"/>
              </a:rPr>
              <a:t>https://www.goconqr.com/p/451062-work--energy---power--</a:t>
            </a:r>
            <a:r>
              <a:rPr lang="en-GB" sz="2400" dirty="0" smtClean="0">
                <a:hlinkClick r:id="rId7"/>
              </a:rPr>
              <a:t>quiz-quizzes</a:t>
            </a: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 smtClean="0"/>
              <a:t>Problems and Solutions (Grade 7):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0817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484309" y="1481586"/>
            <a:ext cx="10018713" cy="4473388"/>
          </a:xfrm>
        </p:spPr>
        <p:txBody>
          <a:bodyPr/>
          <a:lstStyle/>
          <a:p>
            <a:r>
              <a:rPr lang="en-GB" sz="2400" dirty="0">
                <a:hlinkClick r:id="rId2"/>
              </a:rPr>
              <a:t>http://</a:t>
            </a:r>
            <a:r>
              <a:rPr lang="en-GB" sz="2400" dirty="0" smtClean="0">
                <a:hlinkClick r:id="rId2"/>
              </a:rPr>
              <a:t>www.physicsclassroom.com/class/energy/Lesson-2/Application-and-Practice-Questions</a:t>
            </a:r>
            <a:endParaRPr lang="en-GB" sz="2400" dirty="0" smtClean="0">
              <a:hlinkClick r:id="rId3"/>
            </a:endParaRPr>
          </a:p>
          <a:p>
            <a:r>
              <a:rPr lang="en-GB" sz="2400" dirty="0" smtClean="0">
                <a:hlinkClick r:id="rId3"/>
              </a:rPr>
              <a:t>http</a:t>
            </a:r>
            <a:r>
              <a:rPr lang="en-GB" sz="2400" dirty="0">
                <a:hlinkClick r:id="rId3"/>
              </a:rPr>
              <a:t>://</a:t>
            </a:r>
            <a:r>
              <a:rPr lang="en-GB" sz="2400" dirty="0" smtClean="0">
                <a:hlinkClick r:id="rId3"/>
              </a:rPr>
              <a:t>gauss.vaniercollege.qc.ca/pwiki/index.php/Exercises_on_Work-Energy_Theorem</a:t>
            </a:r>
            <a:endParaRPr lang="en-GB" sz="2400" dirty="0" smtClean="0"/>
          </a:p>
          <a:p>
            <a:r>
              <a:rPr lang="en-GB" sz="2400" dirty="0" smtClean="0">
                <a:hlinkClick r:id="rId4"/>
              </a:rPr>
              <a:t>http</a:t>
            </a:r>
            <a:r>
              <a:rPr lang="en-GB" sz="2400" dirty="0">
                <a:hlinkClick r:id="rId4"/>
              </a:rPr>
              <a:t>://</a:t>
            </a:r>
            <a:r>
              <a:rPr lang="en-GB" sz="2400" dirty="0" smtClean="0">
                <a:hlinkClick r:id="rId4"/>
              </a:rPr>
              <a:t>theory.uwinnipeg.ca/physics/work/node12.html</a:t>
            </a:r>
            <a:endParaRPr lang="en-GB" sz="2400" dirty="0" smtClean="0"/>
          </a:p>
          <a:p>
            <a:r>
              <a:rPr lang="en-GB" sz="2400" dirty="0">
                <a:hlinkClick r:id="rId5"/>
              </a:rPr>
              <a:t>https://</a:t>
            </a:r>
            <a:r>
              <a:rPr lang="en-GB" sz="2400" dirty="0" smtClean="0">
                <a:hlinkClick r:id="rId5"/>
              </a:rPr>
              <a:t>www.clutchprep.com/physics/net-work-kinetic-energy</a:t>
            </a:r>
            <a:endParaRPr lang="en-GB" sz="2400" dirty="0" smtClean="0"/>
          </a:p>
          <a:p>
            <a:r>
              <a:rPr lang="en-GB" sz="2400" dirty="0">
                <a:hlinkClick r:id="rId6"/>
              </a:rPr>
              <a:t>https://</a:t>
            </a:r>
            <a:r>
              <a:rPr lang="en-GB" sz="2400" dirty="0" smtClean="0">
                <a:hlinkClick r:id="rId6"/>
              </a:rPr>
              <a:t>www.clutchprep.com/physics/more-work-energy-problems</a:t>
            </a:r>
            <a:endParaRPr lang="en-GB" sz="2400" dirty="0" smtClean="0"/>
          </a:p>
          <a:p>
            <a:r>
              <a:rPr lang="en-GB" sz="2400" dirty="0">
                <a:hlinkClick r:id="rId7"/>
              </a:rPr>
              <a:t>http://</a:t>
            </a:r>
            <a:r>
              <a:rPr lang="en-GB" sz="2400" dirty="0" smtClean="0">
                <a:hlinkClick r:id="rId7"/>
              </a:rPr>
              <a:t>www.sparknotes.com/physics/workenergypower/workpower/problems_1.html</a:t>
            </a:r>
            <a:endParaRPr lang="en-GB" sz="24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687" y="13448"/>
            <a:ext cx="10018713" cy="1124790"/>
          </a:xfrm>
        </p:spPr>
        <p:txBody>
          <a:bodyPr>
            <a:normAutofit/>
          </a:bodyPr>
          <a:lstStyle/>
          <a:p>
            <a:r>
              <a:rPr lang="en-GB" dirty="0" smtClean="0"/>
              <a:t>Problems and Solutions (Grade 8):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787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8023" y="1442905"/>
            <a:ext cx="9802810" cy="1291695"/>
          </a:xfrm>
        </p:spPr>
        <p:txBody>
          <a:bodyPr>
            <a:normAutofit/>
          </a:bodyPr>
          <a:lstStyle/>
          <a:p>
            <a:r>
              <a:rPr lang="en-GB" sz="5400" dirty="0"/>
              <a:t>Work, </a:t>
            </a:r>
            <a:r>
              <a:rPr lang="en-GB" sz="5400" dirty="0" smtClean="0"/>
              <a:t>Force &amp; </a:t>
            </a:r>
            <a:r>
              <a:rPr lang="en-GB" sz="5400" dirty="0"/>
              <a:t>Displacement</a:t>
            </a:r>
            <a:endParaRPr lang="en-US" sz="5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72299" y="13448"/>
            <a:ext cx="1819701" cy="365125"/>
          </a:xfrm>
        </p:spPr>
        <p:txBody>
          <a:bodyPr/>
          <a:lstStyle/>
          <a:p>
            <a:fld id="{D2A01AD7-9CD5-409C-B83F-7BC4F6BB34A5}" type="datetime1">
              <a:rPr lang="en-US" smtClean="0"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t>2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400044"/>
            <a:ext cx="12192000" cy="129169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6000" b="1" u="sng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5400" dirty="0" smtClean="0"/>
              <a:t>Work Done &amp; Work Energy Theorem</a:t>
            </a:r>
            <a:endParaRPr lang="en-US" sz="5400" dirty="0"/>
          </a:p>
        </p:txBody>
      </p:sp>
      <p:sp>
        <p:nvSpPr>
          <p:cNvPr id="7" name="TextBox 6"/>
          <p:cNvSpPr txBox="1"/>
          <p:nvPr/>
        </p:nvSpPr>
        <p:spPr>
          <a:xfrm>
            <a:off x="5704870" y="1565532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7</a:t>
            </a:r>
            <a:endParaRPr lang="en-GB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5830748" y="3493710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8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45408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3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1868862"/>
              </p:ext>
            </p:extLst>
          </p:nvPr>
        </p:nvGraphicFramePr>
        <p:xfrm>
          <a:off x="3013486" y="1536020"/>
          <a:ext cx="6705600" cy="417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Done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163216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base units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48587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equation/relationship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3649850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5659460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Joule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024564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rearrange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984545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scenario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7718559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force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0466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737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/>
              <a:t>Vocabulary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8276297"/>
              </p:ext>
            </p:extLst>
          </p:nvPr>
        </p:nvGraphicFramePr>
        <p:xfrm>
          <a:off x="2705930" y="945515"/>
          <a:ext cx="670560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6200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6022600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6840002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explain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59259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8691293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equation/relationship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9112271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rearrange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40731862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5762543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derive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1865897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various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5589928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scenarios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7282486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definition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322282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98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6617452"/>
              </p:ext>
            </p:extLst>
          </p:nvPr>
        </p:nvGraphicFramePr>
        <p:xfrm>
          <a:off x="1484309" y="1630997"/>
          <a:ext cx="10574878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the definition of </a:t>
                      </a:r>
                      <a:r>
                        <a:rPr lang="en-GB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94606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the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conditions for work to be done.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52189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Explain work needed to lift an object.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11960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the equation/relationship for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GB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Done 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and rearrange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to solve for force or displacement.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6642000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Derive base units of a </a:t>
                      </a:r>
                      <a:r>
                        <a:rPr lang="en-GB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Joule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2870336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 </a:t>
                      </a:r>
                      <a:r>
                        <a:rPr lang="en-GB" sz="2400" b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 Done 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various scenarios.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0850939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8424" y="1107777"/>
            <a:ext cx="1317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7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844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3017797"/>
              </p:ext>
            </p:extLst>
          </p:nvPr>
        </p:nvGraphicFramePr>
        <p:xfrm>
          <a:off x="1484309" y="1630997"/>
          <a:ext cx="10574878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Content: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the definition of </a:t>
                      </a:r>
                      <a:r>
                        <a:rPr lang="en-GB" sz="24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Work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59946065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full equation for work (W=</a:t>
                      </a:r>
                      <a:r>
                        <a:rPr lang="en-GB" sz="24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Fd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cos(</a:t>
                      </a:r>
                      <a:r>
                        <a:rPr lang="el-GR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θ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)) and be able to describe the effect of the directions of the forces on the work done on an object.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40521897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State the work energy theorem.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5302241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Use the work energy theorem to calculate the energy change on a system given an amount of work done.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4393333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378424" y="1107777"/>
            <a:ext cx="134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/>
              <a:t>Grade 8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0106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09" y="13448"/>
            <a:ext cx="10018713" cy="839992"/>
          </a:xfrm>
        </p:spPr>
        <p:txBody>
          <a:bodyPr/>
          <a:lstStyle/>
          <a:p>
            <a:r>
              <a:rPr lang="en-GB" dirty="0" smtClean="0"/>
              <a:t>Learning Objectives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4205802"/>
              </p:ext>
            </p:extLst>
          </p:nvPr>
        </p:nvGraphicFramePr>
        <p:xfrm>
          <a:off x="1484309" y="1474304"/>
          <a:ext cx="10574878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7439">
                  <a:extLst>
                    <a:ext uri="{9D8B030D-6E8A-4147-A177-3AD203B41FA5}">
                      <a16:colId xmlns:a16="http://schemas.microsoft.com/office/drawing/2014/main" val="2926307616"/>
                    </a:ext>
                  </a:extLst>
                </a:gridCol>
                <a:gridCol w="972297">
                  <a:extLst>
                    <a:ext uri="{9D8B030D-6E8A-4147-A177-3AD203B41FA5}">
                      <a16:colId xmlns:a16="http://schemas.microsoft.com/office/drawing/2014/main" val="3229707717"/>
                    </a:ext>
                  </a:extLst>
                </a:gridCol>
                <a:gridCol w="835142">
                  <a:extLst>
                    <a:ext uri="{9D8B030D-6E8A-4147-A177-3AD203B41FA5}">
                      <a16:colId xmlns:a16="http://schemas.microsoft.com/office/drawing/2014/main" val="494831328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Language:</a:t>
                      </a:r>
                      <a:endParaRPr lang="en-GB" sz="2800" dirty="0"/>
                    </a:p>
                  </a:txBody>
                  <a:tcPr anchor="ctr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aseline="0" dirty="0" smtClean="0"/>
                        <a:t>Start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/>
                        <a:t>End</a:t>
                      </a:r>
                      <a:endParaRPr lang="en-GB" sz="28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8725054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identify and state verbally and in writing.</a:t>
                      </a: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4854099"/>
                  </a:ext>
                </a:extLst>
              </a:tr>
              <a:tr h="380999">
                <a:tc>
                  <a:txBody>
                    <a:bodyPr/>
                    <a:lstStyle/>
                    <a:p>
                      <a:pPr marL="0" lvl="1" algn="l" defTabSz="457200" rtl="0" eaLnBrk="1" latinLnBrk="0" hangingPunct="1"/>
                      <a:r>
                        <a:rPr lang="en-GB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Calculate</a:t>
                      </a:r>
                      <a:r>
                        <a:rPr lang="en-GB" sz="2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in writing.</a:t>
                      </a:r>
                      <a:endParaRPr lang="en-GB" sz="24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/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69150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2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State the definition of </a:t>
            </a:r>
            <a:r>
              <a:rPr lang="en-GB" dirty="0"/>
              <a:t>Work</a:t>
            </a:r>
            <a:r>
              <a:rPr lang="en-GB" b="0" dirty="0" smtClean="0"/>
              <a:t>.</a:t>
            </a:r>
            <a:endParaRPr lang="en-GB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When a force acts upon an object to cause a displacement of the object, it is said that work was done upon the object. </a:t>
            </a:r>
            <a:endParaRPr lang="en-GB" dirty="0" smtClean="0"/>
          </a:p>
          <a:p>
            <a:pPr lvl="1"/>
            <a:r>
              <a:rPr lang="en-GB" sz="2800" dirty="0">
                <a:hlinkClick r:id="rId2"/>
              </a:rPr>
              <a:t>http://</a:t>
            </a:r>
            <a:r>
              <a:rPr lang="en-GB" sz="2800" dirty="0" smtClean="0">
                <a:hlinkClick r:id="rId2"/>
              </a:rPr>
              <a:t>www.physicsclassroom.com/Class/energy/u5l1a.cfm</a:t>
            </a:r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0" dirty="0"/>
              <a:t>Identify the </a:t>
            </a:r>
            <a:r>
              <a:rPr lang="en-GB" dirty="0"/>
              <a:t>conditions for work to be done</a:t>
            </a:r>
            <a:r>
              <a:rPr lang="en-GB" b="0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order for a force to qualify as having done </a:t>
            </a:r>
            <a:r>
              <a:rPr lang="en-GB" i="1" dirty="0"/>
              <a:t>work</a:t>
            </a:r>
            <a:r>
              <a:rPr lang="en-GB" dirty="0"/>
              <a:t> on an object, there must be a </a:t>
            </a:r>
            <a:r>
              <a:rPr lang="en-GB" b="1" dirty="0"/>
              <a:t>displacement</a:t>
            </a:r>
            <a:r>
              <a:rPr lang="en-GB" dirty="0"/>
              <a:t> and the force must </a:t>
            </a:r>
            <a:r>
              <a:rPr lang="en-GB" i="1" dirty="0"/>
              <a:t>cause</a:t>
            </a:r>
            <a:r>
              <a:rPr lang="en-GB" dirty="0"/>
              <a:t> the displacement. </a:t>
            </a:r>
            <a:endParaRPr lang="en-GB" dirty="0" smtClean="0"/>
          </a:p>
          <a:p>
            <a:pPr lvl="1"/>
            <a:r>
              <a:rPr lang="en-GB" sz="2400" dirty="0" smtClean="0">
                <a:hlinkClick r:id="rId2"/>
              </a:rPr>
              <a:t>http</a:t>
            </a:r>
            <a:r>
              <a:rPr lang="en-GB" sz="2400" dirty="0">
                <a:hlinkClick r:id="rId2"/>
              </a:rPr>
              <a:t>://</a:t>
            </a:r>
            <a:r>
              <a:rPr lang="en-GB" sz="2400" dirty="0" smtClean="0">
                <a:hlinkClick r:id="rId2"/>
              </a:rPr>
              <a:t>www.physicsclassroom.com/Class/energy/u5l1a.cfm</a:t>
            </a:r>
            <a:endParaRPr lang="en-GB" sz="24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CDF0E-8DFC-4BA1-A316-D7E93F66664E}" type="datetime1">
              <a:rPr lang="en-US" smtClean="0"/>
              <a:pPr/>
              <a:t>1/9/2018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36BA8-ED48-4992-8491-571D6BB9776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8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1_Parallax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B718335317324FBA289608C9896D4C" ma:contentTypeVersion="0" ma:contentTypeDescription="Create a new document." ma:contentTypeScope="" ma:versionID="07b72504a7456c81c0b758dd1da3d73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19442-B78D-4D48-888C-03EEE0FB43A5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A2CFE9C-C03A-4A7F-B3E0-066033505B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F46310B-FBC3-4F3F-92DA-793B7F5BE7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TC103457496[[fn=Parallax]]</Template>
  <TotalTime>11596</TotalTime>
  <Words>665</Words>
  <Application>Microsoft Office PowerPoint</Application>
  <PresentationFormat>Widescreen</PresentationFormat>
  <Paragraphs>162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华文楷体</vt:lpstr>
      <vt:lpstr>Arial</vt:lpstr>
      <vt:lpstr>Calibri</vt:lpstr>
      <vt:lpstr>Corbel</vt:lpstr>
      <vt:lpstr>Parallax</vt:lpstr>
      <vt:lpstr>1_Parallax</vt:lpstr>
      <vt:lpstr>Review of Previous Lesson</vt:lpstr>
      <vt:lpstr>Work, Force &amp; Displacement</vt:lpstr>
      <vt:lpstr>Vocabulary</vt:lpstr>
      <vt:lpstr>Vocabulary</vt:lpstr>
      <vt:lpstr>Learning Objectives</vt:lpstr>
      <vt:lpstr>Learning Objectives</vt:lpstr>
      <vt:lpstr>Learning Objectives</vt:lpstr>
      <vt:lpstr>State the definition of Work.</vt:lpstr>
      <vt:lpstr>Identify the conditions for work to be done.</vt:lpstr>
      <vt:lpstr>Identify the conditions for work to be done.</vt:lpstr>
      <vt:lpstr>State the equation/relationship for Work Done.</vt:lpstr>
      <vt:lpstr>State the equation/relationship for Work Done and rearrange to solve for force or displacement. Calculate Work Done in various scenarios.</vt:lpstr>
      <vt:lpstr>Explain work needed to lift an object. Calculate Work Done in various scenarios.</vt:lpstr>
      <vt:lpstr>Grade 8 Work and the work-energy principle (Khan Academy) https://www.khanacademy.org/science/physics/work-and-energy/work-and-energy-tutorial/v/work-and-the-work-energy-principle</vt:lpstr>
      <vt:lpstr> Work Done</vt:lpstr>
      <vt:lpstr> Work Done</vt:lpstr>
      <vt:lpstr>Derive base units of a Joule.</vt:lpstr>
      <vt:lpstr>Problems and Solutions (Grade 7):</vt:lpstr>
      <vt:lpstr>Problems and Solutions (Grade 8):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1D kinematics</dc:title>
  <dc:creator>Melissa Georgi</dc:creator>
  <cp:lastModifiedBy>Neill Lee</cp:lastModifiedBy>
  <cp:revision>231</cp:revision>
  <cp:lastPrinted>2018-01-09T06:18:00Z</cp:lastPrinted>
  <dcterms:created xsi:type="dcterms:W3CDTF">2014-09-24T02:59:48Z</dcterms:created>
  <dcterms:modified xsi:type="dcterms:W3CDTF">2018-01-09T06:18:05Z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0x010100CEB718335317324FBA289608C9896D4C</vt:lpwstr>
  </property>
  <property fmtid="{D5CDD505-2E9C-101B-9397-08002B2CF9AE}" pid="3" name="_dlc_DocIdItemGuid">
    <vt:lpwstr>0790abb9-63b0-4c0d-b05f-669b82da9fdf</vt:lpwstr>
  </property>
  <property fmtid="{D5CDD505-2E9C-101B-9397-08002B2CF9AE}" pid="4" name="Order">
    <vt:r8>1700</vt:r8>
  </property>
  <property fmtid="{D5CDD505-2E9C-101B-9397-08002B2CF9AE}" pid="5" name="Template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_SourceUrl">
    <vt:lpwstr/>
  </property>
  <property fmtid="{D5CDD505-2E9C-101B-9397-08002B2CF9AE}" pid="9" name="_SharedFileIndex">
    <vt:lpwstr/>
  </property>
</Properties>
</file>