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15"/>
  </p:notesMasterIdLst>
  <p:sldIdLst>
    <p:sldId id="372" r:id="rId6"/>
    <p:sldId id="257" r:id="rId7"/>
    <p:sldId id="375" r:id="rId8"/>
    <p:sldId id="373" r:id="rId9"/>
    <p:sldId id="376" r:id="rId10"/>
    <p:sldId id="377" r:id="rId11"/>
    <p:sldId id="395" r:id="rId12"/>
    <p:sldId id="396" r:id="rId13"/>
    <p:sldId id="39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27341" y="13448"/>
            <a:ext cx="1864660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5259" y="13448"/>
            <a:ext cx="17167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7ZnpsCV2GSY" TargetMode="External"/><Relationship Id="rId4" Type="http://schemas.openxmlformats.org/officeDocument/2006/relationships/hyperlink" Target="https://www.youtube.com/channel/UCYqACVYl0c0BhlVN6X2HIM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hyperlink" Target="https://www.khanacademy.org/science/physics/work-and-energy/hookes-law/v/potential-energy-stored-in-a-spr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formulas.tutorvista.com/physics/elastic-potential-energy-formula.html" TargetMode="External"/><Relationship Id="rId7" Type="http://schemas.openxmlformats.org/officeDocument/2006/relationships/hyperlink" Target="http://www.softschools.com/formulas/physics/potential_energy_elastic_formula/31/" TargetMode="External"/><Relationship Id="rId2" Type="http://schemas.openxmlformats.org/officeDocument/2006/relationships/hyperlink" Target="http://www.batesville.k12.in.us/physics/phynet/mechanics/energy/elastic_pe.htm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formulas.mathcaptain.com/physics/elastic-potential-energy-formula.html" TargetMode="External"/><Relationship Id="rId5" Type="http://schemas.openxmlformats.org/officeDocument/2006/relationships/hyperlink" Target="http://www.physics247.com/physics-homework-help/elastic-potential.php" TargetMode="External"/><Relationship Id="rId4" Type="http://schemas.openxmlformats.org/officeDocument/2006/relationships/hyperlink" Target="http://electron6.phys.utk.edu/101/CH3/elastic_potential_energy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Spring </a:t>
            </a:r>
            <a:r>
              <a:rPr lang="en-GB" dirty="0" smtClean="0"/>
              <a:t>Potential Energy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72299" y="13448"/>
            <a:ext cx="1819701" cy="365125"/>
          </a:xfrm>
        </p:spPr>
        <p:txBody>
          <a:bodyPr/>
          <a:lstStyle/>
          <a:p>
            <a:fld id="{D2A01AD7-9CD5-409C-B83F-7BC4F6BB34A5}" type="datetime1">
              <a:rPr lang="en-US" smtClean="0"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3201170"/>
              </p:ext>
            </p:extLst>
          </p:nvPr>
        </p:nvGraphicFramePr>
        <p:xfrm>
          <a:off x="3013486" y="1536020"/>
          <a:ext cx="670560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potential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163216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85870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spring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649850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elastic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6594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244439"/>
              </p:ext>
            </p:extLst>
          </p:nvPr>
        </p:nvGraphicFramePr>
        <p:xfrm>
          <a:off x="2705930" y="945515"/>
          <a:ext cx="670560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492238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calculate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070237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determine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908865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situation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8202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952432"/>
              </p:ext>
            </p:extLst>
          </p:nvPr>
        </p:nvGraphicFramePr>
        <p:xfrm>
          <a:off x="1484309" y="1630997"/>
          <a:ext cx="10574878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Define spring (elastic) potential energy and calculate it. 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994606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Determine in a given situation whether an object has a spring (elastic) potential energy or not.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0521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945486"/>
              </p:ext>
            </p:extLst>
          </p:nvPr>
        </p:nvGraphicFramePr>
        <p:xfrm>
          <a:off x="1484309" y="1474304"/>
          <a:ext cx="10574878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Define,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calculate and determine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verbally and in writing.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4854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2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555994"/>
            <a:ext cx="10018713" cy="1124790"/>
          </a:xfrm>
        </p:spPr>
        <p:txBody>
          <a:bodyPr>
            <a:normAutofit fontScale="90000"/>
          </a:bodyPr>
          <a:lstStyle/>
          <a:p>
            <a:r>
              <a:rPr lang="en-GB" sz="3600" dirty="0"/>
              <a:t>Introduction to Elastic Potential Energy with </a:t>
            </a:r>
            <a:r>
              <a:rPr lang="en-GB" sz="3600" dirty="0" smtClean="0"/>
              <a:t>Examples</a:t>
            </a:r>
            <a:r>
              <a:rPr lang="en-GB" b="0" dirty="0" smtClean="0"/>
              <a:t/>
            </a:r>
            <a:br>
              <a:rPr lang="en-GB" b="0" dirty="0" smtClean="0"/>
            </a:br>
            <a:r>
              <a:rPr lang="en-GB" sz="3600" u="none" dirty="0" smtClean="0">
                <a:hlinkClick r:id="rId4"/>
              </a:rPr>
              <a:t>Flipping Physics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700" b="0" dirty="0">
                <a:hlinkClick r:id="rId5"/>
              </a:rPr>
              <a:t>https://www.youtube.com/watch?v=7ZnpsCV2GSY</a:t>
            </a:r>
            <a:endParaRPr lang="en-GB" sz="31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Introduction to Elastic Potential Energy with Exampl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1674" y="2019300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11828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378573"/>
            <a:ext cx="10018713" cy="1124790"/>
          </a:xfrm>
        </p:spPr>
        <p:txBody>
          <a:bodyPr>
            <a:normAutofit fontScale="90000"/>
          </a:bodyPr>
          <a:lstStyle/>
          <a:p>
            <a:r>
              <a:rPr lang="en-GB" b="0" dirty="0"/>
              <a:t>Potential energy stored in a spring</a:t>
            </a:r>
            <a:r>
              <a:rPr lang="en-GB" b="0" dirty="0" smtClean="0"/>
              <a:t/>
            </a:r>
            <a:br>
              <a:rPr lang="en-GB" b="0" dirty="0" smtClean="0"/>
            </a:br>
            <a:r>
              <a:rPr lang="en-GB" sz="3600" u="none" dirty="0" smtClean="0"/>
              <a:t>Khan Academy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700" b="0" dirty="0">
                <a:hlinkClick r:id="rId4"/>
              </a:rPr>
              <a:t>https://www.khanacademy.org/science/physics/work-and-energy/hookes-law/v/potential-energy-stored-in-a-spring</a:t>
            </a:r>
            <a:endParaRPr lang="en-GB" sz="31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otential energy stored in a spring Work and energy Physics 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8028" y="2019300"/>
            <a:ext cx="5964238" cy="4473575"/>
          </a:xfrm>
        </p:spPr>
      </p:pic>
    </p:spTree>
    <p:extLst>
      <p:ext uri="{BB962C8B-B14F-4D97-AF65-F5344CB8AC3E}">
        <p14:creationId xmlns:p14="http://schemas.microsoft.com/office/powerpoint/2010/main" val="247636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4309" y="1740893"/>
            <a:ext cx="10018713" cy="4473388"/>
          </a:xfrm>
        </p:spPr>
        <p:txBody>
          <a:bodyPr/>
          <a:lstStyle/>
          <a:p>
            <a:r>
              <a:rPr lang="en-GB" sz="2400" dirty="0">
                <a:hlinkClick r:id="rId2"/>
              </a:rPr>
              <a:t>http://</a:t>
            </a:r>
            <a:r>
              <a:rPr lang="en-GB" sz="2400" dirty="0" smtClean="0">
                <a:hlinkClick r:id="rId2"/>
              </a:rPr>
              <a:t>www.batesville.k12.in.us/physics/phynet/mechanics/energy/elastic_pe.htm</a:t>
            </a:r>
            <a:endParaRPr lang="en-GB" sz="2400" dirty="0" smtClean="0"/>
          </a:p>
          <a:p>
            <a:r>
              <a:rPr lang="en-GB" sz="2400" dirty="0">
                <a:hlinkClick r:id="rId3"/>
              </a:rPr>
              <a:t>http://</a:t>
            </a:r>
            <a:r>
              <a:rPr lang="en-GB" sz="2400" dirty="0" smtClean="0">
                <a:hlinkClick r:id="rId3"/>
              </a:rPr>
              <a:t>formulas.tutorvista.com/physics/elastic-potential-energy-formula.html</a:t>
            </a:r>
            <a:endParaRPr lang="en-GB" sz="2400" dirty="0" smtClean="0"/>
          </a:p>
          <a:p>
            <a:r>
              <a:rPr lang="en-GB" sz="2400" dirty="0">
                <a:hlinkClick r:id="rId4"/>
              </a:rPr>
              <a:t>http://</a:t>
            </a:r>
            <a:r>
              <a:rPr lang="en-GB" sz="2400" dirty="0" smtClean="0">
                <a:hlinkClick r:id="rId4"/>
              </a:rPr>
              <a:t>electron6.phys.utk.edu/101/CH3/elastic_potential_energy.htm</a:t>
            </a:r>
            <a:endParaRPr lang="en-GB" sz="2400" dirty="0" smtClean="0"/>
          </a:p>
          <a:p>
            <a:r>
              <a:rPr lang="en-GB" sz="2400" dirty="0">
                <a:hlinkClick r:id="rId5"/>
              </a:rPr>
              <a:t>http://</a:t>
            </a:r>
            <a:r>
              <a:rPr lang="en-GB" sz="2400" dirty="0" smtClean="0">
                <a:hlinkClick r:id="rId5"/>
              </a:rPr>
              <a:t>www.physics247.com/physics-homework-help/elastic-potential.php</a:t>
            </a:r>
            <a:endParaRPr lang="en-GB" sz="2400" dirty="0" smtClean="0"/>
          </a:p>
          <a:p>
            <a:r>
              <a:rPr lang="en-GB" sz="2400" dirty="0">
                <a:hlinkClick r:id="rId6"/>
              </a:rPr>
              <a:t>http://</a:t>
            </a:r>
            <a:r>
              <a:rPr lang="en-GB" sz="2400" dirty="0" smtClean="0">
                <a:hlinkClick r:id="rId6"/>
              </a:rPr>
              <a:t>formulas.mathcaptain.com/physics/elastic-potential-energy-formula.html</a:t>
            </a:r>
            <a:endParaRPr lang="en-GB" sz="2400" dirty="0" smtClean="0"/>
          </a:p>
          <a:p>
            <a:r>
              <a:rPr lang="en-GB" sz="2400" dirty="0">
                <a:hlinkClick r:id="rId7"/>
              </a:rPr>
              <a:t>http://www.softschools.com/formulas/physics/potential_energy_elastic_formula/31</a:t>
            </a:r>
            <a:r>
              <a:rPr lang="en-GB" sz="2400" dirty="0" smtClean="0">
                <a:hlinkClick r:id="rId7"/>
              </a:rPr>
              <a:t>/</a:t>
            </a:r>
            <a:endParaRPr lang="en-GB" sz="2400" dirty="0" smtClean="0"/>
          </a:p>
          <a:p>
            <a:endParaRPr lang="en-GB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687" y="13448"/>
            <a:ext cx="10018713" cy="1124790"/>
          </a:xfrm>
        </p:spPr>
        <p:txBody>
          <a:bodyPr>
            <a:normAutofit/>
          </a:bodyPr>
          <a:lstStyle/>
          <a:p>
            <a:r>
              <a:rPr lang="en-GB" dirty="0" smtClean="0"/>
              <a:t>Problems and Solutions: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12/13/2017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C19442-B78D-4D48-888C-03EEE0FB43A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11259</TotalTime>
  <Words>166</Words>
  <Application>Microsoft Office PowerPoint</Application>
  <PresentationFormat>Widescreen</PresentationFormat>
  <Paragraphs>59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华文楷体</vt:lpstr>
      <vt:lpstr>Arial</vt:lpstr>
      <vt:lpstr>Calibri</vt:lpstr>
      <vt:lpstr>Corbel</vt:lpstr>
      <vt:lpstr>Parallax</vt:lpstr>
      <vt:lpstr>1_Parallax</vt:lpstr>
      <vt:lpstr>Review of Previous Lesson</vt:lpstr>
      <vt:lpstr>Spring Potential Energy</vt:lpstr>
      <vt:lpstr>Vocabulary</vt:lpstr>
      <vt:lpstr>Vocabulary</vt:lpstr>
      <vt:lpstr>Learning Objectives</vt:lpstr>
      <vt:lpstr>Learning Objectives</vt:lpstr>
      <vt:lpstr>Introduction to Elastic Potential Energy with Examples Flipping Physics https://www.youtube.com/watch?v=7ZnpsCV2GSY</vt:lpstr>
      <vt:lpstr>Potential energy stored in a spring Khan Academy https://www.khanacademy.org/science/physics/work-and-energy/hookes-law/v/potential-energy-stored-in-a-spring</vt:lpstr>
      <vt:lpstr>Problems and Solutions: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253</cp:revision>
  <dcterms:created xsi:type="dcterms:W3CDTF">2014-09-24T02:59:48Z</dcterms:created>
  <dcterms:modified xsi:type="dcterms:W3CDTF">2017-12-13T14:18:59Z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