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  <p:sldMasterId id="2147483749" r:id="rId5"/>
  </p:sldMasterIdLst>
  <p:notesMasterIdLst>
    <p:notesMasterId r:id="rId14"/>
  </p:notesMasterIdLst>
  <p:sldIdLst>
    <p:sldId id="372" r:id="rId6"/>
    <p:sldId id="257" r:id="rId7"/>
    <p:sldId id="375" r:id="rId8"/>
    <p:sldId id="373" r:id="rId9"/>
    <p:sldId id="376" r:id="rId10"/>
    <p:sldId id="377" r:id="rId11"/>
    <p:sldId id="393" r:id="rId12"/>
    <p:sldId id="3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6776E-A417-48E0-BBE6-96D02D536D7E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5E447-FE0B-47D8-AEF2-2DD036FA8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80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ctr">
              <a:defRPr sz="6000" b="1" u="sng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6953-B3F1-4CB7-B581-86832F60C096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9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A299-1325-44B7-B57C-921557FCE2D7}" type="datetime1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7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E59A-78FE-41CC-B043-EABE3349C321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07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6D94-9C8D-4A25-A73F-717F9D75E94C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82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6E54-7671-4874-B0F7-0B498F02283B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44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B8B9-9BD8-4766-BC5F-B8E563503DDA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47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3E60-A17A-42BD-904F-4887FEC8BE64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69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E75E-5A76-40FB-AAEF-0B6FCF4FEE9F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9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96C9-70B9-4025-A935-E752BC92434D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97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6953-B3F1-4CB7-B581-86832F60C096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1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4457" y="13448"/>
            <a:ext cx="1567543" cy="365125"/>
          </a:xfrm>
        </p:spPr>
        <p:txBody>
          <a:bodyPr/>
          <a:lstStyle>
            <a:lvl1pPr>
              <a:defRPr sz="2400"/>
            </a:lvl1pPr>
          </a:lstStyle>
          <a:p>
            <a:fld id="{0FFCDF0E-8DFC-4BA1-A316-D7E93F66664E}" type="datetime1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3022" y="6492875"/>
            <a:ext cx="668645" cy="365125"/>
          </a:xfrm>
        </p:spPr>
        <p:txBody>
          <a:bodyPr/>
          <a:lstStyle>
            <a:lvl1pPr>
              <a:defRPr sz="2400"/>
            </a:lvl1pPr>
          </a:lstStyle>
          <a:p>
            <a:fld id="{12F36BA8-ED48-4992-8491-571D6BB97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9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 u="sng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27341" y="13448"/>
            <a:ext cx="1864660" cy="365125"/>
          </a:xfrm>
        </p:spPr>
        <p:txBody>
          <a:bodyPr/>
          <a:lstStyle>
            <a:lvl1pPr>
              <a:defRPr sz="2400"/>
            </a:lvl1pPr>
          </a:lstStyle>
          <a:p>
            <a:fld id="{0FFCDF0E-8DFC-4BA1-A316-D7E93F66664E}" type="datetime1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3022" y="6492875"/>
            <a:ext cx="668645" cy="365125"/>
          </a:xfrm>
        </p:spPr>
        <p:txBody>
          <a:bodyPr/>
          <a:lstStyle>
            <a:lvl1pPr>
              <a:defRPr sz="2400"/>
            </a:lvl1pPr>
          </a:lstStyle>
          <a:p>
            <a:fld id="{12F36BA8-ED48-4992-8491-571D6BB97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8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D1F6-A8F8-451B-8A7E-C5054BC49A87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25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7F30-D7E6-4C72-8AA0-2F1D02C9A0CD}" type="datetime1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52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184F-8144-4C10-8D69-8384E6669A9E}" type="datetime1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87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8A02-021A-4DA5-A8FF-3E4B419E3917}" type="datetime1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74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E652-13DA-46CC-8B32-A3DE8C55B597}" type="datetime1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76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120B-E653-4E90-A638-61386BF8ABBE}" type="datetime1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18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37EC-62A8-4450-9710-0232D8F465AC}" type="datetime1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33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A299-1325-44B7-B57C-921557FCE2D7}" type="datetime1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39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E59A-78FE-41CC-B043-EABE3349C321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81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6D94-9C8D-4A25-A73F-717F9D75E94C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D1F6-A8F8-451B-8A7E-C5054BC49A87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82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6E54-7671-4874-B0F7-0B498F02283B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15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B8B9-9BD8-4766-BC5F-B8E563503DDA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02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3E60-A17A-42BD-904F-4887FEC8BE64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61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E75E-5A76-40FB-AAEF-0B6FCF4FEE9F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58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96C9-70B9-4025-A935-E752BC92434D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5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7F30-D7E6-4C72-8AA0-2F1D02C9A0CD}" type="datetime1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8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184F-8144-4C10-8D69-8384E6669A9E}" type="datetime1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6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8A02-021A-4DA5-A8FF-3E4B419E3917}" type="datetime1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4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E652-13DA-46CC-8B32-A3DE8C55B597}" type="datetime1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120B-E653-4E90-A638-61386BF8ABBE}" type="datetime1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1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37EC-62A8-4450-9710-0232D8F465AC}" type="datetime1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0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09" y="13448"/>
            <a:ext cx="10018713" cy="11247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1317813"/>
            <a:ext cx="10018713" cy="4473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5259" y="13448"/>
            <a:ext cx="17167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019907-DAB1-4C90-B78A-646585996D32}" type="datetime1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833" y="64928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F36BA8-ED48-4992-8491-571D6BB97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2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3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3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09" y="13448"/>
            <a:ext cx="10018713" cy="11247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1317813"/>
            <a:ext cx="10018713" cy="4473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9000" y="1344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019907-DAB1-4C90-B78A-646585996D32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833" y="64928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F36BA8-ED48-4992-8491-571D6BB97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9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3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3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RpbxIG5HTf4" TargetMode="External"/><Relationship Id="rId4" Type="http://schemas.openxmlformats.org/officeDocument/2006/relationships/hyperlink" Target="https://www.khanacademy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roduction-to-physics.com/power-in-physics-quiz.html" TargetMode="External"/><Relationship Id="rId2" Type="http://schemas.openxmlformats.org/officeDocument/2006/relationships/hyperlink" Target="http://www.softschools.com/quizzes/science/power/quiz1697.html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ducksters.com/science/quiz/power_questions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of Previous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State as many Vocabulary words and Learning Objectives that you remember from the last lesson as you can.</a:t>
            </a:r>
          </a:p>
          <a:p>
            <a:r>
              <a:rPr lang="en-US" altLang="zh-CN" dirty="0"/>
              <a:t>Now complete the content learning objectives.</a:t>
            </a:r>
          </a:p>
          <a:p>
            <a:r>
              <a:rPr lang="en-US" dirty="0"/>
              <a:t>Remember to grade yourself from 0 – 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85D7-2672-45E6-AE91-9136ACDEFB2D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72299" y="13448"/>
            <a:ext cx="1819701" cy="365125"/>
          </a:xfrm>
        </p:spPr>
        <p:txBody>
          <a:bodyPr/>
          <a:lstStyle/>
          <a:p>
            <a:fld id="{D2A01AD7-9CD5-409C-B83F-7BC4F6BB34A5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3448"/>
            <a:ext cx="10018713" cy="839992"/>
          </a:xfrm>
        </p:spPr>
        <p:txBody>
          <a:bodyPr/>
          <a:lstStyle/>
          <a:p>
            <a:r>
              <a:rPr lang="en-GB" dirty="0"/>
              <a:t>Vocabulary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DF0E-8DFC-4BA1-A316-D7E93F66664E}" type="datetime1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031487"/>
              </p:ext>
            </p:extLst>
          </p:nvPr>
        </p:nvGraphicFramePr>
        <p:xfrm>
          <a:off x="3013486" y="1536020"/>
          <a:ext cx="67056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9263076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2970771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9483132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Content:</a:t>
                      </a:r>
                      <a:endParaRPr lang="en-GB" sz="280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 smtClean="0"/>
                        <a:t>Start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8725054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1632168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4858705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 units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6498505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Watt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6594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3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3448"/>
            <a:ext cx="10018713" cy="839992"/>
          </a:xfrm>
        </p:spPr>
        <p:txBody>
          <a:bodyPr/>
          <a:lstStyle/>
          <a:p>
            <a:r>
              <a:rPr lang="en-GB" dirty="0"/>
              <a:t>Vocabulary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DF0E-8DFC-4BA1-A316-D7E93F66664E}" type="datetime1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449783"/>
              </p:ext>
            </p:extLst>
          </p:nvPr>
        </p:nvGraphicFramePr>
        <p:xfrm>
          <a:off x="2705930" y="945515"/>
          <a:ext cx="67056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9263076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2970771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9483132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Language:</a:t>
                      </a:r>
                      <a:endParaRPr lang="en-GB" sz="280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 smtClean="0"/>
                        <a:t>Start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8725054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state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4922388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0702375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relate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1883495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expended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0226001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calculate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6927893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derive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5274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9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3448"/>
            <a:ext cx="10018713" cy="839992"/>
          </a:xfrm>
        </p:spPr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DF0E-8DFC-4BA1-A316-D7E93F66664E}" type="datetime1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845232"/>
              </p:ext>
            </p:extLst>
          </p:nvPr>
        </p:nvGraphicFramePr>
        <p:xfrm>
          <a:off x="1484309" y="1630997"/>
          <a:ext cx="10574878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7439">
                  <a:extLst>
                    <a:ext uri="{9D8B030D-6E8A-4147-A177-3AD203B41FA5}">
                      <a16:colId xmlns:a16="http://schemas.microsoft.com/office/drawing/2014/main" val="2926307616"/>
                    </a:ext>
                  </a:extLst>
                </a:gridCol>
                <a:gridCol w="972297">
                  <a:extLst>
                    <a:ext uri="{9D8B030D-6E8A-4147-A177-3AD203B41FA5}">
                      <a16:colId xmlns:a16="http://schemas.microsoft.com/office/drawing/2014/main" val="3229707717"/>
                    </a:ext>
                  </a:extLst>
                </a:gridCol>
                <a:gridCol w="835142">
                  <a:extLst>
                    <a:ext uri="{9D8B030D-6E8A-4147-A177-3AD203B41FA5}">
                      <a16:colId xmlns:a16="http://schemas.microsoft.com/office/drawing/2014/main" val="49483132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Content:</a:t>
                      </a:r>
                      <a:endParaRPr lang="en-GB" sz="280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 smtClean="0"/>
                        <a:t>Start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8725054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State the definition of power. 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9946065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Relate power to work.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0521897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Calculate Power expended.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0119607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Derive base units of a Watt.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6642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3448"/>
            <a:ext cx="10018713" cy="839992"/>
          </a:xfrm>
        </p:spPr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DF0E-8DFC-4BA1-A316-D7E93F66664E}" type="datetime1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358899"/>
              </p:ext>
            </p:extLst>
          </p:nvPr>
        </p:nvGraphicFramePr>
        <p:xfrm>
          <a:off x="1484309" y="1474304"/>
          <a:ext cx="10574878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7439">
                  <a:extLst>
                    <a:ext uri="{9D8B030D-6E8A-4147-A177-3AD203B41FA5}">
                      <a16:colId xmlns:a16="http://schemas.microsoft.com/office/drawing/2014/main" val="2926307616"/>
                    </a:ext>
                  </a:extLst>
                </a:gridCol>
                <a:gridCol w="972297">
                  <a:extLst>
                    <a:ext uri="{9D8B030D-6E8A-4147-A177-3AD203B41FA5}">
                      <a16:colId xmlns:a16="http://schemas.microsoft.com/office/drawing/2014/main" val="3229707717"/>
                    </a:ext>
                  </a:extLst>
                </a:gridCol>
                <a:gridCol w="835142">
                  <a:extLst>
                    <a:ext uri="{9D8B030D-6E8A-4147-A177-3AD203B41FA5}">
                      <a16:colId xmlns:a16="http://schemas.microsoft.com/office/drawing/2014/main" val="49483132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Language:</a:t>
                      </a:r>
                      <a:endParaRPr lang="en-GB" sz="280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 smtClean="0"/>
                        <a:t>Start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8725054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State</a:t>
                      </a:r>
                      <a:r>
                        <a:rPr lang="en-GB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relate,</a:t>
                      </a:r>
                      <a:r>
                        <a:rPr lang="en-GB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calculate and</a:t>
                      </a:r>
                      <a:r>
                        <a:rPr lang="en-GB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derive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verbally and in writing.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4854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2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96010"/>
            <a:ext cx="10018713" cy="1124790"/>
          </a:xfrm>
        </p:spPr>
        <p:txBody>
          <a:bodyPr>
            <a:normAutofit fontScale="90000"/>
          </a:bodyPr>
          <a:lstStyle/>
          <a:p>
            <a:r>
              <a:rPr lang="en-GB" dirty="0"/>
              <a:t>Power | Work and energy</a:t>
            </a:r>
            <a:br>
              <a:rPr lang="en-GB" dirty="0"/>
            </a:br>
            <a:r>
              <a:rPr lang="en-GB" dirty="0">
                <a:hlinkClick r:id="rId4"/>
              </a:rPr>
              <a:t>Khan </a:t>
            </a:r>
            <a:r>
              <a:rPr lang="en-GB" dirty="0" smtClean="0">
                <a:hlinkClick r:id="rId4"/>
              </a:rPr>
              <a:t>Academy</a:t>
            </a:r>
            <a:r>
              <a:rPr lang="en-GB" dirty="0"/>
              <a:t/>
            </a:r>
            <a:br>
              <a:rPr lang="en-GB" dirty="0"/>
            </a:br>
            <a:r>
              <a:rPr lang="en-GB" sz="2200" b="0" u="none" dirty="0">
                <a:hlinkClick r:id="rId5"/>
              </a:rPr>
              <a:t>https://www.youtube.com/watch?v=RpbxIG5HTf4</a:t>
            </a:r>
            <a:endParaRPr lang="en-GB" sz="2200" b="0" u="none" dirty="0"/>
          </a:p>
        </p:txBody>
      </p:sp>
      <p:pic>
        <p:nvPicPr>
          <p:cNvPr id="6" name="Power_Work_and_energy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7775" y="1670050"/>
            <a:ext cx="7953375" cy="44735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DF0E-8DFC-4BA1-A316-D7E93F66664E}" type="datetime1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1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84309" y="1481586"/>
            <a:ext cx="10018713" cy="4473388"/>
          </a:xfrm>
        </p:spPr>
        <p:txBody>
          <a:bodyPr/>
          <a:lstStyle/>
          <a:p>
            <a:r>
              <a:rPr lang="en-GB" sz="2400" dirty="0">
                <a:hlinkClick r:id="rId2"/>
              </a:rPr>
              <a:t>http://</a:t>
            </a:r>
            <a:r>
              <a:rPr lang="en-GB" sz="2400" dirty="0" smtClean="0">
                <a:hlinkClick r:id="rId2"/>
              </a:rPr>
              <a:t>www.physicsclassroom.com/class/energy/Lesson-1/Power</a:t>
            </a:r>
          </a:p>
          <a:p>
            <a:r>
              <a:rPr lang="en-GB" sz="2400" dirty="0" smtClean="0">
                <a:hlinkClick r:id="rId2"/>
              </a:rPr>
              <a:t>http</a:t>
            </a:r>
            <a:r>
              <a:rPr lang="en-GB" sz="2400" dirty="0">
                <a:hlinkClick r:id="rId2"/>
              </a:rPr>
              <a:t>://</a:t>
            </a:r>
            <a:r>
              <a:rPr lang="en-GB" sz="2400" dirty="0" smtClean="0">
                <a:hlinkClick r:id="rId2"/>
              </a:rPr>
              <a:t>www.softschools.com/quizzes/science/power/quiz1697.html</a:t>
            </a:r>
            <a:endParaRPr lang="en-GB" sz="2400" dirty="0" smtClean="0"/>
          </a:p>
          <a:p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www.introduction-to-physics.com/power-in-physics-quiz.html</a:t>
            </a:r>
            <a:endParaRPr lang="en-GB" sz="2400" dirty="0" smtClean="0"/>
          </a:p>
          <a:p>
            <a:r>
              <a:rPr lang="en-GB" sz="2400" dirty="0">
                <a:hlinkClick r:id="rId4"/>
              </a:rPr>
              <a:t>http://</a:t>
            </a:r>
            <a:r>
              <a:rPr lang="en-GB" sz="2400" dirty="0" smtClean="0">
                <a:hlinkClick r:id="rId4"/>
              </a:rPr>
              <a:t>www.ducksters.com/science/quiz/power_questions.php</a:t>
            </a:r>
            <a:endParaRPr lang="en-GB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687" y="13448"/>
            <a:ext cx="10018713" cy="1124790"/>
          </a:xfrm>
        </p:spPr>
        <p:txBody>
          <a:bodyPr>
            <a:normAutofit/>
          </a:bodyPr>
          <a:lstStyle/>
          <a:p>
            <a:r>
              <a:rPr lang="en-GB" dirty="0" smtClean="0"/>
              <a:t>Problems and Solutions: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DF0E-8DFC-4BA1-A316-D7E93F66664E}" type="datetime1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81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1_Parallax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B718335317324FBA289608C9896D4C" ma:contentTypeVersion="0" ma:contentTypeDescription="Create a new document." ma:contentTypeScope="" ma:versionID="07b72504a7456c81c0b758dd1da3d73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46310B-FBC3-4F3F-92DA-793B7F5BE7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C19442-B78D-4D48-888C-03EEE0FB43A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A2CFE9C-C03A-4A7F-B3E0-066033505B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11167</TotalTime>
  <Words>144</Words>
  <Application>Microsoft Office PowerPoint</Application>
  <PresentationFormat>Widescreen</PresentationFormat>
  <Paragraphs>58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华文楷体</vt:lpstr>
      <vt:lpstr>Arial</vt:lpstr>
      <vt:lpstr>Calibri</vt:lpstr>
      <vt:lpstr>Corbel</vt:lpstr>
      <vt:lpstr>Parallax</vt:lpstr>
      <vt:lpstr>1_Parallax</vt:lpstr>
      <vt:lpstr>Review of Previous Lesson</vt:lpstr>
      <vt:lpstr>Power</vt:lpstr>
      <vt:lpstr>Vocabulary</vt:lpstr>
      <vt:lpstr>Vocabulary</vt:lpstr>
      <vt:lpstr>Learning Objectives</vt:lpstr>
      <vt:lpstr>Learning Objectives</vt:lpstr>
      <vt:lpstr>Power | Work and energy Khan Academy https://www.youtube.com/watch?v=RpbxIG5HTf4</vt:lpstr>
      <vt:lpstr>Problems and Solutions: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1D kinematics</dc:title>
  <dc:creator>Melissa Georgi</dc:creator>
  <cp:lastModifiedBy>Neill Lee</cp:lastModifiedBy>
  <cp:revision>222</cp:revision>
  <dcterms:created xsi:type="dcterms:W3CDTF">2014-09-24T02:59:48Z</dcterms:created>
  <dcterms:modified xsi:type="dcterms:W3CDTF">2017-12-14T07:01:23Z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0x010100CEB718335317324FBA289608C9896D4C</vt:lpwstr>
  </property>
  <property fmtid="{D5CDD505-2E9C-101B-9397-08002B2CF9AE}" pid="3" name="_dlc_DocIdItemGuid">
    <vt:lpwstr>0790abb9-63b0-4c0d-b05f-669b82da9fdf</vt:lpwstr>
  </property>
  <property fmtid="{D5CDD505-2E9C-101B-9397-08002B2CF9AE}" pid="4" name="Order">
    <vt:r8>1700</vt:r8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