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15"/>
  </p:notesMasterIdLst>
  <p:handoutMasterIdLst>
    <p:handoutMasterId r:id="rId16"/>
  </p:handoutMasterIdLst>
  <p:sldIdLst>
    <p:sldId id="372" r:id="rId6"/>
    <p:sldId id="257" r:id="rId7"/>
    <p:sldId id="375" r:id="rId8"/>
    <p:sldId id="373" r:id="rId9"/>
    <p:sldId id="376" r:id="rId10"/>
    <p:sldId id="407" r:id="rId11"/>
    <p:sldId id="400" r:id="rId12"/>
    <p:sldId id="408" r:id="rId13"/>
    <p:sldId id="3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6CF1D-DC8F-48EB-9B2A-9DE4BC7E85AB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CE27D-A207-4294-ABA4-2377A86936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978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10/01/2018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7341" y="13448"/>
            <a:ext cx="1864660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5259" y="13448"/>
            <a:ext cx="17167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AnuLW0ZX7-Q" TargetMode="External"/><Relationship Id="rId4" Type="http://schemas.openxmlformats.org/officeDocument/2006/relationships/hyperlink" Target="https://www.youtube.com/channel/UCYqACVYl0c0BhlVN6X2HIM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hyperlink" Target="https://www.khanacademy.org/science/physics/work-and-energy/work-and-energy-tutorial/v/conservation-of-energy" TargetMode="External"/><Relationship Id="rId4" Type="http://schemas.openxmlformats.org/officeDocument/2006/relationships/hyperlink" Target="https://www.khanacademy.org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phia.org/concepts/the-law-of-conservation-of-energy" TargetMode="External"/><Relationship Id="rId3" Type="http://schemas.openxmlformats.org/officeDocument/2006/relationships/hyperlink" Target="http://formulas.tutorvista.com/physics/mechanical-energy-formula.html" TargetMode="External"/><Relationship Id="rId7" Type="http://schemas.openxmlformats.org/officeDocument/2006/relationships/hyperlink" Target="http://www.sparknotes.com/physics/workenergypower/conservationofenergy/problems_1.html" TargetMode="External"/><Relationship Id="rId2" Type="http://schemas.openxmlformats.org/officeDocument/2006/relationships/hyperlink" Target="http://www.dummies.com/education/science/physics/mechanical-energy-in-physics-problems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assignment.essayshark.com/blog/law-of-conservation-of-energy-problems-with-solutions/" TargetMode="External"/><Relationship Id="rId5" Type="http://schemas.openxmlformats.org/officeDocument/2006/relationships/hyperlink" Target="http://www.physicstutorials.org/home/energy-work-power/conservation-of-energy" TargetMode="External"/><Relationship Id="rId4" Type="http://schemas.openxmlformats.org/officeDocument/2006/relationships/hyperlink" Target="https://byjus.com/mechanical-energy-formul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1/10/2018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8023" y="2976542"/>
            <a:ext cx="9802810" cy="1291695"/>
          </a:xfrm>
        </p:spPr>
        <p:txBody>
          <a:bodyPr>
            <a:normAutofit fontScale="90000"/>
          </a:bodyPr>
          <a:lstStyle/>
          <a:p>
            <a:r>
              <a:rPr lang="en-GB" dirty="0"/>
              <a:t>M</a:t>
            </a:r>
            <a:r>
              <a:rPr lang="en-GB" dirty="0" smtClean="0"/>
              <a:t>echanical Energy</a:t>
            </a:r>
            <a:br>
              <a:rPr lang="en-GB" dirty="0" smtClean="0"/>
            </a:br>
            <a:r>
              <a:rPr lang="en-GB" dirty="0"/>
              <a:t>&amp;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Conservation </a:t>
            </a:r>
            <a:r>
              <a:rPr lang="en-GB" dirty="0"/>
              <a:t>of </a:t>
            </a:r>
            <a:r>
              <a:rPr lang="en-GB" dirty="0" smtClean="0"/>
              <a:t>Energy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72299" y="13448"/>
            <a:ext cx="1819701" cy="365125"/>
          </a:xfrm>
        </p:spPr>
        <p:txBody>
          <a:bodyPr/>
          <a:lstStyle/>
          <a:p>
            <a:fld id="{D2A01AD7-9CD5-409C-B83F-7BC4F6BB34A5}" type="datetime1">
              <a:rPr lang="en-US" smtClean="0"/>
              <a:t>1/10/2018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004866"/>
              </p:ext>
            </p:extLst>
          </p:nvPr>
        </p:nvGraphicFramePr>
        <p:xfrm>
          <a:off x="3013486" y="1536020"/>
          <a:ext cx="67056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163216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mechanical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85870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potential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649850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isolated/closed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659460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conservation of energy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024564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Joule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8454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604714"/>
              </p:ext>
            </p:extLst>
          </p:nvPr>
        </p:nvGraphicFramePr>
        <p:xfrm>
          <a:off x="2705930" y="945515"/>
          <a:ext cx="6705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022600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40002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059259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recognise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9129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transformations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12271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rearrange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073186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762543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derive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86589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various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558992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scenarios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282486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definition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2228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637730"/>
              </p:ext>
            </p:extLst>
          </p:nvPr>
        </p:nvGraphicFramePr>
        <p:xfrm>
          <a:off x="1484309" y="1630997"/>
          <a:ext cx="1057487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 mechanical energy and identify potential and kinetic energy as types of mechanical energy.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994606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State the conservation of energy law and apply it to isolated systems.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052189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Recognise transformations of energy from one type to another and be able to state what types of energy are being transformed.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011960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State when the law of conservation of energy does not apply.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919204"/>
              </p:ext>
            </p:extLst>
          </p:nvPr>
        </p:nvGraphicFramePr>
        <p:xfrm>
          <a:off x="1484309" y="1474304"/>
          <a:ext cx="1057487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 and recognise verbally and in writing.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4854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9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04" y="356219"/>
            <a:ext cx="11641540" cy="1232443"/>
          </a:xfrm>
        </p:spPr>
        <p:txBody>
          <a:bodyPr>
            <a:noAutofit/>
          </a:bodyPr>
          <a:lstStyle/>
          <a:p>
            <a:r>
              <a:rPr lang="en-GB" sz="2800" dirty="0"/>
              <a:t>Introduction to Conservation of Mechanical Energy </a:t>
            </a:r>
            <a:r>
              <a:rPr lang="en-GB" sz="2800" dirty="0" smtClean="0"/>
              <a:t>with Demonstrations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b="0" u="none" dirty="0">
                <a:hlinkClick r:id="rId4"/>
              </a:rPr>
              <a:t>Flipping Physics</a:t>
            </a:r>
            <a:r>
              <a:rPr lang="en-GB" sz="2800" b="0" dirty="0" smtClean="0"/>
              <a:t/>
            </a:r>
            <a:br>
              <a:rPr lang="en-GB" sz="2800" b="0" dirty="0" smtClean="0"/>
            </a:br>
            <a:r>
              <a:rPr lang="en-GB" sz="2400" b="0" i="1" dirty="0">
                <a:hlinkClick r:id="rId5"/>
              </a:rPr>
              <a:t>https://www.youtube.com/watch?v=AnuLW0ZX7-Q</a:t>
            </a:r>
            <a:endParaRPr lang="en-GB" sz="2400" b="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Intro_Conservation_of_Mechanical_Energy_ Dem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7775" y="1803981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294981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228" y="219741"/>
            <a:ext cx="10131537" cy="1232443"/>
          </a:xfrm>
        </p:spPr>
        <p:txBody>
          <a:bodyPr>
            <a:noAutofit/>
          </a:bodyPr>
          <a:lstStyle/>
          <a:p>
            <a:r>
              <a:rPr lang="en-GB" sz="2800" dirty="0"/>
              <a:t>Conservation of </a:t>
            </a:r>
            <a:r>
              <a:rPr lang="en-GB" sz="2800" dirty="0" smtClean="0"/>
              <a:t>energy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b="0" u="none" dirty="0" smtClean="0">
                <a:hlinkClick r:id="rId4"/>
              </a:rPr>
              <a:t>Khan Academy</a:t>
            </a:r>
            <a:r>
              <a:rPr lang="en-GB" sz="2800" b="0" dirty="0" smtClean="0"/>
              <a:t/>
            </a:r>
            <a:br>
              <a:rPr lang="en-GB" sz="2800" b="0" dirty="0" smtClean="0"/>
            </a:br>
            <a:r>
              <a:rPr lang="en-GB" sz="2400" b="0" i="1" dirty="0">
                <a:hlinkClick r:id="rId5"/>
              </a:rPr>
              <a:t>https://www.khanacademy.org/science/physics/work-and-energy/work-and-energy-tutorial/v/conservation-of-energy</a:t>
            </a:r>
            <a:endParaRPr lang="en-GB" sz="2400" b="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1/10/2018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Conservation of energy Khan Academ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877" y="1735742"/>
            <a:ext cx="5964238" cy="4473575"/>
          </a:xfrm>
        </p:spPr>
      </p:pic>
    </p:spTree>
    <p:extLst>
      <p:ext uri="{BB962C8B-B14F-4D97-AF65-F5344CB8AC3E}">
        <p14:creationId xmlns:p14="http://schemas.microsoft.com/office/powerpoint/2010/main" val="26198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4309" y="1481586"/>
            <a:ext cx="10018713" cy="4473388"/>
          </a:xfrm>
        </p:spPr>
        <p:txBody>
          <a:bodyPr/>
          <a:lstStyle/>
          <a:p>
            <a:r>
              <a:rPr lang="en-GB" sz="2400" dirty="0" smtClean="0"/>
              <a:t>Mechanical Energy:</a:t>
            </a:r>
          </a:p>
          <a:p>
            <a:pPr lvl="1"/>
            <a:r>
              <a:rPr lang="en-GB" sz="2000" dirty="0">
                <a:hlinkClick r:id="rId2"/>
              </a:rPr>
              <a:t>http://www.dummies.com/education/science/physics/mechanical-energy-in-physics-problems</a:t>
            </a:r>
            <a:r>
              <a:rPr lang="en-GB" sz="2000" dirty="0" smtClean="0">
                <a:hlinkClick r:id="rId2"/>
              </a:rPr>
              <a:t>/</a:t>
            </a:r>
            <a:endParaRPr lang="en-GB" sz="2000" dirty="0" smtClean="0"/>
          </a:p>
          <a:p>
            <a:pPr lvl="1"/>
            <a:r>
              <a:rPr lang="en-GB" sz="2000" dirty="0">
                <a:hlinkClick r:id="rId3"/>
              </a:rPr>
              <a:t>http://</a:t>
            </a:r>
            <a:r>
              <a:rPr lang="en-GB" sz="2000" dirty="0" smtClean="0">
                <a:hlinkClick r:id="rId3"/>
              </a:rPr>
              <a:t>formulas.tutorvista.com/physics/mechanical-energy-formula.html</a:t>
            </a:r>
            <a:endParaRPr lang="en-GB" sz="2000" dirty="0" smtClean="0"/>
          </a:p>
          <a:p>
            <a:pPr lvl="1"/>
            <a:r>
              <a:rPr lang="en-GB" sz="2000" dirty="0">
                <a:hlinkClick r:id="rId4"/>
              </a:rPr>
              <a:t>https://</a:t>
            </a:r>
            <a:r>
              <a:rPr lang="en-GB" sz="2000" dirty="0" smtClean="0">
                <a:hlinkClick r:id="rId4"/>
              </a:rPr>
              <a:t>byjus.com/mechanical-energy-formula</a:t>
            </a:r>
            <a:endParaRPr lang="en-GB" sz="2000" dirty="0" smtClean="0"/>
          </a:p>
          <a:p>
            <a:r>
              <a:rPr lang="en-GB" sz="2400" dirty="0" smtClean="0"/>
              <a:t>Conservation of Energy:</a:t>
            </a:r>
          </a:p>
          <a:p>
            <a:pPr lvl="1"/>
            <a:r>
              <a:rPr lang="en-GB" sz="2000" dirty="0">
                <a:hlinkClick r:id="rId5"/>
              </a:rPr>
              <a:t>http://www.physicsclassroom.com/class/energy/Lesson-2/Application-and-Practice-Questions</a:t>
            </a:r>
          </a:p>
          <a:p>
            <a:pPr lvl="1"/>
            <a:r>
              <a:rPr lang="en-GB" sz="2000" dirty="0" smtClean="0">
                <a:hlinkClick r:id="rId5"/>
              </a:rPr>
              <a:t>http</a:t>
            </a:r>
            <a:r>
              <a:rPr lang="en-GB" sz="2000" dirty="0">
                <a:hlinkClick r:id="rId5"/>
              </a:rPr>
              <a:t>://</a:t>
            </a:r>
            <a:r>
              <a:rPr lang="en-GB" sz="2000" dirty="0" smtClean="0">
                <a:hlinkClick r:id="rId5"/>
              </a:rPr>
              <a:t>www.physicstutorials.org/home/energy-work-power/conservation-of-energy</a:t>
            </a:r>
            <a:endParaRPr lang="en-GB" sz="2000" dirty="0" smtClean="0"/>
          </a:p>
          <a:p>
            <a:pPr lvl="1"/>
            <a:r>
              <a:rPr lang="en-GB" sz="2000" dirty="0">
                <a:hlinkClick r:id="rId6"/>
              </a:rPr>
              <a:t>https://assignment.essayshark.com/blog/law-of-conservation-of-energy-problems-with-solutions</a:t>
            </a:r>
            <a:r>
              <a:rPr lang="en-GB" sz="2000" dirty="0" smtClean="0">
                <a:hlinkClick r:id="rId6"/>
              </a:rPr>
              <a:t>/</a:t>
            </a:r>
            <a:endParaRPr lang="en-GB" sz="2000" dirty="0" smtClean="0"/>
          </a:p>
          <a:p>
            <a:pPr lvl="1"/>
            <a:r>
              <a:rPr lang="en-GB" sz="2000" dirty="0">
                <a:hlinkClick r:id="rId7"/>
              </a:rPr>
              <a:t>http://</a:t>
            </a:r>
            <a:r>
              <a:rPr lang="en-GB" sz="2000" dirty="0" smtClean="0">
                <a:hlinkClick r:id="rId7"/>
              </a:rPr>
              <a:t>www.sparknotes.com/physics/workenergypower/conservationofenergy/problems_1.html</a:t>
            </a:r>
            <a:endParaRPr lang="en-GB" sz="2000" dirty="0" smtClean="0"/>
          </a:p>
          <a:p>
            <a:pPr lvl="1"/>
            <a:r>
              <a:rPr lang="en-GB" sz="2000" dirty="0">
                <a:hlinkClick r:id="rId8"/>
              </a:rPr>
              <a:t>https://</a:t>
            </a:r>
            <a:r>
              <a:rPr lang="en-GB" sz="2000" dirty="0" smtClean="0">
                <a:hlinkClick r:id="rId8"/>
              </a:rPr>
              <a:t>www.sophia.org/concepts/the-law-of-conservation-of-energy</a:t>
            </a:r>
            <a:endParaRPr lang="en-GB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-194710"/>
            <a:ext cx="10018713" cy="1124790"/>
          </a:xfrm>
        </p:spPr>
        <p:txBody>
          <a:bodyPr>
            <a:normAutofit/>
          </a:bodyPr>
          <a:lstStyle/>
          <a:p>
            <a:r>
              <a:rPr lang="en-GB" dirty="0" smtClean="0"/>
              <a:t>Problems and Solutions: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1/16/2018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817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C19442-B78D-4D48-888C-03EEE0FB43A5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21187</TotalTime>
  <Words>219</Words>
  <Application>Microsoft Office PowerPoint</Application>
  <PresentationFormat>Widescreen</PresentationFormat>
  <Paragraphs>74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Mechanical Energy &amp; Conservation of Energy</vt:lpstr>
      <vt:lpstr>Vocabulary</vt:lpstr>
      <vt:lpstr>Vocabulary</vt:lpstr>
      <vt:lpstr>Learning Objectives</vt:lpstr>
      <vt:lpstr>Learning Objectives</vt:lpstr>
      <vt:lpstr>Introduction to Conservation of Mechanical Energy with Demonstrations Flipping Physics https://www.youtube.com/watch?v=AnuLW0ZX7-Q</vt:lpstr>
      <vt:lpstr>Conservation of energy Khan Academy https://www.khanacademy.org/science/physics/work-and-energy/work-and-energy-tutorial/v/conservation-of-energy</vt:lpstr>
      <vt:lpstr>Problems and Solutions: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240</cp:revision>
  <cp:lastPrinted>2017-12-14T09:25:47Z</cp:lastPrinted>
  <dcterms:created xsi:type="dcterms:W3CDTF">2014-09-24T02:59:48Z</dcterms:created>
  <dcterms:modified xsi:type="dcterms:W3CDTF">2018-01-16T05:38:35Z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