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17"/>
  </p:notesMasterIdLst>
  <p:handoutMasterIdLst>
    <p:handoutMasterId r:id="rId18"/>
  </p:handoutMasterIdLst>
  <p:sldIdLst>
    <p:sldId id="372" r:id="rId6"/>
    <p:sldId id="257" r:id="rId7"/>
    <p:sldId id="376" r:id="rId8"/>
    <p:sldId id="378" r:id="rId9"/>
    <p:sldId id="394" r:id="rId10"/>
    <p:sldId id="387" r:id="rId11"/>
    <p:sldId id="388" r:id="rId12"/>
    <p:sldId id="398" r:id="rId13"/>
    <p:sldId id="397" r:id="rId14"/>
    <p:sldId id="395" r:id="rId15"/>
    <p:sldId id="39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565FD-4B9B-4E7F-BD51-7D615CD3E87F}" type="datetimeFigureOut">
              <a:rPr lang="en-GB" smtClean="0"/>
              <a:t>08/02/2018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B17EA-978B-4924-9ADD-7C540F8E94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47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08/02/2018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69388" y="13448"/>
            <a:ext cx="162261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1129" y="13448"/>
            <a:ext cx="1810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cksters.com/science/quiz/types_of_electromagnetic_waves_questions.php" TargetMode="External"/><Relationship Id="rId2" Type="http://schemas.openxmlformats.org/officeDocument/2006/relationships/hyperlink" Target="http://www.physicsclassroom.com/Class/light/u12l2a.cfm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quizizz.com/admin/quiz/570bcef93469f3622b5b54fc" TargetMode="External"/><Relationship Id="rId5" Type="http://schemas.openxmlformats.org/officeDocument/2006/relationships/hyperlink" Target="https://quizizz.com/admin/quiz/5730e5caa1c4f029abdf5a6f" TargetMode="External"/><Relationship Id="rId4" Type="http://schemas.openxmlformats.org/officeDocument/2006/relationships/hyperlink" Target="https://www.proprofs.com/quiz-school/story.php?title=electromagnetic-spectrum-quiz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admin/quiz/56d7a06540a317331954de2f" TargetMode="External"/><Relationship Id="rId7" Type="http://schemas.openxmlformats.org/officeDocument/2006/relationships/hyperlink" Target="https://www.quiz.biz/quizz-921047.html" TargetMode="External"/><Relationship Id="rId2" Type="http://schemas.openxmlformats.org/officeDocument/2006/relationships/hyperlink" Target="http://www.physicsclassroom.com/class/light/Lesson-2/Light-Absorption,-Reflection,-and-Transmission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thatquiz.org/tq/previewtest?GPHR5554" TargetMode="External"/><Relationship Id="rId5" Type="http://schemas.openxmlformats.org/officeDocument/2006/relationships/hyperlink" Target="https://www.quia.com/quiz/2839429.html?AP_rand=1172757297" TargetMode="External"/><Relationship Id="rId4" Type="http://schemas.openxmlformats.org/officeDocument/2006/relationships/hyperlink" Target="https://quizizz.com/admin/quiz/5817f6ce189d6d936e49dc3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WNkB8IY-k04" TargetMode="External"/><Relationship Id="rId4" Type="http://schemas.openxmlformats.org/officeDocument/2006/relationships/hyperlink" Target="https://www.youtube.com/channel/UCEik-U3T6u6JA0XiHLbNbOw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lLawYGDSyDs" TargetMode="External"/><Relationship Id="rId4" Type="http://schemas.openxmlformats.org/officeDocument/2006/relationships/hyperlink" Target="https://www.youtube.com/channel/UC2PKHjgNzCpQW_PjrNIL_7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wDu0KMdDD1I" TargetMode="External"/><Relationship Id="rId4" Type="http://schemas.openxmlformats.org/officeDocument/2006/relationships/hyperlink" Target="https://www.youtube.com/channel/UCXgNowiGxwwnLeQ7DXTwX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classroom.com/Class/light/u12l2a.cfm#p3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DOsro2kGjGc" TargetMode="External"/><Relationship Id="rId4" Type="http://schemas.openxmlformats.org/officeDocument/2006/relationships/hyperlink" Target="https://www.youtube.com/channel/UCEik-U3T6u6JA0XiHLbNbO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17813"/>
            <a:ext cx="10457481" cy="4473388"/>
          </a:xfrm>
        </p:spPr>
        <p:txBody>
          <a:bodyPr/>
          <a:lstStyle/>
          <a:p>
            <a:r>
              <a:rPr lang="en-GB" sz="3200" dirty="0" smtClean="0"/>
              <a:t>Electromagnetic Waves:</a:t>
            </a:r>
          </a:p>
          <a:p>
            <a:pPr lvl="1"/>
            <a:r>
              <a:rPr lang="en-GB" sz="2000" dirty="0">
                <a:hlinkClick r:id="rId2"/>
              </a:rPr>
              <a:t>http://www.physicsclassroom.com/Class/light/u12l2a.cfm</a:t>
            </a:r>
            <a:endParaRPr lang="en-GB" sz="2000" dirty="0">
              <a:hlinkClick r:id="rId3"/>
            </a:endParaRPr>
          </a:p>
          <a:p>
            <a:pPr lvl="1"/>
            <a:r>
              <a:rPr lang="en-GB" sz="2000" dirty="0" smtClean="0">
                <a:hlinkClick r:id="rId3"/>
              </a:rPr>
              <a:t>http</a:t>
            </a:r>
            <a:r>
              <a:rPr lang="en-GB" sz="2000" dirty="0">
                <a:hlinkClick r:id="rId3"/>
              </a:rPr>
              <a:t>://</a:t>
            </a:r>
            <a:r>
              <a:rPr lang="en-GB" sz="2000" dirty="0" smtClean="0">
                <a:hlinkClick r:id="rId3"/>
              </a:rPr>
              <a:t>www.ducksters.com/science/quiz/types_of_electromagnetic_waves_questions.php</a:t>
            </a:r>
            <a:endParaRPr lang="en-GB" sz="2000" dirty="0" smtClean="0"/>
          </a:p>
          <a:p>
            <a:pPr lvl="1"/>
            <a:r>
              <a:rPr lang="en-GB" sz="2000" dirty="0">
                <a:hlinkClick r:id="rId4"/>
              </a:rPr>
              <a:t>https://</a:t>
            </a:r>
            <a:r>
              <a:rPr lang="en-GB" sz="2000" dirty="0" smtClean="0">
                <a:hlinkClick r:id="rId4"/>
              </a:rPr>
              <a:t>www.proprofs.com/quiz-school/story.php?title=electromagnetic-spectrum-quiz</a:t>
            </a:r>
            <a:endParaRPr lang="en-GB" sz="2000" dirty="0" smtClean="0"/>
          </a:p>
          <a:p>
            <a:pPr lvl="1"/>
            <a:r>
              <a:rPr lang="en-GB" sz="2000" dirty="0">
                <a:hlinkClick r:id="rId5"/>
              </a:rPr>
              <a:t>https://</a:t>
            </a:r>
            <a:r>
              <a:rPr lang="en-GB" sz="2000" dirty="0" smtClean="0">
                <a:hlinkClick r:id="rId5"/>
              </a:rPr>
              <a:t>quizizz.com/admin/quiz/5730e5caa1c4f029abdf5a6f</a:t>
            </a:r>
            <a:endParaRPr lang="en-GB" sz="2000" dirty="0" smtClean="0"/>
          </a:p>
          <a:p>
            <a:pPr lvl="1"/>
            <a:r>
              <a:rPr lang="en-GB" sz="2000" dirty="0">
                <a:hlinkClick r:id="rId6"/>
              </a:rPr>
              <a:t>https://</a:t>
            </a:r>
            <a:r>
              <a:rPr lang="en-GB" sz="2000" dirty="0" smtClean="0">
                <a:hlinkClick r:id="rId6"/>
              </a:rPr>
              <a:t>quizizz.com/admin/quiz/570bcef93469f3622b5b54fc</a:t>
            </a:r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98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17813"/>
            <a:ext cx="10457481" cy="4473388"/>
          </a:xfrm>
        </p:spPr>
        <p:txBody>
          <a:bodyPr/>
          <a:lstStyle/>
          <a:p>
            <a:r>
              <a:rPr lang="en-GB" sz="3200" dirty="0" smtClean="0"/>
              <a:t>Transparent, Translucent &amp; Opaque:</a:t>
            </a:r>
          </a:p>
          <a:p>
            <a:pPr lvl="1"/>
            <a:r>
              <a:rPr lang="en-GB" sz="2000" dirty="0">
                <a:hlinkClick r:id="rId2"/>
              </a:rPr>
              <a:t>http://www.physicsclassroom.com/class/light/Lesson-2/Light-Absorption,-Reflection,-</a:t>
            </a:r>
            <a:r>
              <a:rPr lang="en-GB" sz="2000" dirty="0" smtClean="0">
                <a:hlinkClick r:id="rId2"/>
              </a:rPr>
              <a:t>and-Transmission</a:t>
            </a:r>
            <a:endParaRPr lang="en-GB" sz="2000" dirty="0" smtClean="0"/>
          </a:p>
          <a:p>
            <a:pPr lvl="1"/>
            <a:r>
              <a:rPr lang="en-GB" sz="2000" dirty="0">
                <a:hlinkClick r:id="rId3"/>
              </a:rPr>
              <a:t>https://</a:t>
            </a:r>
            <a:r>
              <a:rPr lang="en-GB" sz="2000" dirty="0" smtClean="0">
                <a:hlinkClick r:id="rId3"/>
              </a:rPr>
              <a:t>quizizz.com/admin/quiz/56d7a06540a317331954de2f</a:t>
            </a:r>
            <a:endParaRPr lang="en-GB" sz="2000" dirty="0" smtClean="0"/>
          </a:p>
          <a:p>
            <a:pPr lvl="1"/>
            <a:r>
              <a:rPr lang="en-GB" sz="2000" dirty="0">
                <a:hlinkClick r:id="rId4"/>
              </a:rPr>
              <a:t>https://</a:t>
            </a:r>
            <a:r>
              <a:rPr lang="en-GB" sz="2000" dirty="0" smtClean="0">
                <a:hlinkClick r:id="rId4"/>
              </a:rPr>
              <a:t>quizizz.com/admin/quiz/5817f6ce189d6d936e49dc32</a:t>
            </a:r>
            <a:endParaRPr lang="en-GB" sz="2000" dirty="0" smtClean="0"/>
          </a:p>
          <a:p>
            <a:pPr lvl="1"/>
            <a:r>
              <a:rPr lang="en-GB" sz="2000" dirty="0">
                <a:hlinkClick r:id="rId5"/>
              </a:rPr>
              <a:t>https://</a:t>
            </a:r>
            <a:r>
              <a:rPr lang="en-GB" sz="2000" dirty="0" smtClean="0">
                <a:hlinkClick r:id="rId5"/>
              </a:rPr>
              <a:t>www.quia.com/quiz/2839429.html?AP_rand=1172757297</a:t>
            </a:r>
            <a:endParaRPr lang="en-GB" sz="2000" dirty="0" smtClean="0"/>
          </a:p>
          <a:p>
            <a:pPr lvl="1"/>
            <a:r>
              <a:rPr lang="en-GB" sz="2000" dirty="0">
                <a:hlinkClick r:id="rId6"/>
              </a:rPr>
              <a:t>https://</a:t>
            </a:r>
            <a:r>
              <a:rPr lang="en-GB" sz="2000" dirty="0" smtClean="0">
                <a:hlinkClick r:id="rId6"/>
              </a:rPr>
              <a:t>www.thatquiz.org/tq/previewtest?GPHR5554</a:t>
            </a:r>
            <a:endParaRPr lang="en-GB" sz="2000" dirty="0" smtClean="0"/>
          </a:p>
          <a:p>
            <a:pPr lvl="1"/>
            <a:r>
              <a:rPr lang="en-GB" sz="2000" dirty="0">
                <a:hlinkClick r:id="rId7"/>
              </a:rPr>
              <a:t>https://</a:t>
            </a:r>
            <a:r>
              <a:rPr lang="en-GB" sz="2000" dirty="0" smtClean="0">
                <a:hlinkClick r:id="rId7"/>
              </a:rPr>
              <a:t>www.quiz.biz/quizz-921047.html</a:t>
            </a:r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8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Light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1AD7-9CD5-409C-B83F-7BC4F6BB34A5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939433"/>
              </p:ext>
            </p:extLst>
          </p:nvPr>
        </p:nvGraphicFramePr>
        <p:xfrm>
          <a:off x="1484309" y="1291999"/>
          <a:ext cx="1057487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800" dirty="0" smtClean="0"/>
                        <a:t>Review light as an electromagnetic wave.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800" dirty="0" smtClean="0"/>
                        <a:t>Define: transparent and opaque, as well as absorption.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7253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b="1" dirty="0"/>
              <a:t>Electromagnetic </a:t>
            </a:r>
            <a:r>
              <a:rPr lang="en-GB" b="1" dirty="0" smtClean="0"/>
              <a:t>Waves</a:t>
            </a:r>
            <a:r>
              <a:rPr lang="en-GB" b="1" dirty="0"/>
              <a:t/>
            </a:r>
            <a:br>
              <a:rPr lang="en-GB" b="1" dirty="0"/>
            </a:br>
            <a:r>
              <a:rPr lang="en-US" sz="2400" b="1" i="1" dirty="0" smtClean="0"/>
              <a:t>(</a:t>
            </a:r>
            <a:r>
              <a:rPr lang="en-GB" sz="2400" dirty="0">
                <a:hlinkClick r:id="rId4"/>
              </a:rPr>
              <a:t>Bozeman Science</a:t>
            </a:r>
            <a:r>
              <a:rPr lang="en-US" sz="2400" b="1" i="1" dirty="0" smtClean="0"/>
              <a:t>)</a:t>
            </a:r>
            <a:br>
              <a:rPr lang="en-US" sz="2400" b="1" i="1" dirty="0" smtClean="0"/>
            </a:br>
            <a:r>
              <a:rPr lang="en-GB" sz="2400" dirty="0">
                <a:hlinkClick r:id="rId5"/>
              </a:rPr>
              <a:t>https://www.youtube.com/watch?v=WNkB8IY-k04</a:t>
            </a:r>
            <a:endParaRPr lang="en-GB" sz="24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Electromagnetic Wav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0093" y="1672466"/>
            <a:ext cx="7953375" cy="4473575"/>
          </a:xfrm>
        </p:spPr>
      </p:pic>
      <p:sp>
        <p:nvSpPr>
          <p:cNvPr id="3" name="Rectangle 2"/>
          <p:cNvSpPr/>
          <p:nvPr/>
        </p:nvSpPr>
        <p:spPr>
          <a:xfrm>
            <a:off x="10003809" y="1924095"/>
            <a:ext cx="21881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Dora noticed that the first time the electromagnetic spectrum is shown in the video, the order is incorrect. In decreasing frequency it should be: Gamma Rays, X-Rays, Ultraviolet</a:t>
            </a:r>
            <a:r>
              <a:rPr lang="en-GB" dirty="0" smtClean="0"/>
              <a:t>, Visible </a:t>
            </a:r>
            <a:r>
              <a:rPr lang="en-GB" dirty="0"/>
              <a:t>light, Infrared, Microwaves, Radio waves.</a:t>
            </a:r>
          </a:p>
        </p:txBody>
      </p:sp>
    </p:spTree>
    <p:extLst>
      <p:ext uri="{BB962C8B-B14F-4D97-AF65-F5344CB8AC3E}">
        <p14:creationId xmlns:p14="http://schemas.microsoft.com/office/powerpoint/2010/main" val="2755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R</a:t>
            </a:r>
            <a:r>
              <a:rPr lang="en-GB" dirty="0"/>
              <a:t>aging </a:t>
            </a:r>
            <a:r>
              <a:rPr lang="en-GB" b="1" dirty="0"/>
              <a:t>M</a:t>
            </a:r>
            <a:r>
              <a:rPr lang="en-GB" dirty="0"/>
              <a:t>artians </a:t>
            </a:r>
            <a:r>
              <a:rPr lang="en-GB" b="1" dirty="0"/>
              <a:t>I</a:t>
            </a:r>
            <a:r>
              <a:rPr lang="en-GB" dirty="0"/>
              <a:t>nvaded </a:t>
            </a:r>
            <a:r>
              <a:rPr lang="en-GB" b="1" dirty="0"/>
              <a:t>V</a:t>
            </a:r>
            <a:r>
              <a:rPr lang="en-GB" dirty="0"/>
              <a:t>enus </a:t>
            </a:r>
            <a:r>
              <a:rPr lang="en-GB" b="1" dirty="0"/>
              <a:t>U</a:t>
            </a:r>
            <a:r>
              <a:rPr lang="en-GB" dirty="0"/>
              <a:t>sing </a:t>
            </a:r>
            <a:r>
              <a:rPr lang="en-GB" b="1" dirty="0"/>
              <a:t>X</a:t>
            </a:r>
            <a:r>
              <a:rPr lang="en-GB" dirty="0"/>
              <a:t>-ray </a:t>
            </a:r>
            <a:r>
              <a:rPr lang="en-GB" b="1" dirty="0"/>
              <a:t>G</a:t>
            </a:r>
            <a:r>
              <a:rPr lang="en-GB" dirty="0"/>
              <a:t>uns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electromagnetic spectrum, in terms of increasing frequency is</a:t>
            </a:r>
            <a:r>
              <a:rPr lang="en-GB" dirty="0" smtClean="0"/>
              <a:t>:</a:t>
            </a:r>
            <a:endParaRPr lang="en-GB" dirty="0"/>
          </a:p>
          <a:p>
            <a:pPr lvl="1"/>
            <a:r>
              <a:rPr lang="en-GB" dirty="0"/>
              <a:t>Radio waves, Microwaves, Infrared, Visible light, Ultraviolet, X-Rays, Gamma Rays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96010"/>
            <a:ext cx="10566665" cy="1124790"/>
          </a:xfrm>
        </p:spPr>
        <p:txBody>
          <a:bodyPr>
            <a:noAutofit/>
          </a:bodyPr>
          <a:lstStyle/>
          <a:p>
            <a:r>
              <a:rPr lang="en-GB" sz="3600" b="1" dirty="0"/>
              <a:t>Transparent, Translucent &amp; Opaque objects</a:t>
            </a:r>
            <a:r>
              <a:rPr lang="en-GB" b="1" dirty="0"/>
              <a:t/>
            </a:r>
            <a:br>
              <a:rPr lang="en-GB" b="1" dirty="0"/>
            </a:br>
            <a:r>
              <a:rPr lang="en-US" sz="2400" b="1" i="1" dirty="0" smtClean="0"/>
              <a:t>(</a:t>
            </a:r>
            <a:r>
              <a:rPr lang="en-GB" sz="2400" dirty="0" err="1">
                <a:hlinkClick r:id="rId4"/>
              </a:rPr>
              <a:t>DeltaStep</a:t>
            </a:r>
            <a:r>
              <a:rPr lang="en-US" sz="2400" b="1" i="1" dirty="0" smtClean="0"/>
              <a:t>)</a:t>
            </a:r>
            <a:br>
              <a:rPr lang="en-US" sz="2400" b="1" i="1" dirty="0" smtClean="0"/>
            </a:br>
            <a:r>
              <a:rPr lang="en-US" sz="2400" i="1" dirty="0">
                <a:hlinkClick r:id="rId5"/>
              </a:rPr>
              <a:t>https://www.youtube.com/watch?v=lLawYGDSyDs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Transparent, Translucent &amp; Opaque objec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5070" y="1670050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374130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96010"/>
            <a:ext cx="10566665" cy="1124790"/>
          </a:xfrm>
        </p:spPr>
        <p:txBody>
          <a:bodyPr>
            <a:noAutofit/>
          </a:bodyPr>
          <a:lstStyle/>
          <a:p>
            <a:r>
              <a:rPr lang="en-GB" b="1" dirty="0"/>
              <a:t>Why Are Some Things Transparent</a:t>
            </a:r>
            <a:r>
              <a:rPr lang="en-GB" b="1" dirty="0" smtClean="0"/>
              <a:t>?</a:t>
            </a:r>
            <a:r>
              <a:rPr lang="en-GB" b="1" dirty="0"/>
              <a:t/>
            </a:r>
            <a:br>
              <a:rPr lang="en-GB" b="1" dirty="0"/>
            </a:br>
            <a:r>
              <a:rPr lang="en-US" sz="2400" b="1" i="1" dirty="0" smtClean="0"/>
              <a:t>(</a:t>
            </a:r>
            <a:r>
              <a:rPr lang="en-GB" sz="2400" dirty="0">
                <a:hlinkClick r:id="rId4"/>
              </a:rPr>
              <a:t>The Science Asylum</a:t>
            </a:r>
            <a:r>
              <a:rPr lang="en-US" sz="2400" b="1" i="1" dirty="0" smtClean="0"/>
              <a:t>)</a:t>
            </a:r>
            <a:br>
              <a:rPr lang="en-US" sz="2400" b="1" i="1" dirty="0" smtClean="0"/>
            </a:br>
            <a:r>
              <a:rPr lang="en-US" sz="2400" i="1" dirty="0">
                <a:hlinkClick r:id="rId5"/>
              </a:rPr>
              <a:t>https://www.youtube.com/watch?v=wDu0KMdDD1I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Why Are Some Things Transpar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2366" y="1670050"/>
            <a:ext cx="7953375" cy="4473575"/>
          </a:xfrm>
        </p:spPr>
      </p:pic>
      <p:sp>
        <p:nvSpPr>
          <p:cNvPr id="8" name="TextBox 7"/>
          <p:cNvSpPr txBox="1"/>
          <p:nvPr/>
        </p:nvSpPr>
        <p:spPr>
          <a:xfrm>
            <a:off x="9770920" y="951468"/>
            <a:ext cx="163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Recommended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4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ROY G BIV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2218102"/>
            <a:ext cx="10018713" cy="4473388"/>
          </a:xfrm>
        </p:spPr>
        <p:txBody>
          <a:bodyPr/>
          <a:lstStyle/>
          <a:p>
            <a:r>
              <a:rPr lang="en-GB" sz="3200" dirty="0"/>
              <a:t>Dispersion of visible light produces the </a:t>
            </a:r>
            <a:r>
              <a:rPr lang="en-GB" sz="3200" dirty="0" smtClean="0"/>
              <a:t>colours </a:t>
            </a:r>
            <a:r>
              <a:rPr lang="en-GB" sz="3200" dirty="0"/>
              <a:t>red (R), orange (O), yellow (Y), green (G), blue (B), and violet (V). </a:t>
            </a:r>
            <a:endParaRPr lang="en-GB" sz="3200" dirty="0" smtClean="0"/>
          </a:p>
          <a:p>
            <a:r>
              <a:rPr lang="en-GB" sz="3200" dirty="0" smtClean="0"/>
              <a:t>It </a:t>
            </a:r>
            <a:r>
              <a:rPr lang="en-GB" sz="3200" dirty="0"/>
              <a:t>is because of this that visible light is sometimes referred to as ROY G. BIV. </a:t>
            </a:r>
            <a:endParaRPr lang="en-GB" sz="3200" dirty="0" smtClean="0"/>
          </a:p>
          <a:p>
            <a:pPr lvl="1"/>
            <a:r>
              <a:rPr lang="en-GB" sz="2800" dirty="0" smtClean="0"/>
              <a:t>(</a:t>
            </a:r>
            <a:r>
              <a:rPr lang="en-GB" sz="2800" dirty="0"/>
              <a:t>Incidentally, the indigo is not actually observed in the spectrum but is traditionally added to the list so that there is a vowel in Roy's last name.)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 descr="http://www.physicsclassroom.com/Class/light/u12l2a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04" y="101657"/>
            <a:ext cx="6616757" cy="165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11593" y="1848770"/>
            <a:ext cx="6012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http://www.physicsclassroom.com/Class/light/u12l2a.cfm#p3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3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566665" cy="1124790"/>
          </a:xfrm>
        </p:spPr>
        <p:txBody>
          <a:bodyPr>
            <a:noAutofit/>
          </a:bodyPr>
          <a:lstStyle/>
          <a:p>
            <a:r>
              <a:rPr lang="en-GB" sz="3200" b="1" dirty="0"/>
              <a:t>Light Absorption, Reflection, and </a:t>
            </a:r>
            <a:r>
              <a:rPr lang="en-GB" sz="3200" b="1" dirty="0" smtClean="0"/>
              <a:t>Transmission</a:t>
            </a:r>
            <a:r>
              <a:rPr lang="en-GB" sz="3200" b="1" dirty="0"/>
              <a:t/>
            </a:r>
            <a:br>
              <a:rPr lang="en-GB" sz="3200" b="1" dirty="0"/>
            </a:br>
            <a:r>
              <a:rPr lang="en-US" sz="2400" b="1" i="1" dirty="0" smtClean="0"/>
              <a:t>(</a:t>
            </a:r>
            <a:r>
              <a:rPr lang="en-GB" sz="2400" dirty="0">
                <a:hlinkClick r:id="rId4"/>
              </a:rPr>
              <a:t>Bozeman Science</a:t>
            </a:r>
            <a:r>
              <a:rPr lang="en-US" sz="2400" b="1" i="1" dirty="0" smtClean="0"/>
              <a:t>)</a:t>
            </a:r>
            <a:br>
              <a:rPr lang="en-US" sz="2400" b="1" i="1" dirty="0" smtClean="0"/>
            </a:br>
            <a:r>
              <a:rPr lang="en-GB" sz="2400" dirty="0">
                <a:hlinkClick r:id="rId5"/>
              </a:rPr>
              <a:t>https://www.youtube.com/watch?v=DOsro2kGjGc</a:t>
            </a:r>
            <a:endParaRPr lang="en-GB" sz="24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Light Absorption, Reflection, and Transmis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8718" y="1481398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323166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FC19442-B78D-4D48-888C-03EEE0FB43A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16452</TotalTime>
  <Words>286</Words>
  <Application>Microsoft Office PowerPoint</Application>
  <PresentationFormat>Widescreen</PresentationFormat>
  <Paragraphs>62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Light</vt:lpstr>
      <vt:lpstr>Learning Objectives</vt:lpstr>
      <vt:lpstr>Electromagnetic Waves (Bozeman Science) https://www.youtube.com/watch?v=WNkB8IY-k04</vt:lpstr>
      <vt:lpstr>Raging Martians Invaded Venus Using X-ray Guns</vt:lpstr>
      <vt:lpstr>Transparent, Translucent &amp; Opaque objects (DeltaStep) https://www.youtube.com/watch?v=lLawYGDSyDs</vt:lpstr>
      <vt:lpstr>Why Are Some Things Transparent? (The Science Asylum) https://www.youtube.com/watch?v=wDu0KMdDD1I</vt:lpstr>
      <vt:lpstr>ROY G BIV</vt:lpstr>
      <vt:lpstr>Light Absorption, Reflection, and Transmission (Bozeman Science) https://www.youtube.com/watch?v=DOsro2kGjGc</vt:lpstr>
      <vt:lpstr>Plenary:</vt:lpstr>
      <vt:lpstr>Plenary: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202</cp:revision>
  <cp:lastPrinted>2017-12-14T02:15:26Z</cp:lastPrinted>
  <dcterms:created xsi:type="dcterms:W3CDTF">2014-09-24T02:59:48Z</dcterms:created>
  <dcterms:modified xsi:type="dcterms:W3CDTF">2018-02-09T00:58:44Z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