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4"/>
    <p:sldMasterId id="2147483749" r:id="rId5"/>
  </p:sldMasterIdLst>
  <p:notesMasterIdLst>
    <p:notesMasterId r:id="rId31"/>
  </p:notesMasterIdLst>
  <p:handoutMasterIdLst>
    <p:handoutMasterId r:id="rId32"/>
  </p:handoutMasterIdLst>
  <p:sldIdLst>
    <p:sldId id="372" r:id="rId6"/>
    <p:sldId id="257" r:id="rId7"/>
    <p:sldId id="376" r:id="rId8"/>
    <p:sldId id="403" r:id="rId9"/>
    <p:sldId id="402" r:id="rId10"/>
    <p:sldId id="401" r:id="rId11"/>
    <p:sldId id="378" r:id="rId12"/>
    <p:sldId id="394" r:id="rId13"/>
    <p:sldId id="399" r:id="rId14"/>
    <p:sldId id="404" r:id="rId15"/>
    <p:sldId id="400" r:id="rId16"/>
    <p:sldId id="410" r:id="rId17"/>
    <p:sldId id="411" r:id="rId18"/>
    <p:sldId id="412" r:id="rId19"/>
    <p:sldId id="413" r:id="rId20"/>
    <p:sldId id="415" r:id="rId21"/>
    <p:sldId id="416" r:id="rId22"/>
    <p:sldId id="417" r:id="rId23"/>
    <p:sldId id="418" r:id="rId24"/>
    <p:sldId id="414" r:id="rId25"/>
    <p:sldId id="397" r:id="rId26"/>
    <p:sldId id="406" r:id="rId27"/>
    <p:sldId id="405" r:id="rId28"/>
    <p:sldId id="409" r:id="rId29"/>
    <p:sldId id="395" r:id="rId30"/>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6" d="100"/>
          <a:sy n="66" d="100"/>
        </p:scale>
        <p:origin x="102" y="144"/>
      </p:cViewPr>
      <p:guideLst/>
    </p:cSldViewPr>
  </p:slideViewPr>
  <p:notesTextViewPr>
    <p:cViewPr>
      <p:scale>
        <a:sx n="1" d="1"/>
        <a:sy n="1" d="1"/>
      </p:scale>
      <p:origin x="0" y="0"/>
    </p:cViewPr>
  </p:notesTextViewPr>
  <p:sorterViewPr>
    <p:cViewPr>
      <p:scale>
        <a:sx n="100" d="100"/>
        <a:sy n="100" d="100"/>
      </p:scale>
      <p:origin x="0" y="-23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4" cy="513508"/>
          </a:xfrm>
          <a:prstGeom prst="rect">
            <a:avLst/>
          </a:prstGeom>
        </p:spPr>
        <p:txBody>
          <a:bodyPr vert="horz" lIns="99034" tIns="49518" rIns="99034" bIns="49518" rtlCol="0"/>
          <a:lstStyle>
            <a:lvl1pPr algn="l">
              <a:defRPr sz="1300"/>
            </a:lvl1pPr>
          </a:lstStyle>
          <a:p>
            <a:endParaRPr lang="en-GB"/>
          </a:p>
        </p:txBody>
      </p:sp>
      <p:sp>
        <p:nvSpPr>
          <p:cNvPr id="3" name="Date Placeholder 2"/>
          <p:cNvSpPr>
            <a:spLocks noGrp="1"/>
          </p:cNvSpPr>
          <p:nvPr>
            <p:ph type="dt" sz="quarter" idx="1"/>
          </p:nvPr>
        </p:nvSpPr>
        <p:spPr>
          <a:xfrm>
            <a:off x="4021294" y="0"/>
            <a:ext cx="3076364" cy="513508"/>
          </a:xfrm>
          <a:prstGeom prst="rect">
            <a:avLst/>
          </a:prstGeom>
        </p:spPr>
        <p:txBody>
          <a:bodyPr vert="horz" lIns="99034" tIns="49518" rIns="99034" bIns="49518" rtlCol="0"/>
          <a:lstStyle>
            <a:lvl1pPr algn="r">
              <a:defRPr sz="1300"/>
            </a:lvl1pPr>
          </a:lstStyle>
          <a:p>
            <a:fld id="{DD0565FD-4B9B-4E7F-BD51-7D615CD3E87F}" type="datetimeFigureOut">
              <a:rPr lang="en-GB" smtClean="0"/>
              <a:t>30/03/2018</a:t>
            </a:fld>
            <a:endParaRPr lang="en-GB"/>
          </a:p>
        </p:txBody>
      </p:sp>
      <p:sp>
        <p:nvSpPr>
          <p:cNvPr id="4" name="Footer Placeholder 3"/>
          <p:cNvSpPr>
            <a:spLocks noGrp="1"/>
          </p:cNvSpPr>
          <p:nvPr>
            <p:ph type="ftr" sz="quarter" idx="2"/>
          </p:nvPr>
        </p:nvSpPr>
        <p:spPr>
          <a:xfrm>
            <a:off x="0" y="9721108"/>
            <a:ext cx="3076364" cy="513507"/>
          </a:xfrm>
          <a:prstGeom prst="rect">
            <a:avLst/>
          </a:prstGeom>
        </p:spPr>
        <p:txBody>
          <a:bodyPr vert="horz" lIns="99034" tIns="49518" rIns="99034" bIns="49518" rtlCol="0" anchor="b"/>
          <a:lstStyle>
            <a:lvl1pPr algn="l">
              <a:defRPr sz="1300"/>
            </a:lvl1pPr>
          </a:lstStyle>
          <a:p>
            <a:endParaRPr lang="en-GB"/>
          </a:p>
        </p:txBody>
      </p:sp>
      <p:sp>
        <p:nvSpPr>
          <p:cNvPr id="5" name="Slide Number Placeholder 4"/>
          <p:cNvSpPr>
            <a:spLocks noGrp="1"/>
          </p:cNvSpPr>
          <p:nvPr>
            <p:ph type="sldNum" sz="quarter" idx="3"/>
          </p:nvPr>
        </p:nvSpPr>
        <p:spPr>
          <a:xfrm>
            <a:off x="4021294" y="9721108"/>
            <a:ext cx="3076364" cy="513507"/>
          </a:xfrm>
          <a:prstGeom prst="rect">
            <a:avLst/>
          </a:prstGeom>
        </p:spPr>
        <p:txBody>
          <a:bodyPr vert="horz" lIns="99034" tIns="49518" rIns="99034" bIns="49518" rtlCol="0" anchor="b"/>
          <a:lstStyle>
            <a:lvl1pPr algn="r">
              <a:defRPr sz="1300"/>
            </a:lvl1pPr>
          </a:lstStyle>
          <a:p>
            <a:fld id="{753B17EA-978B-4924-9ADD-7C540F8E94FE}" type="slidenum">
              <a:rPr lang="en-GB" smtClean="0"/>
              <a:t>‹#›</a:t>
            </a:fld>
            <a:endParaRPr lang="en-GB"/>
          </a:p>
        </p:txBody>
      </p:sp>
    </p:spTree>
    <p:extLst>
      <p:ext uri="{BB962C8B-B14F-4D97-AF65-F5344CB8AC3E}">
        <p14:creationId xmlns:p14="http://schemas.microsoft.com/office/powerpoint/2010/main" val="240947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4" cy="513508"/>
          </a:xfrm>
          <a:prstGeom prst="rect">
            <a:avLst/>
          </a:prstGeom>
        </p:spPr>
        <p:txBody>
          <a:bodyPr vert="horz" lIns="99034" tIns="49518" rIns="99034" bIns="49518" rtlCol="0"/>
          <a:lstStyle>
            <a:lvl1pPr algn="l">
              <a:defRPr sz="1300"/>
            </a:lvl1pPr>
          </a:lstStyle>
          <a:p>
            <a:endParaRPr lang="en-GB"/>
          </a:p>
        </p:txBody>
      </p:sp>
      <p:sp>
        <p:nvSpPr>
          <p:cNvPr id="3" name="Date Placeholder 2"/>
          <p:cNvSpPr>
            <a:spLocks noGrp="1"/>
          </p:cNvSpPr>
          <p:nvPr>
            <p:ph type="dt" idx="1"/>
          </p:nvPr>
        </p:nvSpPr>
        <p:spPr>
          <a:xfrm>
            <a:off x="4021294" y="0"/>
            <a:ext cx="3076364" cy="513508"/>
          </a:xfrm>
          <a:prstGeom prst="rect">
            <a:avLst/>
          </a:prstGeom>
        </p:spPr>
        <p:txBody>
          <a:bodyPr vert="horz" lIns="99034" tIns="49518" rIns="99034" bIns="49518" rtlCol="0"/>
          <a:lstStyle>
            <a:lvl1pPr algn="r">
              <a:defRPr sz="1300"/>
            </a:lvl1pPr>
          </a:lstStyle>
          <a:p>
            <a:fld id="{24D6776E-A417-48E0-BBE6-96D02D536D7E}" type="datetimeFigureOut">
              <a:rPr lang="en-GB" smtClean="0"/>
              <a:t>30/03/2018</a:t>
            </a:fld>
            <a:endParaRPr lang="en-GB"/>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34" tIns="49518" rIns="99034" bIns="49518" rtlCol="0" anchor="ctr"/>
          <a:lstStyle/>
          <a:p>
            <a:endParaRPr lang="en-GB"/>
          </a:p>
        </p:txBody>
      </p:sp>
      <p:sp>
        <p:nvSpPr>
          <p:cNvPr id="5" name="Notes Placeholder 4"/>
          <p:cNvSpPr>
            <a:spLocks noGrp="1"/>
          </p:cNvSpPr>
          <p:nvPr>
            <p:ph type="body" sz="quarter" idx="3"/>
          </p:nvPr>
        </p:nvSpPr>
        <p:spPr>
          <a:xfrm>
            <a:off x="709931" y="4925407"/>
            <a:ext cx="5679440" cy="4029879"/>
          </a:xfrm>
          <a:prstGeom prst="rect">
            <a:avLst/>
          </a:prstGeom>
        </p:spPr>
        <p:txBody>
          <a:bodyPr vert="horz" lIns="99034" tIns="49518" rIns="99034" bIns="49518"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721108"/>
            <a:ext cx="3076364" cy="513507"/>
          </a:xfrm>
          <a:prstGeom prst="rect">
            <a:avLst/>
          </a:prstGeom>
        </p:spPr>
        <p:txBody>
          <a:bodyPr vert="horz" lIns="99034" tIns="49518" rIns="99034" bIns="49518" rtlCol="0" anchor="b"/>
          <a:lstStyle>
            <a:lvl1pPr algn="l">
              <a:defRPr sz="1300"/>
            </a:lvl1pPr>
          </a:lstStyle>
          <a:p>
            <a:endParaRPr lang="en-GB"/>
          </a:p>
        </p:txBody>
      </p:sp>
      <p:sp>
        <p:nvSpPr>
          <p:cNvPr id="7" name="Slide Number Placeholder 6"/>
          <p:cNvSpPr>
            <a:spLocks noGrp="1"/>
          </p:cNvSpPr>
          <p:nvPr>
            <p:ph type="sldNum" sz="quarter" idx="5"/>
          </p:nvPr>
        </p:nvSpPr>
        <p:spPr>
          <a:xfrm>
            <a:off x="4021294" y="9721108"/>
            <a:ext cx="3076364" cy="513507"/>
          </a:xfrm>
          <a:prstGeom prst="rect">
            <a:avLst/>
          </a:prstGeom>
        </p:spPr>
        <p:txBody>
          <a:bodyPr vert="horz" lIns="99034" tIns="49518" rIns="99034" bIns="49518" rtlCol="0" anchor="b"/>
          <a:lstStyle>
            <a:lvl1pPr algn="r">
              <a:defRPr sz="1300"/>
            </a:lvl1pPr>
          </a:lstStyle>
          <a:p>
            <a:fld id="{76D5E447-FE0B-47D8-AEF2-2DD036FA8CF0}" type="slidenum">
              <a:rPr lang="en-GB" smtClean="0"/>
              <a:t>‹#›</a:t>
            </a:fld>
            <a:endParaRPr lang="en-GB"/>
          </a:p>
        </p:txBody>
      </p:sp>
    </p:spTree>
    <p:extLst>
      <p:ext uri="{BB962C8B-B14F-4D97-AF65-F5344CB8AC3E}">
        <p14:creationId xmlns:p14="http://schemas.microsoft.com/office/powerpoint/2010/main" val="1613808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ctr">
              <a:defRPr sz="6000" b="1" u="sng">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18C6953-B3F1-4CB7-B581-86832F60C096}" type="datetime1">
              <a:rPr lang="en-US" smtClean="0"/>
              <a:t>3/30/2018</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27133994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0EA299-1325-44B7-B57C-921557FCE2D7}" type="datetime1">
              <a:rPr lang="en-US" smtClean="0"/>
              <a:t>3/30/2018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2796078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C0E59A-78FE-41CC-B043-EABE3349C321}" type="datetime1">
              <a:rPr lang="en-US" smtClean="0"/>
              <a:t>3/30/2018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3625307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EB6D94-9C8D-4A25-A73F-717F9D75E94C}" type="datetime1">
              <a:rPr lang="en-US" smtClean="0"/>
              <a:t>3/30/2018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3014182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F96E54-7671-4874-B0F7-0B498F02283B}" type="datetime1">
              <a:rPr lang="en-US" smtClean="0"/>
              <a:t>3/30/2018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2952644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10B8B9-9BD8-4766-BC5F-B8E563503DDA}" type="datetime1">
              <a:rPr lang="en-US" smtClean="0"/>
              <a:t>3/30/2018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753847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493E60-A17A-42BD-904F-4887FEC8BE64}" type="datetime1">
              <a:rPr lang="en-US" smtClean="0"/>
              <a:t>3/30/2018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1852969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C17E75E-5A76-40FB-AAEF-0B6FCF4FEE9F}" type="datetime1">
              <a:rPr lang="en-US" smtClean="0"/>
              <a:t>3/30/2018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48319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E996C9-70B9-4025-A935-E752BC92434D}" type="datetime1">
              <a:rPr lang="en-US" smtClean="0"/>
              <a:t>3/30/2018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2155897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18C6953-B3F1-4CB7-B581-86832F60C096}" type="datetime1">
              <a:rPr lang="en-US" smtClean="0"/>
              <a:t>3/30/2018</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286141311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24457" y="13448"/>
            <a:ext cx="1567543" cy="365125"/>
          </a:xfrm>
        </p:spPr>
        <p:txBody>
          <a:bodyPr/>
          <a:lstStyle>
            <a:lvl1pPr>
              <a:defRPr sz="2400"/>
            </a:lvl1pPr>
          </a:lstStyle>
          <a:p>
            <a:fld id="{0FFCDF0E-8DFC-4BA1-A316-D7E93F66664E}" type="datetime1">
              <a:rPr lang="en-US" smtClean="0"/>
              <a:pPr/>
              <a:t>3/30/2018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503022" y="6492875"/>
            <a:ext cx="668645" cy="365125"/>
          </a:xfrm>
        </p:spPr>
        <p:txBody>
          <a:bodyPr/>
          <a:lstStyle>
            <a:lvl1pPr>
              <a:defRPr sz="2400"/>
            </a:lvl1pPr>
          </a:lstStyle>
          <a:p>
            <a:fld id="{12F36BA8-ED48-4992-8491-571D6BB97763}" type="slidenum">
              <a:rPr lang="en-US" smtClean="0"/>
              <a:pPr/>
              <a:t>‹#›</a:t>
            </a:fld>
            <a:endParaRPr lang="en-US"/>
          </a:p>
        </p:txBody>
      </p:sp>
    </p:spTree>
    <p:extLst>
      <p:ext uri="{BB962C8B-B14F-4D97-AF65-F5344CB8AC3E}">
        <p14:creationId xmlns:p14="http://schemas.microsoft.com/office/powerpoint/2010/main" val="993693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u="sng"/>
            </a:lvl1pPr>
          </a:lstStyle>
          <a:p>
            <a:r>
              <a:rPr lang="en-US" dirty="0"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569388" y="13448"/>
            <a:ext cx="1622613" cy="365125"/>
          </a:xfrm>
        </p:spPr>
        <p:txBody>
          <a:bodyPr/>
          <a:lstStyle>
            <a:lvl1pPr>
              <a:defRPr sz="2400"/>
            </a:lvl1pPr>
          </a:lstStyle>
          <a:p>
            <a:fld id="{0FFCDF0E-8DFC-4BA1-A316-D7E93F66664E}" type="datetime1">
              <a:rPr lang="en-US" smtClean="0"/>
              <a:pPr/>
              <a:t>3/30/2018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503022" y="6492875"/>
            <a:ext cx="668645" cy="365125"/>
          </a:xfrm>
        </p:spPr>
        <p:txBody>
          <a:bodyPr/>
          <a:lstStyle>
            <a:lvl1pPr>
              <a:defRPr sz="2400"/>
            </a:lvl1pPr>
          </a:lstStyle>
          <a:p>
            <a:fld id="{12F36BA8-ED48-4992-8491-571D6BB97763}" type="slidenum">
              <a:rPr lang="en-US" smtClean="0"/>
              <a:pPr/>
              <a:t>‹#›</a:t>
            </a:fld>
            <a:endParaRPr lang="en-US"/>
          </a:p>
        </p:txBody>
      </p:sp>
    </p:spTree>
    <p:extLst>
      <p:ext uri="{BB962C8B-B14F-4D97-AF65-F5344CB8AC3E}">
        <p14:creationId xmlns:p14="http://schemas.microsoft.com/office/powerpoint/2010/main" val="368198066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3FD1F6-A8F8-451B-8A7E-C5054BC49A87}" type="datetime1">
              <a:rPr lang="en-US" smtClean="0"/>
              <a:t>3/30/2018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2896725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C217F30-D7E6-4C72-8AA0-2F1D02C9A0CD}" type="datetime1">
              <a:rPr lang="en-US" smtClean="0"/>
              <a:t>3/30/2018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1033252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082184F-8144-4C10-8D69-8384E6669A9E}" type="datetime1">
              <a:rPr lang="en-US" smtClean="0"/>
              <a:t>3/30/2018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2708787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EB58A02-021A-4DA5-A8FF-3E4B419E3917}" type="datetime1">
              <a:rPr lang="en-US" smtClean="0"/>
              <a:t>3/30/2018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2294474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B8E652-13DA-46CC-8B32-A3DE8C55B597}" type="datetime1">
              <a:rPr lang="en-US" smtClean="0"/>
              <a:t>3/30/2018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1964876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38120B-E653-4E90-A638-61386BF8ABBE}" type="datetime1">
              <a:rPr lang="en-US" smtClean="0"/>
              <a:t>3/30/2018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2700418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0037EC-62A8-4450-9710-0232D8F465AC}" type="datetime1">
              <a:rPr lang="en-US" smtClean="0"/>
              <a:t>3/30/2018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8550332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0EA299-1325-44B7-B57C-921557FCE2D7}" type="datetime1">
              <a:rPr lang="en-US" smtClean="0"/>
              <a:t>3/30/2018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26726390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C0E59A-78FE-41CC-B043-EABE3349C321}" type="datetime1">
              <a:rPr lang="en-US" smtClean="0"/>
              <a:t>3/30/2018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1455681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EB6D94-9C8D-4A25-A73F-717F9D75E94C}" type="datetime1">
              <a:rPr lang="en-US" smtClean="0"/>
              <a:t>3/30/2018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326188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3FD1F6-A8F8-451B-8A7E-C5054BC49A87}" type="datetime1">
              <a:rPr lang="en-US" smtClean="0"/>
              <a:t>3/30/2018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36540828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F96E54-7671-4874-B0F7-0B498F02283B}" type="datetime1">
              <a:rPr lang="en-US" smtClean="0"/>
              <a:t>3/30/2018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4052415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10B8B9-9BD8-4766-BC5F-B8E563503DDA}" type="datetime1">
              <a:rPr lang="en-US" smtClean="0"/>
              <a:t>3/30/2018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12727025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493E60-A17A-42BD-904F-4887FEC8BE64}" type="datetime1">
              <a:rPr lang="en-US" smtClean="0"/>
              <a:t>3/30/2018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1636061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C17E75E-5A76-40FB-AAEF-0B6FCF4FEE9F}" type="datetime1">
              <a:rPr lang="en-US" smtClean="0"/>
              <a:t>3/30/2018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1935758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E996C9-70B9-4025-A935-E752BC92434D}" type="datetime1">
              <a:rPr lang="en-US" smtClean="0"/>
              <a:t>3/30/2018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4120254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C217F30-D7E6-4C72-8AA0-2F1D02C9A0CD}" type="datetime1">
              <a:rPr lang="en-US" smtClean="0"/>
              <a:t>3/30/2018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1540684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082184F-8144-4C10-8D69-8384E6669A9E}" type="datetime1">
              <a:rPr lang="en-US" smtClean="0"/>
              <a:t>3/30/2018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2993563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EB58A02-021A-4DA5-A8FF-3E4B419E3917}" type="datetime1">
              <a:rPr lang="en-US" smtClean="0"/>
              <a:t>3/30/2018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1615441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B8E652-13DA-46CC-8B32-A3DE8C55B597}" type="datetime1">
              <a:rPr lang="en-US" smtClean="0"/>
              <a:t>3/30/2018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340998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38120B-E653-4E90-A638-61386BF8ABBE}" type="datetime1">
              <a:rPr lang="en-US" smtClean="0"/>
              <a:t>3/30/2018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747616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0037EC-62A8-4450-9710-0232D8F465AC}" type="datetime1">
              <a:rPr lang="en-US" smtClean="0"/>
              <a:t>3/30/2018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3765208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09" y="13448"/>
            <a:ext cx="10018713" cy="1124790"/>
          </a:xfrm>
          <a:prstGeom prst="rect">
            <a:avLst/>
          </a:prstGeom>
          <a:effectLst/>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484310" y="1317813"/>
            <a:ext cx="10018713" cy="4473388"/>
          </a:xfrm>
          <a:prstGeom prst="rect">
            <a:avLst/>
          </a:prstGeom>
        </p:spPr>
        <p:txBody>
          <a:bodyPr vert="horz" lIns="91440" tIns="45720" rIns="91440" bIns="45720" rtlCol="0" anchor="ct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0381129" y="13448"/>
            <a:ext cx="1810871" cy="365125"/>
          </a:xfrm>
          <a:prstGeom prst="rect">
            <a:avLst/>
          </a:prstGeom>
        </p:spPr>
        <p:txBody>
          <a:bodyPr vert="horz" lIns="91440" tIns="45720" rIns="91440" bIns="45720" rtlCol="0" anchor="ctr"/>
          <a:lstStyle>
            <a:lvl1pPr algn="r">
              <a:defRPr sz="2400" b="0" i="0">
                <a:solidFill>
                  <a:schemeClr val="tx1"/>
                </a:solidFill>
                <a:effectLst/>
                <a:latin typeface="+mn-lt"/>
              </a:defRPr>
            </a:lvl1pPr>
          </a:lstStyle>
          <a:p>
            <a:fld id="{C2019907-DAB1-4C90-B78A-646585996D32}" type="datetime1">
              <a:rPr lang="en-US" smtClean="0"/>
              <a:pPr/>
              <a:t>3/30/2018</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1640833" y="6492875"/>
            <a:ext cx="551167" cy="365125"/>
          </a:xfrm>
          <a:prstGeom prst="rect">
            <a:avLst/>
          </a:prstGeom>
        </p:spPr>
        <p:txBody>
          <a:bodyPr vert="horz" lIns="91440" tIns="45720" rIns="91440" bIns="45720" rtlCol="0" anchor="ctr"/>
          <a:lstStyle>
            <a:lvl1pPr algn="r">
              <a:defRPr sz="1800" b="0" i="0">
                <a:solidFill>
                  <a:schemeClr val="tx1"/>
                </a:solidFill>
                <a:effectLst/>
                <a:latin typeface="+mn-lt"/>
              </a:defRPr>
            </a:lvl1pPr>
          </a:lstStyle>
          <a:p>
            <a:fld id="{12F36BA8-ED48-4992-8491-571D6BB97763}" type="slidenum">
              <a:rPr lang="en-US" smtClean="0"/>
              <a:pPr/>
              <a:t>‹#›</a:t>
            </a:fld>
            <a:endParaRPr lang="en-US"/>
          </a:p>
        </p:txBody>
      </p:sp>
    </p:spTree>
    <p:extLst>
      <p:ext uri="{BB962C8B-B14F-4D97-AF65-F5344CB8AC3E}">
        <p14:creationId xmlns:p14="http://schemas.microsoft.com/office/powerpoint/2010/main" val="233902695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hf hdr="0" ftr="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36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32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2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09" y="13448"/>
            <a:ext cx="10018713" cy="112479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1317813"/>
            <a:ext cx="10018713" cy="4473388"/>
          </a:xfrm>
          <a:prstGeom prst="rect">
            <a:avLst/>
          </a:prstGeom>
        </p:spPr>
        <p:txBody>
          <a:bodyPr vert="horz" lIns="91440" tIns="45720" rIns="91440" bIns="45720" rtlCol="0" anchor="ct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1049000" y="13448"/>
            <a:ext cx="1143000" cy="365125"/>
          </a:xfrm>
          <a:prstGeom prst="rect">
            <a:avLst/>
          </a:prstGeom>
        </p:spPr>
        <p:txBody>
          <a:bodyPr vert="horz" lIns="91440" tIns="45720" rIns="91440" bIns="45720" rtlCol="0" anchor="ctr"/>
          <a:lstStyle>
            <a:lvl1pPr algn="r">
              <a:defRPr sz="1800" b="0" i="0">
                <a:solidFill>
                  <a:schemeClr val="tx1"/>
                </a:solidFill>
                <a:effectLst/>
                <a:latin typeface="+mn-lt"/>
              </a:defRPr>
            </a:lvl1pPr>
          </a:lstStyle>
          <a:p>
            <a:fld id="{C2019907-DAB1-4C90-B78A-646585996D32}" type="datetime1">
              <a:rPr lang="en-US" smtClean="0"/>
              <a:t>3/30/2018</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1640833" y="6492875"/>
            <a:ext cx="551167" cy="365125"/>
          </a:xfrm>
          <a:prstGeom prst="rect">
            <a:avLst/>
          </a:prstGeom>
        </p:spPr>
        <p:txBody>
          <a:bodyPr vert="horz" lIns="91440" tIns="45720" rIns="91440" bIns="45720" rtlCol="0" anchor="ctr"/>
          <a:lstStyle>
            <a:lvl1pPr algn="r">
              <a:defRPr sz="1800" b="0" i="0">
                <a:solidFill>
                  <a:schemeClr val="tx1"/>
                </a:solidFill>
                <a:effectLst/>
                <a:latin typeface="+mn-lt"/>
              </a:defRPr>
            </a:lvl1pPr>
          </a:lstStyle>
          <a:p>
            <a:fld id="{12F36BA8-ED48-4992-8491-571D6BB97763}" type="slidenum">
              <a:rPr lang="en-US" smtClean="0"/>
              <a:pPr/>
              <a:t>‹#›</a:t>
            </a:fld>
            <a:endParaRPr lang="en-US"/>
          </a:p>
        </p:txBody>
      </p:sp>
    </p:spTree>
    <p:extLst>
      <p:ext uri="{BB962C8B-B14F-4D97-AF65-F5344CB8AC3E}">
        <p14:creationId xmlns:p14="http://schemas.microsoft.com/office/powerpoint/2010/main" val="250309254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Lst>
  <p:timing>
    <p:tnLst>
      <p:par>
        <p:cTn id="1" dur="indefinite" restart="never" nodeType="tmRoot"/>
      </p:par>
    </p:tnLst>
  </p:timing>
  <p:hf hdr="0" ftr="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36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32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2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hyperlink" Target="https://www.youtube.com/watch?v=4VfDXitHaH8" TargetMode="External"/><Relationship Id="rId4" Type="http://schemas.openxmlformats.org/officeDocument/2006/relationships/hyperlink" Target="https://www.youtube.com/channel/UC4a-Gbdw7vOaccHmFo40b9g" TargetMode="External"/></Relationships>
</file>

<file path=ppt/slides/_rels/slide12.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hyperlink" Target="https://simbucket.com/lensesandmirrors/" TargetMode="Externa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hyperlink" Target="https://simbucket.com/lensesandmirrors/" TargetMode="Externa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hyperlink" Target="https://simbucket.com/lensesandmirrors/" TargetMode="Externa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hyperlink" Target="http://www.physicsclassroom.com/reviews/Reflection-and-Mirrors/Reflection-and-Mirrors-Review-Printable-Version" TargetMode="External"/><Relationship Id="rId2" Type="http://schemas.openxmlformats.org/officeDocument/2006/relationships/hyperlink" Target="http://www.physicsclassroom.com/class/refln/Lesson-3/The-Anatomy-of-a-Curved-Mirror" TargetMode="External"/><Relationship Id="rId1" Type="http://schemas.openxmlformats.org/officeDocument/2006/relationships/slideLayout" Target="../slideLayouts/slideLayout19.xml"/><Relationship Id="rId5" Type="http://schemas.openxmlformats.org/officeDocument/2006/relationships/hyperlink" Target="https://sciencesource2.pearsoncanada.ca/resources/hotpotato_quiz_10_11_1.htm" TargetMode="External"/><Relationship Id="rId4" Type="http://schemas.openxmlformats.org/officeDocument/2006/relationships/hyperlink" Target="https://quizizz.com/admin/quiz/58778657fa340e5102614912"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hyperlink" Target="https://www.youtube.com/watch?v=WNkB8IY-k04" TargetMode="External"/><Relationship Id="rId4" Type="http://schemas.openxmlformats.org/officeDocument/2006/relationships/hyperlink" Target="https://www.youtube.com/channel/UCEik-U3T6u6JA0XiHLbNbOw"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physicsclassroom.com/class/refln/Lesson-3/The-Anatomy-of-a-Curved-Mirror" TargetMode="External"/><Relationship Id="rId2" Type="http://schemas.openxmlformats.org/officeDocument/2006/relationships/image" Target="../media/image3.gif"/><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hyperlink" Target="https://www.youtube.com/watch?v=OIkD1viOMWk" TargetMode="External"/><Relationship Id="rId4" Type="http://schemas.openxmlformats.org/officeDocument/2006/relationships/hyperlink" Target="https://www.youtube.com/channel/UC4a-Gbdw7vOaccHmFo40b9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of Previous Lesson</a:t>
            </a:r>
          </a:p>
        </p:txBody>
      </p:sp>
      <p:sp>
        <p:nvSpPr>
          <p:cNvPr id="3" name="Content Placeholder 2"/>
          <p:cNvSpPr>
            <a:spLocks noGrp="1"/>
          </p:cNvSpPr>
          <p:nvPr>
            <p:ph idx="1"/>
          </p:nvPr>
        </p:nvSpPr>
        <p:spPr/>
        <p:txBody>
          <a:bodyPr>
            <a:normAutofit/>
          </a:bodyPr>
          <a:lstStyle/>
          <a:p>
            <a:r>
              <a:rPr lang="en-US" altLang="zh-CN" dirty="0"/>
              <a:t>State as many Vocabulary words and Learning Objectives that you remember from the last lesson as you can.</a:t>
            </a:r>
          </a:p>
          <a:p>
            <a:r>
              <a:rPr lang="en-US" altLang="zh-CN" dirty="0"/>
              <a:t>Now complete the content learning objectives.</a:t>
            </a:r>
          </a:p>
          <a:p>
            <a:r>
              <a:rPr lang="en-US" dirty="0"/>
              <a:t>Remember to grade yourself from 0 – 3</a:t>
            </a:r>
            <a:r>
              <a:rPr lang="en-US" dirty="0" smtClean="0"/>
              <a:t>.</a:t>
            </a:r>
            <a:endParaRPr lang="en-US" dirty="0"/>
          </a:p>
        </p:txBody>
      </p:sp>
      <p:sp>
        <p:nvSpPr>
          <p:cNvPr id="4" name="Date Placeholder 3"/>
          <p:cNvSpPr>
            <a:spLocks noGrp="1"/>
          </p:cNvSpPr>
          <p:nvPr>
            <p:ph type="dt" sz="half" idx="10"/>
          </p:nvPr>
        </p:nvSpPr>
        <p:spPr/>
        <p:txBody>
          <a:bodyPr/>
          <a:lstStyle/>
          <a:p>
            <a:fld id="{54E385D7-2672-45E6-AE91-9136ACDEFB2D}" type="datetime1">
              <a:rPr lang="en-US" smtClean="0"/>
              <a:t>3/30/2018</a:t>
            </a:fld>
            <a:endParaRPr lang="en-US"/>
          </a:p>
        </p:txBody>
      </p:sp>
      <p:sp>
        <p:nvSpPr>
          <p:cNvPr id="5" name="Slide Number Placeholder 4"/>
          <p:cNvSpPr>
            <a:spLocks noGrp="1"/>
          </p:cNvSpPr>
          <p:nvPr>
            <p:ph type="sldNum" sz="quarter" idx="12"/>
          </p:nvPr>
        </p:nvSpPr>
        <p:spPr/>
        <p:txBody>
          <a:bodyPr/>
          <a:lstStyle/>
          <a:p>
            <a:fld id="{12F36BA8-ED48-4992-8491-571D6BB97763}" type="slidenum">
              <a:rPr lang="en-US" smtClean="0"/>
              <a:t>1</a:t>
            </a:fld>
            <a:endParaRPr lang="en-US"/>
          </a:p>
        </p:txBody>
      </p:sp>
    </p:spTree>
    <p:extLst>
      <p:ext uri="{BB962C8B-B14F-4D97-AF65-F5344CB8AC3E}">
        <p14:creationId xmlns:p14="http://schemas.microsoft.com/office/powerpoint/2010/main" val="16355084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9" y="13448"/>
            <a:ext cx="4015739" cy="1124790"/>
          </a:xfrm>
        </p:spPr>
        <p:txBody>
          <a:bodyPr/>
          <a:lstStyle/>
          <a:p>
            <a:pPr algn="ctr"/>
            <a:r>
              <a:rPr lang="en-GB" dirty="0" smtClean="0"/>
              <a:t>Mirror Equation</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74877" y="575843"/>
                <a:ext cx="5025672" cy="4473388"/>
              </a:xfrm>
            </p:spPr>
            <p:txBody>
              <a:bodyPr/>
              <a:lstStyle/>
              <a:p>
                <a:pPr marL="0" indent="0">
                  <a:buNone/>
                </a:pPr>
                <a14:m>
                  <m:oMathPara xmlns:m="http://schemas.openxmlformats.org/officeDocument/2006/math">
                    <m:oMathParaPr>
                      <m:jc m:val="centerGroup"/>
                    </m:oMathParaPr>
                    <m:oMath xmlns:m="http://schemas.openxmlformats.org/officeDocument/2006/math">
                      <m:f>
                        <m:fPr>
                          <m:ctrlPr>
                            <a:rPr lang="en-GB" sz="4000" i="1" smtClean="0">
                              <a:latin typeface="Cambria Math" panose="02040503050406030204" pitchFamily="18" charset="0"/>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𝑓</m:t>
                          </m:r>
                        </m:den>
                      </m:f>
                      <m:r>
                        <a:rPr lang="en-US" sz="4000" b="0" i="1" smtClean="0">
                          <a:latin typeface="Cambria Math" panose="02040503050406030204" pitchFamily="18" charset="0"/>
                        </a:rPr>
                        <m:t>= </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𝑑</m:t>
                          </m:r>
                          <m:r>
                            <a:rPr lang="en-US" sz="4000" b="0" i="1" baseline="-25000" smtClean="0">
                              <a:latin typeface="Cambria Math" panose="02040503050406030204" pitchFamily="18" charset="0"/>
                            </a:rPr>
                            <m:t>𝑜</m:t>
                          </m:r>
                        </m:den>
                      </m:f>
                      <m:r>
                        <a:rPr lang="en-US" sz="4000" b="0" i="1" smtClean="0">
                          <a:latin typeface="Cambria Math" panose="02040503050406030204" pitchFamily="18" charset="0"/>
                        </a:rPr>
                        <m:t>+ </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𝑑</m:t>
                          </m:r>
                          <m:r>
                            <a:rPr lang="en-US" sz="4000" b="0" i="1" baseline="-25000" smtClean="0">
                              <a:latin typeface="Cambria Math" panose="02040503050406030204" pitchFamily="18" charset="0"/>
                            </a:rPr>
                            <m:t>𝑖</m:t>
                          </m:r>
                        </m:den>
                      </m:f>
                    </m:oMath>
                  </m:oMathPara>
                </a14:m>
                <a:endParaRPr lang="en-GB" sz="4000" dirty="0" smtClean="0"/>
              </a:p>
              <a:p>
                <a:endParaRPr lang="en-GB" sz="4000" dirty="0"/>
              </a:p>
              <a:p>
                <a:r>
                  <a:rPr lang="en-GB" sz="3200" dirty="0" smtClean="0"/>
                  <a:t>f = focal length</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74877" y="575843"/>
                <a:ext cx="5025672" cy="4473388"/>
              </a:xfrm>
              <a:blipFill>
                <a:blip r:embed="rId2"/>
                <a:stretch>
                  <a:fillRect l="-4848"/>
                </a:stretch>
              </a:blipFill>
            </p:spPr>
            <p:txBody>
              <a:bodyPr/>
              <a:lstStyle/>
              <a:p>
                <a:r>
                  <a:rPr lang="en-GB">
                    <a:noFill/>
                  </a:rPr>
                  <a:t> </a:t>
                </a:r>
              </a:p>
            </p:txBody>
          </p:sp>
        </mc:Fallback>
      </mc:AlternateContent>
      <p:sp>
        <p:nvSpPr>
          <p:cNvPr id="4" name="Date Placeholder 3"/>
          <p:cNvSpPr>
            <a:spLocks noGrp="1"/>
          </p:cNvSpPr>
          <p:nvPr>
            <p:ph type="dt" sz="half" idx="10"/>
          </p:nvPr>
        </p:nvSpPr>
        <p:spPr/>
        <p:txBody>
          <a:bodyPr/>
          <a:lstStyle/>
          <a:p>
            <a:fld id="{0FFCDF0E-8DFC-4BA1-A316-D7E93F66664E}" type="datetime1">
              <a:rPr lang="en-US" sz="1800" smtClean="0"/>
              <a:pPr/>
              <a:t>3/30/2018</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10</a:t>
            </a:fld>
            <a:endParaRPr lang="en-US"/>
          </a:p>
        </p:txBody>
      </p:sp>
      <p:sp>
        <p:nvSpPr>
          <p:cNvPr id="6" name="Title 1"/>
          <p:cNvSpPr txBox="1">
            <a:spLocks/>
          </p:cNvSpPr>
          <p:nvPr/>
        </p:nvSpPr>
        <p:spPr>
          <a:xfrm>
            <a:off x="6509984" y="13448"/>
            <a:ext cx="4993038" cy="1124790"/>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dirty="0" smtClean="0"/>
              <a:t>Magnification</a:t>
            </a:r>
            <a:r>
              <a:rPr lang="en-GB" dirty="0"/>
              <a:t> </a:t>
            </a:r>
            <a:r>
              <a:rPr lang="en-GB" dirty="0" smtClean="0"/>
              <a:t> Equation</a:t>
            </a:r>
            <a:endParaRPr lang="en-GB" dirty="0"/>
          </a:p>
        </p:txBody>
      </p:sp>
      <mc:AlternateContent xmlns:mc="http://schemas.openxmlformats.org/markup-compatibility/2006" xmlns:a14="http://schemas.microsoft.com/office/drawing/2010/main">
        <mc:Choice Requires="a14">
          <p:sp>
            <p:nvSpPr>
              <p:cNvPr id="7" name="Content Placeholder 2"/>
              <p:cNvSpPr txBox="1">
                <a:spLocks/>
              </p:cNvSpPr>
              <p:nvPr/>
            </p:nvSpPr>
            <p:spPr>
              <a:xfrm>
                <a:off x="6509981" y="793864"/>
                <a:ext cx="5025672" cy="5287703"/>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36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32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2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𝑀</m:t>
                      </m:r>
                      <m:r>
                        <a:rPr lang="en-US" sz="4000" i="1" smtClean="0">
                          <a:latin typeface="Cambria Math" panose="02040503050406030204" pitchFamily="18" charset="0"/>
                        </a:rPr>
                        <m:t>= </m:t>
                      </m:r>
                      <m:f>
                        <m:fPr>
                          <m:ctrlPr>
                            <a:rPr lang="en-US" sz="4000" i="1" smtClean="0">
                              <a:latin typeface="Cambria Math" panose="02040503050406030204" pitchFamily="18" charset="0"/>
                            </a:rPr>
                          </m:ctrlPr>
                        </m:fPr>
                        <m:num>
                          <m:r>
                            <a:rPr lang="en-US" sz="4000" b="0" i="1" smtClean="0">
                              <a:latin typeface="Cambria Math" panose="02040503050406030204" pitchFamily="18" charset="0"/>
                            </a:rPr>
                            <m:t>h</m:t>
                          </m:r>
                          <m:r>
                            <a:rPr lang="en-US" sz="4000" b="0" i="1" baseline="-25000" smtClean="0">
                              <a:latin typeface="Cambria Math" panose="02040503050406030204" pitchFamily="18" charset="0"/>
                            </a:rPr>
                            <m:t>𝑖</m:t>
                          </m:r>
                        </m:num>
                        <m:den>
                          <m:r>
                            <a:rPr lang="en-US" sz="4000" b="0" i="1" smtClean="0">
                              <a:latin typeface="Cambria Math" panose="02040503050406030204" pitchFamily="18" charset="0"/>
                            </a:rPr>
                            <m:t>h</m:t>
                          </m:r>
                          <m:r>
                            <a:rPr lang="en-US" sz="4000" i="1" baseline="-25000" smtClean="0">
                              <a:latin typeface="Cambria Math" panose="02040503050406030204" pitchFamily="18" charset="0"/>
                            </a:rPr>
                            <m:t>𝑜</m:t>
                          </m:r>
                        </m:den>
                      </m:f>
                      <m:r>
                        <a:rPr lang="en-US" sz="4000" b="0" i="1" smtClean="0">
                          <a:latin typeface="Cambria Math" panose="02040503050406030204" pitchFamily="18" charset="0"/>
                        </a:rPr>
                        <m:t>=−</m:t>
                      </m:r>
                      <m:f>
                        <m:fPr>
                          <m:ctrlPr>
                            <a:rPr lang="en-US" sz="4000" i="1" smtClean="0">
                              <a:latin typeface="Cambria Math" panose="02040503050406030204" pitchFamily="18" charset="0"/>
                            </a:rPr>
                          </m:ctrlPr>
                        </m:fPr>
                        <m:num>
                          <m:r>
                            <a:rPr lang="en-US" sz="4000" i="1">
                              <a:latin typeface="Cambria Math" panose="02040503050406030204" pitchFamily="18" charset="0"/>
                            </a:rPr>
                            <m:t>𝑑</m:t>
                          </m:r>
                          <m:r>
                            <a:rPr lang="en-US" sz="4000" i="1" baseline="-25000">
                              <a:latin typeface="Cambria Math" panose="02040503050406030204" pitchFamily="18" charset="0"/>
                            </a:rPr>
                            <m:t>𝑖</m:t>
                          </m:r>
                        </m:num>
                        <m:den>
                          <m:r>
                            <a:rPr lang="en-US" sz="4000" i="1" smtClean="0">
                              <a:latin typeface="Cambria Math" panose="02040503050406030204" pitchFamily="18" charset="0"/>
                            </a:rPr>
                            <m:t>𝑑</m:t>
                          </m:r>
                          <m:r>
                            <a:rPr lang="en-US" sz="4000" b="0" i="1" baseline="-25000" smtClean="0">
                              <a:latin typeface="Cambria Math" panose="02040503050406030204" pitchFamily="18" charset="0"/>
                            </a:rPr>
                            <m:t>𝑜</m:t>
                          </m:r>
                        </m:den>
                      </m:f>
                    </m:oMath>
                  </m:oMathPara>
                </a14:m>
                <a:endParaRPr lang="en-GB" sz="4000" dirty="0" smtClean="0"/>
              </a:p>
              <a:p>
                <a:endParaRPr lang="en-GB" sz="4000" dirty="0"/>
              </a:p>
              <a:p>
                <a14:m>
                  <m:oMath xmlns:m="http://schemas.openxmlformats.org/officeDocument/2006/math">
                    <m:r>
                      <m:rPr>
                        <m:sty m:val="p"/>
                      </m:rPr>
                      <a:rPr lang="en-US" sz="3200" i="0">
                        <a:latin typeface="Cambria Math" panose="02040503050406030204" pitchFamily="18" charset="0"/>
                      </a:rPr>
                      <m:t>M</m:t>
                    </m:r>
                  </m:oMath>
                </a14:m>
                <a:r>
                  <a:rPr lang="en-GB" sz="3200" dirty="0"/>
                  <a:t> = </a:t>
                </a:r>
                <a:r>
                  <a:rPr lang="en-GB" sz="3200" dirty="0" smtClean="0"/>
                  <a:t>magnification</a:t>
                </a:r>
                <a:endParaRPr lang="en-GB" sz="3200" dirty="0"/>
              </a:p>
              <a:p>
                <a:r>
                  <a:rPr lang="en-GB" sz="3200" dirty="0" smtClean="0"/>
                  <a:t>h</a:t>
                </a:r>
                <a:r>
                  <a:rPr lang="en-GB" sz="3200" baseline="-25000" dirty="0" smtClean="0"/>
                  <a:t>i</a:t>
                </a:r>
                <a:r>
                  <a:rPr lang="en-GB" sz="3200" dirty="0" smtClean="0"/>
                  <a:t> </a:t>
                </a:r>
                <a:r>
                  <a:rPr lang="en-GB" sz="3200" dirty="0"/>
                  <a:t>= </a:t>
                </a:r>
                <a:r>
                  <a:rPr lang="en-GB" sz="3200" dirty="0" smtClean="0"/>
                  <a:t>image height</a:t>
                </a:r>
                <a:endParaRPr lang="en-GB" sz="3200" dirty="0"/>
              </a:p>
              <a:p>
                <a:r>
                  <a:rPr lang="en-GB" sz="3200" dirty="0" err="1" smtClean="0"/>
                  <a:t>h</a:t>
                </a:r>
                <a:r>
                  <a:rPr lang="en-GB" sz="3200" baseline="-25000" dirty="0" err="1" smtClean="0"/>
                  <a:t>o</a:t>
                </a:r>
                <a:r>
                  <a:rPr lang="en-GB" sz="3200" dirty="0" smtClean="0"/>
                  <a:t> </a:t>
                </a:r>
                <a:r>
                  <a:rPr lang="en-GB" sz="3200" dirty="0"/>
                  <a:t>= </a:t>
                </a:r>
                <a:r>
                  <a:rPr lang="en-GB" sz="3200" dirty="0" smtClean="0"/>
                  <a:t>object height</a:t>
                </a:r>
                <a:endParaRPr lang="en-GB" sz="3200" dirty="0"/>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6509981" y="793864"/>
                <a:ext cx="5025672" cy="5287703"/>
              </a:xfrm>
              <a:prstGeom prst="rect">
                <a:avLst/>
              </a:prstGeom>
              <a:blipFill>
                <a:blip r:embed="rId3"/>
                <a:stretch>
                  <a:fillRect l="-4854"/>
                </a:stretch>
              </a:blipFill>
            </p:spPr>
            <p:txBody>
              <a:bodyPr/>
              <a:lstStyle/>
              <a:p>
                <a:r>
                  <a:rPr lang="en-GB">
                    <a:noFill/>
                  </a:rPr>
                  <a:t> </a:t>
                </a:r>
              </a:p>
            </p:txBody>
          </p:sp>
        </mc:Fallback>
      </mc:AlternateContent>
      <p:sp>
        <p:nvSpPr>
          <p:cNvPr id="8" name="Rectangle 7"/>
          <p:cNvSpPr/>
          <p:nvPr/>
        </p:nvSpPr>
        <p:spPr>
          <a:xfrm>
            <a:off x="4256453" y="5542958"/>
            <a:ext cx="6096000" cy="1077218"/>
          </a:xfrm>
          <a:prstGeom prst="rect">
            <a:avLst/>
          </a:prstGeom>
        </p:spPr>
        <p:txBody>
          <a:bodyPr>
            <a:spAutoFit/>
          </a:bodyPr>
          <a:lstStyle/>
          <a:p>
            <a:r>
              <a:rPr lang="en-GB" sz="3200" dirty="0"/>
              <a:t>d</a:t>
            </a:r>
            <a:r>
              <a:rPr lang="en-GB" sz="3200" baseline="-25000" dirty="0"/>
              <a:t>o</a:t>
            </a:r>
            <a:r>
              <a:rPr lang="en-GB" sz="3200" dirty="0"/>
              <a:t> = object distance</a:t>
            </a:r>
          </a:p>
          <a:p>
            <a:r>
              <a:rPr lang="en-GB" sz="3200" dirty="0"/>
              <a:t>d</a:t>
            </a:r>
            <a:r>
              <a:rPr lang="en-GB" sz="3200" baseline="-25000" dirty="0"/>
              <a:t>i</a:t>
            </a:r>
            <a:r>
              <a:rPr lang="en-GB" sz="3200" dirty="0"/>
              <a:t> = image distance</a:t>
            </a:r>
          </a:p>
        </p:txBody>
      </p:sp>
    </p:spTree>
    <p:extLst>
      <p:ext uri="{BB962C8B-B14F-4D97-AF65-F5344CB8AC3E}">
        <p14:creationId xmlns:p14="http://schemas.microsoft.com/office/powerpoint/2010/main" val="7832181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8" y="103600"/>
            <a:ext cx="10566665" cy="1124790"/>
          </a:xfrm>
        </p:spPr>
        <p:txBody>
          <a:bodyPr>
            <a:noAutofit/>
          </a:bodyPr>
          <a:lstStyle/>
          <a:p>
            <a:r>
              <a:rPr lang="en-GB" sz="3600" b="1" dirty="0"/>
              <a:t>Mirror equation example problems</a:t>
            </a:r>
            <a:r>
              <a:rPr lang="en-GB" b="1" dirty="0"/>
              <a:t/>
            </a:r>
            <a:br>
              <a:rPr lang="en-GB" b="1" dirty="0"/>
            </a:br>
            <a:r>
              <a:rPr lang="en-US" sz="2400" b="1" i="1" dirty="0" smtClean="0"/>
              <a:t>(</a:t>
            </a:r>
            <a:r>
              <a:rPr lang="en-GB" sz="2400" dirty="0">
                <a:hlinkClick r:id="rId4"/>
              </a:rPr>
              <a:t>Khan </a:t>
            </a:r>
            <a:r>
              <a:rPr lang="en-GB" sz="2400" dirty="0" smtClean="0">
                <a:hlinkClick r:id="rId4"/>
              </a:rPr>
              <a:t>Academy</a:t>
            </a:r>
            <a:r>
              <a:rPr lang="en-US" sz="2400" b="1" i="1" dirty="0" smtClean="0"/>
              <a:t>)</a:t>
            </a:r>
            <a:br>
              <a:rPr lang="en-US" sz="2400" b="1" i="1" dirty="0" smtClean="0"/>
            </a:br>
            <a:r>
              <a:rPr lang="en-GB" sz="2400" dirty="0">
                <a:hlinkClick r:id="rId5"/>
              </a:rPr>
              <a:t>https://www.youtube.com/watch?v=4VfDXitHaH8</a:t>
            </a:r>
            <a:endParaRPr lang="en-GB" sz="2400" i="1" dirty="0"/>
          </a:p>
        </p:txBody>
      </p:sp>
      <p:sp>
        <p:nvSpPr>
          <p:cNvPr id="4" name="Date Placeholder 3"/>
          <p:cNvSpPr>
            <a:spLocks noGrp="1"/>
          </p:cNvSpPr>
          <p:nvPr>
            <p:ph type="dt" sz="half" idx="10"/>
          </p:nvPr>
        </p:nvSpPr>
        <p:spPr/>
        <p:txBody>
          <a:bodyPr/>
          <a:lstStyle/>
          <a:p>
            <a:fld id="{0FFCDF0E-8DFC-4BA1-A316-D7E93F66664E}" type="datetime1">
              <a:rPr lang="en-US" smtClean="0"/>
              <a:pPr/>
              <a:t>3/30/2018</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11</a:t>
            </a:fld>
            <a:endParaRPr lang="en-US"/>
          </a:p>
        </p:txBody>
      </p:sp>
      <p:pic>
        <p:nvPicPr>
          <p:cNvPr id="8" name="Derivation of the mirror equation Geometric optics Physics K">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476832" y="1623845"/>
            <a:ext cx="7953375" cy="4473575"/>
          </a:xfrm>
        </p:spPr>
      </p:pic>
      <p:sp>
        <p:nvSpPr>
          <p:cNvPr id="9" name="TextBox 8"/>
          <p:cNvSpPr txBox="1"/>
          <p:nvPr/>
        </p:nvSpPr>
        <p:spPr>
          <a:xfrm>
            <a:off x="9648967" y="900752"/>
            <a:ext cx="1637308" cy="369332"/>
          </a:xfrm>
          <a:prstGeom prst="rect">
            <a:avLst/>
          </a:prstGeom>
          <a:noFill/>
        </p:spPr>
        <p:txBody>
          <a:bodyPr wrap="none" rtlCol="0">
            <a:spAutoFit/>
          </a:bodyPr>
          <a:lstStyle/>
          <a:p>
            <a:r>
              <a:rPr lang="en-GB" dirty="0" smtClean="0">
                <a:solidFill>
                  <a:srgbClr val="FF0000"/>
                </a:solidFill>
              </a:rPr>
              <a:t>Recommended</a:t>
            </a:r>
            <a:endParaRPr lang="en-GB" dirty="0">
              <a:solidFill>
                <a:srgbClr val="FF0000"/>
              </a:solidFill>
            </a:endParaRPr>
          </a:p>
        </p:txBody>
      </p:sp>
    </p:spTree>
    <p:extLst>
      <p:ext uri="{BB962C8B-B14F-4D97-AF65-F5344CB8AC3E}">
        <p14:creationId xmlns:p14="http://schemas.microsoft.com/office/powerpoint/2010/main" val="5449498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Mirror Equation Vs Ray Diagrams</a:t>
            </a:r>
            <a:endParaRPr lang="en-GB" dirty="0"/>
          </a:p>
        </p:txBody>
      </p:sp>
      <p:sp>
        <p:nvSpPr>
          <p:cNvPr id="3" name="Content Placeholder 2"/>
          <p:cNvSpPr>
            <a:spLocks noGrp="1"/>
          </p:cNvSpPr>
          <p:nvPr>
            <p:ph idx="1"/>
          </p:nvPr>
        </p:nvSpPr>
        <p:spPr/>
        <p:txBody>
          <a:bodyPr/>
          <a:lstStyle/>
          <a:p>
            <a:r>
              <a:rPr lang="en-GB" sz="3200" dirty="0" smtClean="0"/>
              <a:t>The mirror equation is actually only an approximation as the mirror equation angles (</a:t>
            </a:r>
            <a:r>
              <a:rPr lang="en-GB" sz="3200" dirty="0" smtClean="0">
                <a:hlinkClick r:id="rId2" action="ppaction://hlinksldjump"/>
              </a:rPr>
              <a:t>see derivation</a:t>
            </a:r>
            <a:r>
              <a:rPr lang="en-GB" sz="3200" dirty="0" smtClean="0"/>
              <a:t>) relates to a straight line through the mirror. </a:t>
            </a:r>
            <a:endParaRPr lang="en-GB" sz="3200" dirty="0"/>
          </a:p>
          <a:p>
            <a:pPr lvl="1"/>
            <a:r>
              <a:rPr lang="en-GB" sz="2800" dirty="0" smtClean="0"/>
              <a:t>However, an actual concave or convex mirror is curved.</a:t>
            </a:r>
          </a:p>
          <a:p>
            <a:r>
              <a:rPr lang="en-GB" sz="3200" dirty="0" smtClean="0"/>
              <a:t>There are a few “cheats” to get a ray diagram to come up with the same information as the mirror equation.</a:t>
            </a:r>
            <a:endParaRPr lang="en-GB" sz="3200" dirty="0"/>
          </a:p>
        </p:txBody>
      </p:sp>
      <p:sp>
        <p:nvSpPr>
          <p:cNvPr id="4" name="Date Placeholder 3"/>
          <p:cNvSpPr>
            <a:spLocks noGrp="1"/>
          </p:cNvSpPr>
          <p:nvPr>
            <p:ph type="dt" sz="half" idx="10"/>
          </p:nvPr>
        </p:nvSpPr>
        <p:spPr/>
        <p:txBody>
          <a:bodyPr/>
          <a:lstStyle/>
          <a:p>
            <a:fld id="{0FFCDF0E-8DFC-4BA1-A316-D7E93F66664E}" type="datetime1">
              <a:rPr lang="en-US" smtClean="0"/>
              <a:pPr/>
              <a:t>3/30/2018</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12</a:t>
            </a:fld>
            <a:endParaRPr lang="en-US"/>
          </a:p>
        </p:txBody>
      </p:sp>
    </p:spTree>
    <p:extLst>
      <p:ext uri="{BB962C8B-B14F-4D97-AF65-F5344CB8AC3E}">
        <p14:creationId xmlns:p14="http://schemas.microsoft.com/office/powerpoint/2010/main" val="15613130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smtClean="0"/>
              <a:t>“Cheats</a:t>
            </a:r>
            <a:r>
              <a:rPr lang="en-GB" sz="2800" dirty="0"/>
              <a:t>” to get a ray diagram to come up with the same information as the mirror equation</a:t>
            </a:r>
          </a:p>
        </p:txBody>
      </p:sp>
      <p:sp>
        <p:nvSpPr>
          <p:cNvPr id="3" name="Content Placeholder 2"/>
          <p:cNvSpPr>
            <a:spLocks noGrp="1"/>
          </p:cNvSpPr>
          <p:nvPr>
            <p:ph idx="1"/>
          </p:nvPr>
        </p:nvSpPr>
        <p:spPr/>
        <p:txBody>
          <a:bodyPr/>
          <a:lstStyle/>
          <a:p>
            <a:pPr marL="742950" indent="-742950">
              <a:buFont typeface="+mj-lt"/>
              <a:buAutoNum type="arabicPeriod"/>
            </a:pPr>
            <a:r>
              <a:rPr lang="en-GB" sz="2800" dirty="0" smtClean="0"/>
              <a:t>Focus in on the “middle” part of the mirror and “pretend” it is almost a straight line. </a:t>
            </a:r>
          </a:p>
          <a:p>
            <a:pPr marL="742950" indent="-742950">
              <a:buFont typeface="+mj-lt"/>
              <a:buAutoNum type="arabicPeriod"/>
            </a:pPr>
            <a:r>
              <a:rPr lang="en-GB" sz="2800" dirty="0" smtClean="0"/>
              <a:t>If you can draw your own mirror make it curve very gently so that the </a:t>
            </a:r>
            <a:r>
              <a:rPr lang="en-GB" sz="2800" dirty="0"/>
              <a:t>“middle” part of the mirror </a:t>
            </a:r>
            <a:r>
              <a:rPr lang="en-GB" sz="2800" dirty="0" smtClean="0"/>
              <a:t>is as straight as possible.</a:t>
            </a:r>
          </a:p>
          <a:p>
            <a:pPr marL="742950" indent="-742950">
              <a:buFont typeface="+mj-lt"/>
              <a:buAutoNum type="arabicPeriod"/>
            </a:pPr>
            <a:r>
              <a:rPr lang="en-GB" sz="2800" dirty="0" smtClean="0"/>
              <a:t>Reduce the scale and use squared paper to help make the ray diagram as accurate as possible.</a:t>
            </a:r>
            <a:endParaRPr lang="en-GB" sz="2800" dirty="0"/>
          </a:p>
          <a:p>
            <a:pPr marL="742950" indent="-742950">
              <a:buFont typeface="+mj-lt"/>
              <a:buAutoNum type="arabicPeriod"/>
            </a:pPr>
            <a:r>
              <a:rPr lang="en-GB" sz="2800" dirty="0" smtClean="0"/>
              <a:t>If you are not given an object or image size, use a small object or image so that the rays only hit </a:t>
            </a:r>
            <a:r>
              <a:rPr lang="en-GB" sz="2800" dirty="0"/>
              <a:t>“middle” part of the </a:t>
            </a:r>
            <a:r>
              <a:rPr lang="en-GB" sz="2800" dirty="0" smtClean="0"/>
              <a:t>mirror.</a:t>
            </a:r>
            <a:endParaRPr lang="en-GB" sz="2800" dirty="0"/>
          </a:p>
        </p:txBody>
      </p:sp>
      <p:sp>
        <p:nvSpPr>
          <p:cNvPr id="4" name="Date Placeholder 3"/>
          <p:cNvSpPr>
            <a:spLocks noGrp="1"/>
          </p:cNvSpPr>
          <p:nvPr>
            <p:ph type="dt" sz="half" idx="10"/>
          </p:nvPr>
        </p:nvSpPr>
        <p:spPr/>
        <p:txBody>
          <a:bodyPr/>
          <a:lstStyle/>
          <a:p>
            <a:fld id="{0FFCDF0E-8DFC-4BA1-A316-D7E93F66664E}" type="datetime1">
              <a:rPr lang="en-US" smtClean="0"/>
              <a:pPr/>
              <a:t>3/30/2018</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13</a:t>
            </a:fld>
            <a:endParaRPr lang="en-US"/>
          </a:p>
        </p:txBody>
      </p:sp>
      <p:sp>
        <p:nvSpPr>
          <p:cNvPr id="6" name="TextBox 5"/>
          <p:cNvSpPr txBox="1"/>
          <p:nvPr/>
        </p:nvSpPr>
        <p:spPr>
          <a:xfrm>
            <a:off x="1857828" y="5791201"/>
            <a:ext cx="10177786" cy="400110"/>
          </a:xfrm>
          <a:prstGeom prst="rect">
            <a:avLst/>
          </a:prstGeom>
          <a:noFill/>
        </p:spPr>
        <p:txBody>
          <a:bodyPr wrap="none" rtlCol="0">
            <a:spAutoFit/>
          </a:bodyPr>
          <a:lstStyle/>
          <a:p>
            <a:r>
              <a:rPr lang="en-GB" sz="2000" dirty="0" smtClean="0"/>
              <a:t>Note: the more curve a mirror has, the more a ray diagram will differ from the mirror equation. </a:t>
            </a:r>
            <a:endParaRPr lang="en-GB" sz="2000" dirty="0"/>
          </a:p>
        </p:txBody>
      </p:sp>
    </p:spTree>
    <p:extLst>
      <p:ext uri="{BB962C8B-B14F-4D97-AF65-F5344CB8AC3E}">
        <p14:creationId xmlns:p14="http://schemas.microsoft.com/office/powerpoint/2010/main" val="40340258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extLst>
              <p:ext uri="{D42A27DB-BD31-4B8C-83A1-F6EECF244321}">
                <p14:modId xmlns:p14="http://schemas.microsoft.com/office/powerpoint/2010/main" val="3060510229"/>
              </p:ext>
            </p:extLst>
          </p:nvPr>
        </p:nvGraphicFramePr>
        <p:xfrm>
          <a:off x="-1" y="1"/>
          <a:ext cx="12191998" cy="6857998"/>
        </p:xfrm>
        <a:graphic>
          <a:graphicData uri="http://schemas.openxmlformats.org/drawingml/2006/table">
            <a:tbl>
              <a:tblPr firstRow="1" bandRow="1">
                <a:tableStyleId>{5C22544A-7EE6-4342-B048-85BDC9FD1C3A}</a:tableStyleId>
              </a:tblPr>
              <a:tblGrid>
                <a:gridCol w="937846">
                  <a:extLst>
                    <a:ext uri="{9D8B030D-6E8A-4147-A177-3AD203B41FA5}">
                      <a16:colId xmlns:a16="http://schemas.microsoft.com/office/drawing/2014/main" val="879792873"/>
                    </a:ext>
                  </a:extLst>
                </a:gridCol>
                <a:gridCol w="937846">
                  <a:extLst>
                    <a:ext uri="{9D8B030D-6E8A-4147-A177-3AD203B41FA5}">
                      <a16:colId xmlns:a16="http://schemas.microsoft.com/office/drawing/2014/main" val="619418322"/>
                    </a:ext>
                  </a:extLst>
                </a:gridCol>
                <a:gridCol w="937846">
                  <a:extLst>
                    <a:ext uri="{9D8B030D-6E8A-4147-A177-3AD203B41FA5}">
                      <a16:colId xmlns:a16="http://schemas.microsoft.com/office/drawing/2014/main" val="2640623435"/>
                    </a:ext>
                  </a:extLst>
                </a:gridCol>
                <a:gridCol w="937846">
                  <a:extLst>
                    <a:ext uri="{9D8B030D-6E8A-4147-A177-3AD203B41FA5}">
                      <a16:colId xmlns:a16="http://schemas.microsoft.com/office/drawing/2014/main" val="1506160972"/>
                    </a:ext>
                  </a:extLst>
                </a:gridCol>
                <a:gridCol w="937846">
                  <a:extLst>
                    <a:ext uri="{9D8B030D-6E8A-4147-A177-3AD203B41FA5}">
                      <a16:colId xmlns:a16="http://schemas.microsoft.com/office/drawing/2014/main" val="1780730191"/>
                    </a:ext>
                  </a:extLst>
                </a:gridCol>
                <a:gridCol w="937846">
                  <a:extLst>
                    <a:ext uri="{9D8B030D-6E8A-4147-A177-3AD203B41FA5}">
                      <a16:colId xmlns:a16="http://schemas.microsoft.com/office/drawing/2014/main" val="1599809360"/>
                    </a:ext>
                  </a:extLst>
                </a:gridCol>
                <a:gridCol w="937846">
                  <a:extLst>
                    <a:ext uri="{9D8B030D-6E8A-4147-A177-3AD203B41FA5}">
                      <a16:colId xmlns:a16="http://schemas.microsoft.com/office/drawing/2014/main" val="1520971275"/>
                    </a:ext>
                  </a:extLst>
                </a:gridCol>
                <a:gridCol w="937846">
                  <a:extLst>
                    <a:ext uri="{9D8B030D-6E8A-4147-A177-3AD203B41FA5}">
                      <a16:colId xmlns:a16="http://schemas.microsoft.com/office/drawing/2014/main" val="3678928888"/>
                    </a:ext>
                  </a:extLst>
                </a:gridCol>
                <a:gridCol w="937846">
                  <a:extLst>
                    <a:ext uri="{9D8B030D-6E8A-4147-A177-3AD203B41FA5}">
                      <a16:colId xmlns:a16="http://schemas.microsoft.com/office/drawing/2014/main" val="4185939621"/>
                    </a:ext>
                  </a:extLst>
                </a:gridCol>
                <a:gridCol w="937846">
                  <a:extLst>
                    <a:ext uri="{9D8B030D-6E8A-4147-A177-3AD203B41FA5}">
                      <a16:colId xmlns:a16="http://schemas.microsoft.com/office/drawing/2014/main" val="2553625362"/>
                    </a:ext>
                  </a:extLst>
                </a:gridCol>
                <a:gridCol w="937846">
                  <a:extLst>
                    <a:ext uri="{9D8B030D-6E8A-4147-A177-3AD203B41FA5}">
                      <a16:colId xmlns:a16="http://schemas.microsoft.com/office/drawing/2014/main" val="366981988"/>
                    </a:ext>
                  </a:extLst>
                </a:gridCol>
                <a:gridCol w="937846">
                  <a:extLst>
                    <a:ext uri="{9D8B030D-6E8A-4147-A177-3AD203B41FA5}">
                      <a16:colId xmlns:a16="http://schemas.microsoft.com/office/drawing/2014/main" val="3975062560"/>
                    </a:ext>
                  </a:extLst>
                </a:gridCol>
                <a:gridCol w="937846">
                  <a:extLst>
                    <a:ext uri="{9D8B030D-6E8A-4147-A177-3AD203B41FA5}">
                      <a16:colId xmlns:a16="http://schemas.microsoft.com/office/drawing/2014/main" val="284063855"/>
                    </a:ext>
                  </a:extLst>
                </a:gridCol>
              </a:tblGrid>
              <a:tr h="979714">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4199189"/>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0258291"/>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8495499"/>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85736637"/>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1546308"/>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14081604"/>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2159939"/>
                  </a:ext>
                </a:extLst>
              </a:tr>
            </a:tbl>
          </a:graphicData>
        </a:graphic>
      </p:graphicFrame>
      <p:cxnSp>
        <p:nvCxnSpPr>
          <p:cNvPr id="31" name="Straight Arrow Connector 30"/>
          <p:cNvCxnSpPr/>
          <p:nvPr/>
        </p:nvCxnSpPr>
        <p:spPr>
          <a:xfrm flipH="1">
            <a:off x="0" y="3904343"/>
            <a:ext cx="12192000" cy="3812"/>
          </a:xfrm>
          <a:prstGeom prst="straightConnector1">
            <a:avLst/>
          </a:prstGeom>
          <a:ln w="38100">
            <a:solidFill>
              <a:srgbClr val="0070C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5649632" y="3396826"/>
            <a:ext cx="2777960" cy="475495"/>
          </a:xfrm>
          <a:prstGeom prst="straightConnector1">
            <a:avLst/>
          </a:prstGeom>
          <a:ln w="38100">
            <a:solidFill>
              <a:srgbClr val="FF0000"/>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12" name="Arc 11"/>
          <p:cNvSpPr/>
          <p:nvPr/>
        </p:nvSpPr>
        <p:spPr>
          <a:xfrm rot="10800000">
            <a:off x="5638797" y="-207362"/>
            <a:ext cx="602345" cy="7272724"/>
          </a:xfrm>
          <a:prstGeom prst="arc">
            <a:avLst>
              <a:gd name="adj1" fmla="val 16305188"/>
              <a:gd name="adj2" fmla="val 5300045"/>
            </a:avLst>
          </a:prstGeom>
          <a:ln w="38100">
            <a:solidFill>
              <a:srgbClr val="3366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3366CC"/>
              </a:solidFill>
            </a:endParaRPr>
          </a:p>
        </p:txBody>
      </p:sp>
      <p:cxnSp>
        <p:nvCxnSpPr>
          <p:cNvPr id="14" name="Straight Arrow Connector 13"/>
          <p:cNvCxnSpPr/>
          <p:nvPr/>
        </p:nvCxnSpPr>
        <p:spPr>
          <a:xfrm flipH="1" flipV="1">
            <a:off x="7478038" y="3374262"/>
            <a:ext cx="11333" cy="53008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8435204" y="3802742"/>
            <a:ext cx="0" cy="180000"/>
          </a:xfrm>
          <a:prstGeom prst="line">
            <a:avLst/>
          </a:prstGeom>
          <a:ln w="38100">
            <a:solidFill>
              <a:srgbClr val="3366CC"/>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258629" y="3904343"/>
            <a:ext cx="328219" cy="523220"/>
          </a:xfrm>
          <a:prstGeom prst="rect">
            <a:avLst/>
          </a:prstGeom>
          <a:noFill/>
        </p:spPr>
        <p:txBody>
          <a:bodyPr wrap="square" rtlCol="0">
            <a:spAutoFit/>
          </a:bodyPr>
          <a:lstStyle/>
          <a:p>
            <a:r>
              <a:rPr lang="en-GB" sz="2800" b="1" dirty="0" smtClean="0">
                <a:solidFill>
                  <a:srgbClr val="3366CC"/>
                </a:solidFill>
              </a:rPr>
              <a:t>f</a:t>
            </a:r>
            <a:endParaRPr lang="en-GB" sz="2800" b="1" dirty="0">
              <a:solidFill>
                <a:srgbClr val="3366CC"/>
              </a:solidFill>
            </a:endParaRPr>
          </a:p>
        </p:txBody>
      </p:sp>
      <p:cxnSp>
        <p:nvCxnSpPr>
          <p:cNvPr id="19" name="Straight Arrow Connector 18"/>
          <p:cNvCxnSpPr/>
          <p:nvPr/>
        </p:nvCxnSpPr>
        <p:spPr>
          <a:xfrm flipH="1" flipV="1">
            <a:off x="5638793" y="4318463"/>
            <a:ext cx="1850575" cy="10703"/>
          </a:xfrm>
          <a:prstGeom prst="straightConnector1">
            <a:avLst/>
          </a:prstGeom>
          <a:ln w="38100">
            <a:solidFill>
              <a:srgbClr val="3366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1075156" y="3866085"/>
            <a:ext cx="343364" cy="523220"/>
          </a:xfrm>
          <a:prstGeom prst="rect">
            <a:avLst/>
          </a:prstGeom>
          <a:noFill/>
        </p:spPr>
        <p:txBody>
          <a:bodyPr wrap="none" rtlCol="0">
            <a:spAutoFit/>
          </a:bodyPr>
          <a:lstStyle/>
          <a:p>
            <a:r>
              <a:rPr lang="en-GB" sz="2800" b="1" dirty="0" smtClean="0">
                <a:solidFill>
                  <a:srgbClr val="3366CC"/>
                </a:solidFill>
              </a:rPr>
              <a:t>c</a:t>
            </a:r>
            <a:endParaRPr lang="en-GB" sz="2800" b="1" dirty="0">
              <a:solidFill>
                <a:srgbClr val="3366CC"/>
              </a:solidFill>
            </a:endParaRPr>
          </a:p>
        </p:txBody>
      </p:sp>
      <p:cxnSp>
        <p:nvCxnSpPr>
          <p:cNvPr id="26" name="Straight Connector 25"/>
          <p:cNvCxnSpPr/>
          <p:nvPr/>
        </p:nvCxnSpPr>
        <p:spPr>
          <a:xfrm flipV="1">
            <a:off x="11246838" y="3784418"/>
            <a:ext cx="0" cy="180000"/>
          </a:xfrm>
          <a:prstGeom prst="line">
            <a:avLst/>
          </a:prstGeom>
          <a:ln w="38100">
            <a:solidFill>
              <a:srgbClr val="3366CC"/>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5638796" y="4583407"/>
            <a:ext cx="2796408" cy="3812"/>
          </a:xfrm>
          <a:prstGeom prst="straightConnector1">
            <a:avLst/>
          </a:prstGeom>
          <a:ln w="38100">
            <a:solidFill>
              <a:srgbClr val="3366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720565" y="3829623"/>
            <a:ext cx="1940485" cy="523220"/>
          </a:xfrm>
          <a:prstGeom prst="rect">
            <a:avLst/>
          </a:prstGeom>
          <a:noFill/>
        </p:spPr>
        <p:txBody>
          <a:bodyPr wrap="square" rtlCol="0">
            <a:spAutoFit/>
          </a:bodyPr>
          <a:lstStyle/>
          <a:p>
            <a:r>
              <a:rPr lang="en-GB" sz="2800" b="1" dirty="0" smtClean="0">
                <a:solidFill>
                  <a:srgbClr val="3366CC"/>
                </a:solidFill>
              </a:rPr>
              <a:t>d</a:t>
            </a:r>
            <a:r>
              <a:rPr lang="en-GB" sz="2800" b="1" baseline="-25000" dirty="0" smtClean="0">
                <a:solidFill>
                  <a:srgbClr val="3366CC"/>
                </a:solidFill>
              </a:rPr>
              <a:t>i</a:t>
            </a:r>
            <a:r>
              <a:rPr lang="en-GB" sz="2800" b="1" dirty="0" smtClean="0">
                <a:solidFill>
                  <a:srgbClr val="3366CC"/>
                </a:solidFill>
              </a:rPr>
              <a:t> = 10 cm</a:t>
            </a:r>
            <a:endParaRPr lang="en-GB" sz="2800" b="1" dirty="0">
              <a:solidFill>
                <a:srgbClr val="3366CC"/>
              </a:solidFill>
            </a:endParaRPr>
          </a:p>
        </p:txBody>
      </p:sp>
      <p:sp>
        <p:nvSpPr>
          <p:cNvPr id="34" name="TextBox 33"/>
          <p:cNvSpPr txBox="1"/>
          <p:nvPr/>
        </p:nvSpPr>
        <p:spPr>
          <a:xfrm>
            <a:off x="6076441" y="4519360"/>
            <a:ext cx="1940485" cy="523220"/>
          </a:xfrm>
          <a:prstGeom prst="rect">
            <a:avLst/>
          </a:prstGeom>
          <a:noFill/>
        </p:spPr>
        <p:txBody>
          <a:bodyPr wrap="square" rtlCol="0">
            <a:spAutoFit/>
          </a:bodyPr>
          <a:lstStyle/>
          <a:p>
            <a:r>
              <a:rPr lang="en-GB" sz="2800" b="1" dirty="0" smtClean="0">
                <a:solidFill>
                  <a:srgbClr val="3366CC"/>
                </a:solidFill>
              </a:rPr>
              <a:t>f = 15 cm</a:t>
            </a:r>
            <a:endParaRPr lang="en-GB" sz="2800" b="1" dirty="0">
              <a:solidFill>
                <a:srgbClr val="3366CC"/>
              </a:solidFill>
            </a:endParaRPr>
          </a:p>
        </p:txBody>
      </p:sp>
      <p:sp>
        <p:nvSpPr>
          <p:cNvPr id="35" name="TextBox 34"/>
          <p:cNvSpPr txBox="1"/>
          <p:nvPr/>
        </p:nvSpPr>
        <p:spPr>
          <a:xfrm>
            <a:off x="5987958" y="5129785"/>
            <a:ext cx="2884123" cy="369332"/>
          </a:xfrm>
          <a:prstGeom prst="rect">
            <a:avLst/>
          </a:prstGeom>
          <a:noFill/>
          <a:ln w="38100">
            <a:solidFill>
              <a:srgbClr val="3366CC"/>
            </a:solidFill>
            <a:prstDash val="sysDot"/>
          </a:ln>
        </p:spPr>
        <p:txBody>
          <a:bodyPr wrap="none" rtlCol="0">
            <a:spAutoFit/>
          </a:bodyPr>
          <a:lstStyle/>
          <a:p>
            <a:r>
              <a:rPr lang="en-GB" dirty="0" smtClean="0">
                <a:solidFill>
                  <a:srgbClr val="3366CC"/>
                </a:solidFill>
              </a:rPr>
              <a:t>scale: 1 square = 5 cm * 5 cm</a:t>
            </a:r>
            <a:endParaRPr lang="en-GB" dirty="0">
              <a:solidFill>
                <a:srgbClr val="3366CC"/>
              </a:solidFill>
            </a:endParaRPr>
          </a:p>
        </p:txBody>
      </p:sp>
      <p:cxnSp>
        <p:nvCxnSpPr>
          <p:cNvPr id="36" name="Straight Arrow Connector 35"/>
          <p:cNvCxnSpPr/>
          <p:nvPr/>
        </p:nvCxnSpPr>
        <p:spPr>
          <a:xfrm flipH="1" flipV="1">
            <a:off x="5638793" y="2392635"/>
            <a:ext cx="2796410" cy="1472938"/>
          </a:xfrm>
          <a:prstGeom prst="straightConnector1">
            <a:avLst/>
          </a:prstGeom>
          <a:ln w="38100">
            <a:solidFill>
              <a:srgbClr val="008000"/>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0" y="2410311"/>
            <a:ext cx="5649632" cy="1327"/>
          </a:xfrm>
          <a:prstGeom prst="straightConnector1">
            <a:avLst/>
          </a:prstGeom>
          <a:ln w="38100">
            <a:solidFill>
              <a:srgbClr val="008000"/>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0" y="2410311"/>
            <a:ext cx="5720565" cy="994213"/>
          </a:xfrm>
          <a:prstGeom prst="straightConnector1">
            <a:avLst/>
          </a:prstGeom>
          <a:ln w="38100">
            <a:solidFill>
              <a:srgbClr val="FF0000"/>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5638790" y="3403210"/>
            <a:ext cx="1889240" cy="5151"/>
          </a:xfrm>
          <a:prstGeom prst="straightConnector1">
            <a:avLst/>
          </a:prstGeom>
          <a:ln w="38100">
            <a:solidFill>
              <a:srgbClr val="FF0000"/>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flipV="1">
            <a:off x="0" y="2429314"/>
            <a:ext cx="8481" cy="145437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rotWithShape="1">
          <a:blip r:embed="rId2"/>
          <a:srcRect l="24566" t="34871" r="22558" b="19891"/>
          <a:stretch/>
        </p:blipFill>
        <p:spPr>
          <a:xfrm>
            <a:off x="6853637" y="14392"/>
            <a:ext cx="5336074" cy="2566719"/>
          </a:xfrm>
          <a:prstGeom prst="rect">
            <a:avLst/>
          </a:prstGeom>
        </p:spPr>
      </p:pic>
      <p:cxnSp>
        <p:nvCxnSpPr>
          <p:cNvPr id="4" name="Straight Arrow Connector 3"/>
          <p:cNvCxnSpPr/>
          <p:nvPr/>
        </p:nvCxnSpPr>
        <p:spPr>
          <a:xfrm>
            <a:off x="2825953" y="2413273"/>
            <a:ext cx="327546" cy="0"/>
          </a:xfrm>
          <a:prstGeom prst="straightConnector1">
            <a:avLst/>
          </a:prstGeom>
          <a:ln w="1016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989726" y="2928530"/>
            <a:ext cx="334045" cy="75927"/>
          </a:xfrm>
          <a:prstGeom prst="straightConnector1">
            <a:avLst/>
          </a:prstGeom>
          <a:ln w="1016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6677237" y="2928530"/>
            <a:ext cx="273859" cy="148457"/>
          </a:xfrm>
          <a:prstGeom prst="straightConnector1">
            <a:avLst/>
          </a:prstGeom>
          <a:ln w="101600">
            <a:solidFill>
              <a:srgbClr val="FF0000"/>
            </a:solidFill>
            <a:prstDash val="sysDash"/>
            <a:tailEnd type="stealth"/>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6410460" y="3390234"/>
            <a:ext cx="334927" cy="6228"/>
          </a:xfrm>
          <a:prstGeom prst="straightConnector1">
            <a:avLst/>
          </a:prstGeom>
          <a:ln w="101600">
            <a:solidFill>
              <a:srgbClr val="FF0000"/>
            </a:solidFill>
            <a:prstDash val="sysDash"/>
            <a:tailEnd type="stealth"/>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962011" y="3632096"/>
            <a:ext cx="334045" cy="75927"/>
          </a:xfrm>
          <a:prstGeom prst="straightConnector1">
            <a:avLst/>
          </a:prstGeom>
          <a:ln w="101600">
            <a:solidFill>
              <a:srgbClr val="FF0000"/>
            </a:solidFill>
            <a:prstDash val="sysDash"/>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52020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extLst>
              <p:ext uri="{D42A27DB-BD31-4B8C-83A1-F6EECF244321}">
                <p14:modId xmlns:p14="http://schemas.microsoft.com/office/powerpoint/2010/main" val="3923405417"/>
              </p:ext>
            </p:extLst>
          </p:nvPr>
        </p:nvGraphicFramePr>
        <p:xfrm>
          <a:off x="-1" y="1"/>
          <a:ext cx="12191998" cy="6857998"/>
        </p:xfrm>
        <a:graphic>
          <a:graphicData uri="http://schemas.openxmlformats.org/drawingml/2006/table">
            <a:tbl>
              <a:tblPr firstRow="1" bandRow="1">
                <a:tableStyleId>{5C22544A-7EE6-4342-B048-85BDC9FD1C3A}</a:tableStyleId>
              </a:tblPr>
              <a:tblGrid>
                <a:gridCol w="937846">
                  <a:extLst>
                    <a:ext uri="{9D8B030D-6E8A-4147-A177-3AD203B41FA5}">
                      <a16:colId xmlns:a16="http://schemas.microsoft.com/office/drawing/2014/main" val="879792873"/>
                    </a:ext>
                  </a:extLst>
                </a:gridCol>
                <a:gridCol w="937846">
                  <a:extLst>
                    <a:ext uri="{9D8B030D-6E8A-4147-A177-3AD203B41FA5}">
                      <a16:colId xmlns:a16="http://schemas.microsoft.com/office/drawing/2014/main" val="619418322"/>
                    </a:ext>
                  </a:extLst>
                </a:gridCol>
                <a:gridCol w="937846">
                  <a:extLst>
                    <a:ext uri="{9D8B030D-6E8A-4147-A177-3AD203B41FA5}">
                      <a16:colId xmlns:a16="http://schemas.microsoft.com/office/drawing/2014/main" val="2640623435"/>
                    </a:ext>
                  </a:extLst>
                </a:gridCol>
                <a:gridCol w="937846">
                  <a:extLst>
                    <a:ext uri="{9D8B030D-6E8A-4147-A177-3AD203B41FA5}">
                      <a16:colId xmlns:a16="http://schemas.microsoft.com/office/drawing/2014/main" val="1506160972"/>
                    </a:ext>
                  </a:extLst>
                </a:gridCol>
                <a:gridCol w="937846">
                  <a:extLst>
                    <a:ext uri="{9D8B030D-6E8A-4147-A177-3AD203B41FA5}">
                      <a16:colId xmlns:a16="http://schemas.microsoft.com/office/drawing/2014/main" val="1780730191"/>
                    </a:ext>
                  </a:extLst>
                </a:gridCol>
                <a:gridCol w="937846">
                  <a:extLst>
                    <a:ext uri="{9D8B030D-6E8A-4147-A177-3AD203B41FA5}">
                      <a16:colId xmlns:a16="http://schemas.microsoft.com/office/drawing/2014/main" val="1599809360"/>
                    </a:ext>
                  </a:extLst>
                </a:gridCol>
                <a:gridCol w="937846">
                  <a:extLst>
                    <a:ext uri="{9D8B030D-6E8A-4147-A177-3AD203B41FA5}">
                      <a16:colId xmlns:a16="http://schemas.microsoft.com/office/drawing/2014/main" val="1520971275"/>
                    </a:ext>
                  </a:extLst>
                </a:gridCol>
                <a:gridCol w="937846">
                  <a:extLst>
                    <a:ext uri="{9D8B030D-6E8A-4147-A177-3AD203B41FA5}">
                      <a16:colId xmlns:a16="http://schemas.microsoft.com/office/drawing/2014/main" val="3678928888"/>
                    </a:ext>
                  </a:extLst>
                </a:gridCol>
                <a:gridCol w="937846">
                  <a:extLst>
                    <a:ext uri="{9D8B030D-6E8A-4147-A177-3AD203B41FA5}">
                      <a16:colId xmlns:a16="http://schemas.microsoft.com/office/drawing/2014/main" val="4185939621"/>
                    </a:ext>
                  </a:extLst>
                </a:gridCol>
                <a:gridCol w="937846">
                  <a:extLst>
                    <a:ext uri="{9D8B030D-6E8A-4147-A177-3AD203B41FA5}">
                      <a16:colId xmlns:a16="http://schemas.microsoft.com/office/drawing/2014/main" val="2553625362"/>
                    </a:ext>
                  </a:extLst>
                </a:gridCol>
                <a:gridCol w="937846">
                  <a:extLst>
                    <a:ext uri="{9D8B030D-6E8A-4147-A177-3AD203B41FA5}">
                      <a16:colId xmlns:a16="http://schemas.microsoft.com/office/drawing/2014/main" val="366981988"/>
                    </a:ext>
                  </a:extLst>
                </a:gridCol>
                <a:gridCol w="937846">
                  <a:extLst>
                    <a:ext uri="{9D8B030D-6E8A-4147-A177-3AD203B41FA5}">
                      <a16:colId xmlns:a16="http://schemas.microsoft.com/office/drawing/2014/main" val="3975062560"/>
                    </a:ext>
                  </a:extLst>
                </a:gridCol>
                <a:gridCol w="937846">
                  <a:extLst>
                    <a:ext uri="{9D8B030D-6E8A-4147-A177-3AD203B41FA5}">
                      <a16:colId xmlns:a16="http://schemas.microsoft.com/office/drawing/2014/main" val="284063855"/>
                    </a:ext>
                  </a:extLst>
                </a:gridCol>
              </a:tblGrid>
              <a:tr h="979714">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4199189"/>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0258291"/>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8495499"/>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85736637"/>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1546308"/>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14081604"/>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2159939"/>
                  </a:ext>
                </a:extLst>
              </a:tr>
            </a:tbl>
          </a:graphicData>
        </a:graphic>
      </p:graphicFrame>
      <p:cxnSp>
        <p:nvCxnSpPr>
          <p:cNvPr id="31" name="Straight Arrow Connector 30"/>
          <p:cNvCxnSpPr/>
          <p:nvPr/>
        </p:nvCxnSpPr>
        <p:spPr>
          <a:xfrm flipH="1">
            <a:off x="0" y="3904343"/>
            <a:ext cx="12192000" cy="3812"/>
          </a:xfrm>
          <a:prstGeom prst="straightConnector1">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Arc 11"/>
          <p:cNvSpPr/>
          <p:nvPr/>
        </p:nvSpPr>
        <p:spPr>
          <a:xfrm rot="10800000" flipH="1">
            <a:off x="5038292" y="-207362"/>
            <a:ext cx="602345" cy="7272724"/>
          </a:xfrm>
          <a:prstGeom prst="arc">
            <a:avLst>
              <a:gd name="adj1" fmla="val 16305188"/>
              <a:gd name="adj2" fmla="val 5301522"/>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6" name="Straight Connector 15"/>
          <p:cNvCxnSpPr/>
          <p:nvPr/>
        </p:nvCxnSpPr>
        <p:spPr>
          <a:xfrm flipV="1">
            <a:off x="3755203" y="3829756"/>
            <a:ext cx="0" cy="18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618390" y="4009756"/>
            <a:ext cx="328219" cy="523220"/>
          </a:xfrm>
          <a:prstGeom prst="rect">
            <a:avLst/>
          </a:prstGeom>
          <a:noFill/>
        </p:spPr>
        <p:txBody>
          <a:bodyPr wrap="square" rtlCol="0">
            <a:spAutoFit/>
          </a:bodyPr>
          <a:lstStyle/>
          <a:p>
            <a:r>
              <a:rPr lang="en-GB" sz="2800" b="1" dirty="0" smtClean="0">
                <a:solidFill>
                  <a:srgbClr val="FF0000"/>
                </a:solidFill>
              </a:rPr>
              <a:t>f</a:t>
            </a:r>
            <a:endParaRPr lang="en-GB" sz="2800" b="1" dirty="0">
              <a:solidFill>
                <a:srgbClr val="FF0000"/>
              </a:solidFill>
            </a:endParaRPr>
          </a:p>
        </p:txBody>
      </p:sp>
      <p:sp>
        <p:nvSpPr>
          <p:cNvPr id="20" name="TextBox 19"/>
          <p:cNvSpPr txBox="1"/>
          <p:nvPr/>
        </p:nvSpPr>
        <p:spPr>
          <a:xfrm>
            <a:off x="1699929" y="3904343"/>
            <a:ext cx="343364" cy="523220"/>
          </a:xfrm>
          <a:prstGeom prst="rect">
            <a:avLst/>
          </a:prstGeom>
          <a:noFill/>
        </p:spPr>
        <p:txBody>
          <a:bodyPr wrap="none" rtlCol="0">
            <a:spAutoFit/>
          </a:bodyPr>
          <a:lstStyle/>
          <a:p>
            <a:r>
              <a:rPr lang="en-GB" sz="2800" b="1" dirty="0" smtClean="0">
                <a:solidFill>
                  <a:srgbClr val="FF0000"/>
                </a:solidFill>
              </a:rPr>
              <a:t>c</a:t>
            </a:r>
            <a:endParaRPr lang="en-GB" sz="2800" b="1" dirty="0">
              <a:solidFill>
                <a:srgbClr val="FF0000"/>
              </a:solidFill>
            </a:endParaRPr>
          </a:p>
        </p:txBody>
      </p:sp>
      <p:cxnSp>
        <p:nvCxnSpPr>
          <p:cNvPr id="26" name="Straight Connector 25"/>
          <p:cNvCxnSpPr/>
          <p:nvPr/>
        </p:nvCxnSpPr>
        <p:spPr>
          <a:xfrm flipV="1">
            <a:off x="1884444" y="3784418"/>
            <a:ext cx="0" cy="18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flipV="1">
            <a:off x="920505" y="2924997"/>
            <a:ext cx="8483" cy="9494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37326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9"/>
          <p:cNvGraphicFramePr>
            <a:graphicFrameLocks/>
          </p:cNvGraphicFramePr>
          <p:nvPr>
            <p:extLst>
              <p:ext uri="{D42A27DB-BD31-4B8C-83A1-F6EECF244321}">
                <p14:modId xmlns:p14="http://schemas.microsoft.com/office/powerpoint/2010/main" val="2804147933"/>
              </p:ext>
            </p:extLst>
          </p:nvPr>
        </p:nvGraphicFramePr>
        <p:xfrm>
          <a:off x="-1" y="1"/>
          <a:ext cx="12191998" cy="6857998"/>
        </p:xfrm>
        <a:graphic>
          <a:graphicData uri="http://schemas.openxmlformats.org/drawingml/2006/table">
            <a:tbl>
              <a:tblPr firstRow="1" bandRow="1">
                <a:tableStyleId>{5C22544A-7EE6-4342-B048-85BDC9FD1C3A}</a:tableStyleId>
              </a:tblPr>
              <a:tblGrid>
                <a:gridCol w="937846">
                  <a:extLst>
                    <a:ext uri="{9D8B030D-6E8A-4147-A177-3AD203B41FA5}">
                      <a16:colId xmlns:a16="http://schemas.microsoft.com/office/drawing/2014/main" val="879792873"/>
                    </a:ext>
                  </a:extLst>
                </a:gridCol>
                <a:gridCol w="937846">
                  <a:extLst>
                    <a:ext uri="{9D8B030D-6E8A-4147-A177-3AD203B41FA5}">
                      <a16:colId xmlns:a16="http://schemas.microsoft.com/office/drawing/2014/main" val="619418322"/>
                    </a:ext>
                  </a:extLst>
                </a:gridCol>
                <a:gridCol w="937846">
                  <a:extLst>
                    <a:ext uri="{9D8B030D-6E8A-4147-A177-3AD203B41FA5}">
                      <a16:colId xmlns:a16="http://schemas.microsoft.com/office/drawing/2014/main" val="2640623435"/>
                    </a:ext>
                  </a:extLst>
                </a:gridCol>
                <a:gridCol w="937846">
                  <a:extLst>
                    <a:ext uri="{9D8B030D-6E8A-4147-A177-3AD203B41FA5}">
                      <a16:colId xmlns:a16="http://schemas.microsoft.com/office/drawing/2014/main" val="1506160972"/>
                    </a:ext>
                  </a:extLst>
                </a:gridCol>
                <a:gridCol w="937846">
                  <a:extLst>
                    <a:ext uri="{9D8B030D-6E8A-4147-A177-3AD203B41FA5}">
                      <a16:colId xmlns:a16="http://schemas.microsoft.com/office/drawing/2014/main" val="1780730191"/>
                    </a:ext>
                  </a:extLst>
                </a:gridCol>
                <a:gridCol w="937846">
                  <a:extLst>
                    <a:ext uri="{9D8B030D-6E8A-4147-A177-3AD203B41FA5}">
                      <a16:colId xmlns:a16="http://schemas.microsoft.com/office/drawing/2014/main" val="1599809360"/>
                    </a:ext>
                  </a:extLst>
                </a:gridCol>
                <a:gridCol w="937846">
                  <a:extLst>
                    <a:ext uri="{9D8B030D-6E8A-4147-A177-3AD203B41FA5}">
                      <a16:colId xmlns:a16="http://schemas.microsoft.com/office/drawing/2014/main" val="1520971275"/>
                    </a:ext>
                  </a:extLst>
                </a:gridCol>
                <a:gridCol w="937846">
                  <a:extLst>
                    <a:ext uri="{9D8B030D-6E8A-4147-A177-3AD203B41FA5}">
                      <a16:colId xmlns:a16="http://schemas.microsoft.com/office/drawing/2014/main" val="3678928888"/>
                    </a:ext>
                  </a:extLst>
                </a:gridCol>
                <a:gridCol w="937846">
                  <a:extLst>
                    <a:ext uri="{9D8B030D-6E8A-4147-A177-3AD203B41FA5}">
                      <a16:colId xmlns:a16="http://schemas.microsoft.com/office/drawing/2014/main" val="4185939621"/>
                    </a:ext>
                  </a:extLst>
                </a:gridCol>
                <a:gridCol w="937846">
                  <a:extLst>
                    <a:ext uri="{9D8B030D-6E8A-4147-A177-3AD203B41FA5}">
                      <a16:colId xmlns:a16="http://schemas.microsoft.com/office/drawing/2014/main" val="2553625362"/>
                    </a:ext>
                  </a:extLst>
                </a:gridCol>
                <a:gridCol w="937846">
                  <a:extLst>
                    <a:ext uri="{9D8B030D-6E8A-4147-A177-3AD203B41FA5}">
                      <a16:colId xmlns:a16="http://schemas.microsoft.com/office/drawing/2014/main" val="366981988"/>
                    </a:ext>
                  </a:extLst>
                </a:gridCol>
                <a:gridCol w="937846">
                  <a:extLst>
                    <a:ext uri="{9D8B030D-6E8A-4147-A177-3AD203B41FA5}">
                      <a16:colId xmlns:a16="http://schemas.microsoft.com/office/drawing/2014/main" val="3975062560"/>
                    </a:ext>
                  </a:extLst>
                </a:gridCol>
                <a:gridCol w="937846">
                  <a:extLst>
                    <a:ext uri="{9D8B030D-6E8A-4147-A177-3AD203B41FA5}">
                      <a16:colId xmlns:a16="http://schemas.microsoft.com/office/drawing/2014/main" val="284063855"/>
                    </a:ext>
                  </a:extLst>
                </a:gridCol>
              </a:tblGrid>
              <a:tr h="979714">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4199189"/>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0258291"/>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8495499"/>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85736637"/>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1546308"/>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14081604"/>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2159939"/>
                  </a:ext>
                </a:extLst>
              </a:tr>
            </a:tbl>
          </a:graphicData>
        </a:graphic>
      </p:graphicFrame>
      <p:graphicFrame>
        <p:nvGraphicFramePr>
          <p:cNvPr id="10" name="Content Placeholder 9"/>
          <p:cNvGraphicFramePr>
            <a:graphicFrameLocks noGrp="1"/>
          </p:cNvGraphicFramePr>
          <p:nvPr>
            <p:ph idx="1"/>
            <p:extLst>
              <p:ext uri="{D42A27DB-BD31-4B8C-83A1-F6EECF244321}">
                <p14:modId xmlns:p14="http://schemas.microsoft.com/office/powerpoint/2010/main" val="3923405417"/>
              </p:ext>
            </p:extLst>
          </p:nvPr>
        </p:nvGraphicFramePr>
        <p:xfrm>
          <a:off x="-1" y="1"/>
          <a:ext cx="12191998" cy="6857998"/>
        </p:xfrm>
        <a:graphic>
          <a:graphicData uri="http://schemas.openxmlformats.org/drawingml/2006/table">
            <a:tbl>
              <a:tblPr firstRow="1" bandRow="1">
                <a:tableStyleId>{5C22544A-7EE6-4342-B048-85BDC9FD1C3A}</a:tableStyleId>
              </a:tblPr>
              <a:tblGrid>
                <a:gridCol w="937846">
                  <a:extLst>
                    <a:ext uri="{9D8B030D-6E8A-4147-A177-3AD203B41FA5}">
                      <a16:colId xmlns:a16="http://schemas.microsoft.com/office/drawing/2014/main" val="879792873"/>
                    </a:ext>
                  </a:extLst>
                </a:gridCol>
                <a:gridCol w="937846">
                  <a:extLst>
                    <a:ext uri="{9D8B030D-6E8A-4147-A177-3AD203B41FA5}">
                      <a16:colId xmlns:a16="http://schemas.microsoft.com/office/drawing/2014/main" val="619418322"/>
                    </a:ext>
                  </a:extLst>
                </a:gridCol>
                <a:gridCol w="937846">
                  <a:extLst>
                    <a:ext uri="{9D8B030D-6E8A-4147-A177-3AD203B41FA5}">
                      <a16:colId xmlns:a16="http://schemas.microsoft.com/office/drawing/2014/main" val="2640623435"/>
                    </a:ext>
                  </a:extLst>
                </a:gridCol>
                <a:gridCol w="937846">
                  <a:extLst>
                    <a:ext uri="{9D8B030D-6E8A-4147-A177-3AD203B41FA5}">
                      <a16:colId xmlns:a16="http://schemas.microsoft.com/office/drawing/2014/main" val="1506160972"/>
                    </a:ext>
                  </a:extLst>
                </a:gridCol>
                <a:gridCol w="937846">
                  <a:extLst>
                    <a:ext uri="{9D8B030D-6E8A-4147-A177-3AD203B41FA5}">
                      <a16:colId xmlns:a16="http://schemas.microsoft.com/office/drawing/2014/main" val="1780730191"/>
                    </a:ext>
                  </a:extLst>
                </a:gridCol>
                <a:gridCol w="937846">
                  <a:extLst>
                    <a:ext uri="{9D8B030D-6E8A-4147-A177-3AD203B41FA5}">
                      <a16:colId xmlns:a16="http://schemas.microsoft.com/office/drawing/2014/main" val="1599809360"/>
                    </a:ext>
                  </a:extLst>
                </a:gridCol>
                <a:gridCol w="937846">
                  <a:extLst>
                    <a:ext uri="{9D8B030D-6E8A-4147-A177-3AD203B41FA5}">
                      <a16:colId xmlns:a16="http://schemas.microsoft.com/office/drawing/2014/main" val="1520971275"/>
                    </a:ext>
                  </a:extLst>
                </a:gridCol>
                <a:gridCol w="937846">
                  <a:extLst>
                    <a:ext uri="{9D8B030D-6E8A-4147-A177-3AD203B41FA5}">
                      <a16:colId xmlns:a16="http://schemas.microsoft.com/office/drawing/2014/main" val="3678928888"/>
                    </a:ext>
                  </a:extLst>
                </a:gridCol>
                <a:gridCol w="937846">
                  <a:extLst>
                    <a:ext uri="{9D8B030D-6E8A-4147-A177-3AD203B41FA5}">
                      <a16:colId xmlns:a16="http://schemas.microsoft.com/office/drawing/2014/main" val="4185939621"/>
                    </a:ext>
                  </a:extLst>
                </a:gridCol>
                <a:gridCol w="937846">
                  <a:extLst>
                    <a:ext uri="{9D8B030D-6E8A-4147-A177-3AD203B41FA5}">
                      <a16:colId xmlns:a16="http://schemas.microsoft.com/office/drawing/2014/main" val="2553625362"/>
                    </a:ext>
                  </a:extLst>
                </a:gridCol>
                <a:gridCol w="937846">
                  <a:extLst>
                    <a:ext uri="{9D8B030D-6E8A-4147-A177-3AD203B41FA5}">
                      <a16:colId xmlns:a16="http://schemas.microsoft.com/office/drawing/2014/main" val="366981988"/>
                    </a:ext>
                  </a:extLst>
                </a:gridCol>
                <a:gridCol w="937846">
                  <a:extLst>
                    <a:ext uri="{9D8B030D-6E8A-4147-A177-3AD203B41FA5}">
                      <a16:colId xmlns:a16="http://schemas.microsoft.com/office/drawing/2014/main" val="3975062560"/>
                    </a:ext>
                  </a:extLst>
                </a:gridCol>
                <a:gridCol w="937846">
                  <a:extLst>
                    <a:ext uri="{9D8B030D-6E8A-4147-A177-3AD203B41FA5}">
                      <a16:colId xmlns:a16="http://schemas.microsoft.com/office/drawing/2014/main" val="284063855"/>
                    </a:ext>
                  </a:extLst>
                </a:gridCol>
              </a:tblGrid>
              <a:tr h="979714">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4199189"/>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0258291"/>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8495499"/>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85736637"/>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1546308"/>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14081604"/>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2159939"/>
                  </a:ext>
                </a:extLst>
              </a:tr>
            </a:tbl>
          </a:graphicData>
        </a:graphic>
      </p:graphicFrame>
      <p:cxnSp>
        <p:nvCxnSpPr>
          <p:cNvPr id="31" name="Straight Arrow Connector 30"/>
          <p:cNvCxnSpPr/>
          <p:nvPr/>
        </p:nvCxnSpPr>
        <p:spPr>
          <a:xfrm flipH="1">
            <a:off x="0" y="3904343"/>
            <a:ext cx="12192000" cy="3812"/>
          </a:xfrm>
          <a:prstGeom prst="straightConnector1">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755203" y="3829756"/>
            <a:ext cx="0" cy="18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618390" y="4009756"/>
            <a:ext cx="328219" cy="523220"/>
          </a:xfrm>
          <a:prstGeom prst="rect">
            <a:avLst/>
          </a:prstGeom>
          <a:noFill/>
        </p:spPr>
        <p:txBody>
          <a:bodyPr wrap="square" rtlCol="0">
            <a:spAutoFit/>
          </a:bodyPr>
          <a:lstStyle/>
          <a:p>
            <a:r>
              <a:rPr lang="en-GB" sz="2800" b="1" dirty="0" smtClean="0">
                <a:solidFill>
                  <a:srgbClr val="FF0000"/>
                </a:solidFill>
              </a:rPr>
              <a:t>f</a:t>
            </a:r>
            <a:endParaRPr lang="en-GB" sz="2800" b="1" dirty="0">
              <a:solidFill>
                <a:srgbClr val="FF0000"/>
              </a:solidFill>
            </a:endParaRPr>
          </a:p>
        </p:txBody>
      </p:sp>
      <p:sp>
        <p:nvSpPr>
          <p:cNvPr id="20" name="TextBox 19"/>
          <p:cNvSpPr txBox="1"/>
          <p:nvPr/>
        </p:nvSpPr>
        <p:spPr>
          <a:xfrm>
            <a:off x="1699929" y="3904343"/>
            <a:ext cx="343364" cy="523220"/>
          </a:xfrm>
          <a:prstGeom prst="rect">
            <a:avLst/>
          </a:prstGeom>
          <a:noFill/>
        </p:spPr>
        <p:txBody>
          <a:bodyPr wrap="none" rtlCol="0">
            <a:spAutoFit/>
          </a:bodyPr>
          <a:lstStyle/>
          <a:p>
            <a:r>
              <a:rPr lang="en-GB" sz="2800" b="1" dirty="0" smtClean="0">
                <a:solidFill>
                  <a:srgbClr val="FF0000"/>
                </a:solidFill>
              </a:rPr>
              <a:t>c</a:t>
            </a:r>
            <a:endParaRPr lang="en-GB" sz="2800" b="1" dirty="0">
              <a:solidFill>
                <a:srgbClr val="FF0000"/>
              </a:solidFill>
            </a:endParaRPr>
          </a:p>
        </p:txBody>
      </p:sp>
      <p:cxnSp>
        <p:nvCxnSpPr>
          <p:cNvPr id="26" name="Straight Connector 25"/>
          <p:cNvCxnSpPr/>
          <p:nvPr/>
        </p:nvCxnSpPr>
        <p:spPr>
          <a:xfrm flipV="1">
            <a:off x="1884444" y="3784418"/>
            <a:ext cx="0" cy="18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flipV="1">
            <a:off x="1875962" y="2924997"/>
            <a:ext cx="8483" cy="9494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Arc 12"/>
          <p:cNvSpPr/>
          <p:nvPr/>
        </p:nvSpPr>
        <p:spPr>
          <a:xfrm rot="10800000" flipH="1">
            <a:off x="5038292" y="-207362"/>
            <a:ext cx="602345" cy="7272724"/>
          </a:xfrm>
          <a:prstGeom prst="arc">
            <a:avLst>
              <a:gd name="adj1" fmla="val 16305188"/>
              <a:gd name="adj2" fmla="val 529578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1617884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9"/>
          <p:cNvGraphicFramePr>
            <a:graphicFrameLocks/>
          </p:cNvGraphicFramePr>
          <p:nvPr>
            <p:extLst>
              <p:ext uri="{D42A27DB-BD31-4B8C-83A1-F6EECF244321}">
                <p14:modId xmlns:p14="http://schemas.microsoft.com/office/powerpoint/2010/main" val="2690653946"/>
              </p:ext>
            </p:extLst>
          </p:nvPr>
        </p:nvGraphicFramePr>
        <p:xfrm>
          <a:off x="-1" y="1"/>
          <a:ext cx="12191998" cy="6857998"/>
        </p:xfrm>
        <a:graphic>
          <a:graphicData uri="http://schemas.openxmlformats.org/drawingml/2006/table">
            <a:tbl>
              <a:tblPr firstRow="1" bandRow="1">
                <a:tableStyleId>{5C22544A-7EE6-4342-B048-85BDC9FD1C3A}</a:tableStyleId>
              </a:tblPr>
              <a:tblGrid>
                <a:gridCol w="937846">
                  <a:extLst>
                    <a:ext uri="{9D8B030D-6E8A-4147-A177-3AD203B41FA5}">
                      <a16:colId xmlns:a16="http://schemas.microsoft.com/office/drawing/2014/main" val="879792873"/>
                    </a:ext>
                  </a:extLst>
                </a:gridCol>
                <a:gridCol w="937846">
                  <a:extLst>
                    <a:ext uri="{9D8B030D-6E8A-4147-A177-3AD203B41FA5}">
                      <a16:colId xmlns:a16="http://schemas.microsoft.com/office/drawing/2014/main" val="619418322"/>
                    </a:ext>
                  </a:extLst>
                </a:gridCol>
                <a:gridCol w="937846">
                  <a:extLst>
                    <a:ext uri="{9D8B030D-6E8A-4147-A177-3AD203B41FA5}">
                      <a16:colId xmlns:a16="http://schemas.microsoft.com/office/drawing/2014/main" val="2640623435"/>
                    </a:ext>
                  </a:extLst>
                </a:gridCol>
                <a:gridCol w="937846">
                  <a:extLst>
                    <a:ext uri="{9D8B030D-6E8A-4147-A177-3AD203B41FA5}">
                      <a16:colId xmlns:a16="http://schemas.microsoft.com/office/drawing/2014/main" val="1506160972"/>
                    </a:ext>
                  </a:extLst>
                </a:gridCol>
                <a:gridCol w="937846">
                  <a:extLst>
                    <a:ext uri="{9D8B030D-6E8A-4147-A177-3AD203B41FA5}">
                      <a16:colId xmlns:a16="http://schemas.microsoft.com/office/drawing/2014/main" val="1780730191"/>
                    </a:ext>
                  </a:extLst>
                </a:gridCol>
                <a:gridCol w="937846">
                  <a:extLst>
                    <a:ext uri="{9D8B030D-6E8A-4147-A177-3AD203B41FA5}">
                      <a16:colId xmlns:a16="http://schemas.microsoft.com/office/drawing/2014/main" val="1599809360"/>
                    </a:ext>
                  </a:extLst>
                </a:gridCol>
                <a:gridCol w="937846">
                  <a:extLst>
                    <a:ext uri="{9D8B030D-6E8A-4147-A177-3AD203B41FA5}">
                      <a16:colId xmlns:a16="http://schemas.microsoft.com/office/drawing/2014/main" val="1520971275"/>
                    </a:ext>
                  </a:extLst>
                </a:gridCol>
                <a:gridCol w="937846">
                  <a:extLst>
                    <a:ext uri="{9D8B030D-6E8A-4147-A177-3AD203B41FA5}">
                      <a16:colId xmlns:a16="http://schemas.microsoft.com/office/drawing/2014/main" val="3678928888"/>
                    </a:ext>
                  </a:extLst>
                </a:gridCol>
                <a:gridCol w="937846">
                  <a:extLst>
                    <a:ext uri="{9D8B030D-6E8A-4147-A177-3AD203B41FA5}">
                      <a16:colId xmlns:a16="http://schemas.microsoft.com/office/drawing/2014/main" val="4185939621"/>
                    </a:ext>
                  </a:extLst>
                </a:gridCol>
                <a:gridCol w="937846">
                  <a:extLst>
                    <a:ext uri="{9D8B030D-6E8A-4147-A177-3AD203B41FA5}">
                      <a16:colId xmlns:a16="http://schemas.microsoft.com/office/drawing/2014/main" val="2553625362"/>
                    </a:ext>
                  </a:extLst>
                </a:gridCol>
                <a:gridCol w="937846">
                  <a:extLst>
                    <a:ext uri="{9D8B030D-6E8A-4147-A177-3AD203B41FA5}">
                      <a16:colId xmlns:a16="http://schemas.microsoft.com/office/drawing/2014/main" val="366981988"/>
                    </a:ext>
                  </a:extLst>
                </a:gridCol>
                <a:gridCol w="937846">
                  <a:extLst>
                    <a:ext uri="{9D8B030D-6E8A-4147-A177-3AD203B41FA5}">
                      <a16:colId xmlns:a16="http://schemas.microsoft.com/office/drawing/2014/main" val="3975062560"/>
                    </a:ext>
                  </a:extLst>
                </a:gridCol>
                <a:gridCol w="937846">
                  <a:extLst>
                    <a:ext uri="{9D8B030D-6E8A-4147-A177-3AD203B41FA5}">
                      <a16:colId xmlns:a16="http://schemas.microsoft.com/office/drawing/2014/main" val="284063855"/>
                    </a:ext>
                  </a:extLst>
                </a:gridCol>
              </a:tblGrid>
              <a:tr h="979714">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4199189"/>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0258291"/>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8495499"/>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85736637"/>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1546308"/>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14081604"/>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2159939"/>
                  </a:ext>
                </a:extLst>
              </a:tr>
            </a:tbl>
          </a:graphicData>
        </a:graphic>
      </p:graphicFrame>
      <p:graphicFrame>
        <p:nvGraphicFramePr>
          <p:cNvPr id="10" name="Content Placeholder 9"/>
          <p:cNvGraphicFramePr>
            <a:graphicFrameLocks noGrp="1"/>
          </p:cNvGraphicFramePr>
          <p:nvPr>
            <p:ph idx="1"/>
            <p:extLst>
              <p:ext uri="{D42A27DB-BD31-4B8C-83A1-F6EECF244321}">
                <p14:modId xmlns:p14="http://schemas.microsoft.com/office/powerpoint/2010/main" val="3923405417"/>
              </p:ext>
            </p:extLst>
          </p:nvPr>
        </p:nvGraphicFramePr>
        <p:xfrm>
          <a:off x="-1" y="1"/>
          <a:ext cx="12191998" cy="6857998"/>
        </p:xfrm>
        <a:graphic>
          <a:graphicData uri="http://schemas.openxmlformats.org/drawingml/2006/table">
            <a:tbl>
              <a:tblPr firstRow="1" bandRow="1">
                <a:tableStyleId>{5C22544A-7EE6-4342-B048-85BDC9FD1C3A}</a:tableStyleId>
              </a:tblPr>
              <a:tblGrid>
                <a:gridCol w="937846">
                  <a:extLst>
                    <a:ext uri="{9D8B030D-6E8A-4147-A177-3AD203B41FA5}">
                      <a16:colId xmlns:a16="http://schemas.microsoft.com/office/drawing/2014/main" val="879792873"/>
                    </a:ext>
                  </a:extLst>
                </a:gridCol>
                <a:gridCol w="937846">
                  <a:extLst>
                    <a:ext uri="{9D8B030D-6E8A-4147-A177-3AD203B41FA5}">
                      <a16:colId xmlns:a16="http://schemas.microsoft.com/office/drawing/2014/main" val="619418322"/>
                    </a:ext>
                  </a:extLst>
                </a:gridCol>
                <a:gridCol w="937846">
                  <a:extLst>
                    <a:ext uri="{9D8B030D-6E8A-4147-A177-3AD203B41FA5}">
                      <a16:colId xmlns:a16="http://schemas.microsoft.com/office/drawing/2014/main" val="2640623435"/>
                    </a:ext>
                  </a:extLst>
                </a:gridCol>
                <a:gridCol w="937846">
                  <a:extLst>
                    <a:ext uri="{9D8B030D-6E8A-4147-A177-3AD203B41FA5}">
                      <a16:colId xmlns:a16="http://schemas.microsoft.com/office/drawing/2014/main" val="1506160972"/>
                    </a:ext>
                  </a:extLst>
                </a:gridCol>
                <a:gridCol w="937846">
                  <a:extLst>
                    <a:ext uri="{9D8B030D-6E8A-4147-A177-3AD203B41FA5}">
                      <a16:colId xmlns:a16="http://schemas.microsoft.com/office/drawing/2014/main" val="1780730191"/>
                    </a:ext>
                  </a:extLst>
                </a:gridCol>
                <a:gridCol w="937846">
                  <a:extLst>
                    <a:ext uri="{9D8B030D-6E8A-4147-A177-3AD203B41FA5}">
                      <a16:colId xmlns:a16="http://schemas.microsoft.com/office/drawing/2014/main" val="1599809360"/>
                    </a:ext>
                  </a:extLst>
                </a:gridCol>
                <a:gridCol w="937846">
                  <a:extLst>
                    <a:ext uri="{9D8B030D-6E8A-4147-A177-3AD203B41FA5}">
                      <a16:colId xmlns:a16="http://schemas.microsoft.com/office/drawing/2014/main" val="1520971275"/>
                    </a:ext>
                  </a:extLst>
                </a:gridCol>
                <a:gridCol w="937846">
                  <a:extLst>
                    <a:ext uri="{9D8B030D-6E8A-4147-A177-3AD203B41FA5}">
                      <a16:colId xmlns:a16="http://schemas.microsoft.com/office/drawing/2014/main" val="3678928888"/>
                    </a:ext>
                  </a:extLst>
                </a:gridCol>
                <a:gridCol w="937846">
                  <a:extLst>
                    <a:ext uri="{9D8B030D-6E8A-4147-A177-3AD203B41FA5}">
                      <a16:colId xmlns:a16="http://schemas.microsoft.com/office/drawing/2014/main" val="4185939621"/>
                    </a:ext>
                  </a:extLst>
                </a:gridCol>
                <a:gridCol w="937846">
                  <a:extLst>
                    <a:ext uri="{9D8B030D-6E8A-4147-A177-3AD203B41FA5}">
                      <a16:colId xmlns:a16="http://schemas.microsoft.com/office/drawing/2014/main" val="2553625362"/>
                    </a:ext>
                  </a:extLst>
                </a:gridCol>
                <a:gridCol w="937846">
                  <a:extLst>
                    <a:ext uri="{9D8B030D-6E8A-4147-A177-3AD203B41FA5}">
                      <a16:colId xmlns:a16="http://schemas.microsoft.com/office/drawing/2014/main" val="366981988"/>
                    </a:ext>
                  </a:extLst>
                </a:gridCol>
                <a:gridCol w="937846">
                  <a:extLst>
                    <a:ext uri="{9D8B030D-6E8A-4147-A177-3AD203B41FA5}">
                      <a16:colId xmlns:a16="http://schemas.microsoft.com/office/drawing/2014/main" val="3975062560"/>
                    </a:ext>
                  </a:extLst>
                </a:gridCol>
                <a:gridCol w="937846">
                  <a:extLst>
                    <a:ext uri="{9D8B030D-6E8A-4147-A177-3AD203B41FA5}">
                      <a16:colId xmlns:a16="http://schemas.microsoft.com/office/drawing/2014/main" val="284063855"/>
                    </a:ext>
                  </a:extLst>
                </a:gridCol>
              </a:tblGrid>
              <a:tr h="979714">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4199189"/>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0258291"/>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8495499"/>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85736637"/>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1546308"/>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14081604"/>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2159939"/>
                  </a:ext>
                </a:extLst>
              </a:tr>
            </a:tbl>
          </a:graphicData>
        </a:graphic>
      </p:graphicFrame>
      <p:cxnSp>
        <p:nvCxnSpPr>
          <p:cNvPr id="31" name="Straight Arrow Connector 30"/>
          <p:cNvCxnSpPr/>
          <p:nvPr/>
        </p:nvCxnSpPr>
        <p:spPr>
          <a:xfrm flipH="1">
            <a:off x="0" y="3904343"/>
            <a:ext cx="12192000" cy="3812"/>
          </a:xfrm>
          <a:prstGeom prst="straightConnector1">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755203" y="3829756"/>
            <a:ext cx="0" cy="18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618390" y="4009756"/>
            <a:ext cx="328219" cy="523220"/>
          </a:xfrm>
          <a:prstGeom prst="rect">
            <a:avLst/>
          </a:prstGeom>
          <a:noFill/>
        </p:spPr>
        <p:txBody>
          <a:bodyPr wrap="square" rtlCol="0">
            <a:spAutoFit/>
          </a:bodyPr>
          <a:lstStyle/>
          <a:p>
            <a:r>
              <a:rPr lang="en-GB" sz="2800" b="1" dirty="0" smtClean="0">
                <a:solidFill>
                  <a:srgbClr val="FF0000"/>
                </a:solidFill>
              </a:rPr>
              <a:t>f</a:t>
            </a:r>
            <a:endParaRPr lang="en-GB" sz="2800" b="1" dirty="0">
              <a:solidFill>
                <a:srgbClr val="FF0000"/>
              </a:solidFill>
            </a:endParaRPr>
          </a:p>
        </p:txBody>
      </p:sp>
      <p:sp>
        <p:nvSpPr>
          <p:cNvPr id="20" name="TextBox 19"/>
          <p:cNvSpPr txBox="1"/>
          <p:nvPr/>
        </p:nvSpPr>
        <p:spPr>
          <a:xfrm>
            <a:off x="1699929" y="3904343"/>
            <a:ext cx="343364" cy="523220"/>
          </a:xfrm>
          <a:prstGeom prst="rect">
            <a:avLst/>
          </a:prstGeom>
          <a:noFill/>
        </p:spPr>
        <p:txBody>
          <a:bodyPr wrap="none" rtlCol="0">
            <a:spAutoFit/>
          </a:bodyPr>
          <a:lstStyle/>
          <a:p>
            <a:r>
              <a:rPr lang="en-GB" sz="2800" b="1" dirty="0" smtClean="0">
                <a:solidFill>
                  <a:srgbClr val="FF0000"/>
                </a:solidFill>
              </a:rPr>
              <a:t>c</a:t>
            </a:r>
            <a:endParaRPr lang="en-GB" sz="2800" b="1" dirty="0">
              <a:solidFill>
                <a:srgbClr val="FF0000"/>
              </a:solidFill>
            </a:endParaRPr>
          </a:p>
        </p:txBody>
      </p:sp>
      <p:cxnSp>
        <p:nvCxnSpPr>
          <p:cNvPr id="26" name="Straight Connector 25"/>
          <p:cNvCxnSpPr/>
          <p:nvPr/>
        </p:nvCxnSpPr>
        <p:spPr>
          <a:xfrm flipV="1">
            <a:off x="1884444" y="3784418"/>
            <a:ext cx="0" cy="18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flipV="1">
            <a:off x="2804924" y="2924997"/>
            <a:ext cx="8483" cy="9494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Arc 12"/>
          <p:cNvSpPr/>
          <p:nvPr/>
        </p:nvSpPr>
        <p:spPr>
          <a:xfrm rot="10800000" flipH="1">
            <a:off x="5038292" y="-207362"/>
            <a:ext cx="602345" cy="7272724"/>
          </a:xfrm>
          <a:prstGeom prst="arc">
            <a:avLst>
              <a:gd name="adj1" fmla="val 16305188"/>
              <a:gd name="adj2" fmla="val 5298732"/>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40706556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9"/>
          <p:cNvGraphicFramePr>
            <a:graphicFrameLocks/>
          </p:cNvGraphicFramePr>
          <p:nvPr>
            <p:extLst>
              <p:ext uri="{D42A27DB-BD31-4B8C-83A1-F6EECF244321}">
                <p14:modId xmlns:p14="http://schemas.microsoft.com/office/powerpoint/2010/main" val="2142797043"/>
              </p:ext>
            </p:extLst>
          </p:nvPr>
        </p:nvGraphicFramePr>
        <p:xfrm>
          <a:off x="-1" y="1"/>
          <a:ext cx="12191998" cy="6857998"/>
        </p:xfrm>
        <a:graphic>
          <a:graphicData uri="http://schemas.openxmlformats.org/drawingml/2006/table">
            <a:tbl>
              <a:tblPr firstRow="1" bandRow="1">
                <a:tableStyleId>{5C22544A-7EE6-4342-B048-85BDC9FD1C3A}</a:tableStyleId>
              </a:tblPr>
              <a:tblGrid>
                <a:gridCol w="937846">
                  <a:extLst>
                    <a:ext uri="{9D8B030D-6E8A-4147-A177-3AD203B41FA5}">
                      <a16:colId xmlns:a16="http://schemas.microsoft.com/office/drawing/2014/main" val="879792873"/>
                    </a:ext>
                  </a:extLst>
                </a:gridCol>
                <a:gridCol w="937846">
                  <a:extLst>
                    <a:ext uri="{9D8B030D-6E8A-4147-A177-3AD203B41FA5}">
                      <a16:colId xmlns:a16="http://schemas.microsoft.com/office/drawing/2014/main" val="619418322"/>
                    </a:ext>
                  </a:extLst>
                </a:gridCol>
                <a:gridCol w="937846">
                  <a:extLst>
                    <a:ext uri="{9D8B030D-6E8A-4147-A177-3AD203B41FA5}">
                      <a16:colId xmlns:a16="http://schemas.microsoft.com/office/drawing/2014/main" val="2640623435"/>
                    </a:ext>
                  </a:extLst>
                </a:gridCol>
                <a:gridCol w="937846">
                  <a:extLst>
                    <a:ext uri="{9D8B030D-6E8A-4147-A177-3AD203B41FA5}">
                      <a16:colId xmlns:a16="http://schemas.microsoft.com/office/drawing/2014/main" val="1506160972"/>
                    </a:ext>
                  </a:extLst>
                </a:gridCol>
                <a:gridCol w="937846">
                  <a:extLst>
                    <a:ext uri="{9D8B030D-6E8A-4147-A177-3AD203B41FA5}">
                      <a16:colId xmlns:a16="http://schemas.microsoft.com/office/drawing/2014/main" val="1780730191"/>
                    </a:ext>
                  </a:extLst>
                </a:gridCol>
                <a:gridCol w="937846">
                  <a:extLst>
                    <a:ext uri="{9D8B030D-6E8A-4147-A177-3AD203B41FA5}">
                      <a16:colId xmlns:a16="http://schemas.microsoft.com/office/drawing/2014/main" val="1599809360"/>
                    </a:ext>
                  </a:extLst>
                </a:gridCol>
                <a:gridCol w="937846">
                  <a:extLst>
                    <a:ext uri="{9D8B030D-6E8A-4147-A177-3AD203B41FA5}">
                      <a16:colId xmlns:a16="http://schemas.microsoft.com/office/drawing/2014/main" val="1520971275"/>
                    </a:ext>
                  </a:extLst>
                </a:gridCol>
                <a:gridCol w="937846">
                  <a:extLst>
                    <a:ext uri="{9D8B030D-6E8A-4147-A177-3AD203B41FA5}">
                      <a16:colId xmlns:a16="http://schemas.microsoft.com/office/drawing/2014/main" val="3678928888"/>
                    </a:ext>
                  </a:extLst>
                </a:gridCol>
                <a:gridCol w="937846">
                  <a:extLst>
                    <a:ext uri="{9D8B030D-6E8A-4147-A177-3AD203B41FA5}">
                      <a16:colId xmlns:a16="http://schemas.microsoft.com/office/drawing/2014/main" val="4185939621"/>
                    </a:ext>
                  </a:extLst>
                </a:gridCol>
                <a:gridCol w="937846">
                  <a:extLst>
                    <a:ext uri="{9D8B030D-6E8A-4147-A177-3AD203B41FA5}">
                      <a16:colId xmlns:a16="http://schemas.microsoft.com/office/drawing/2014/main" val="2553625362"/>
                    </a:ext>
                  </a:extLst>
                </a:gridCol>
                <a:gridCol w="937846">
                  <a:extLst>
                    <a:ext uri="{9D8B030D-6E8A-4147-A177-3AD203B41FA5}">
                      <a16:colId xmlns:a16="http://schemas.microsoft.com/office/drawing/2014/main" val="366981988"/>
                    </a:ext>
                  </a:extLst>
                </a:gridCol>
                <a:gridCol w="937846">
                  <a:extLst>
                    <a:ext uri="{9D8B030D-6E8A-4147-A177-3AD203B41FA5}">
                      <a16:colId xmlns:a16="http://schemas.microsoft.com/office/drawing/2014/main" val="3975062560"/>
                    </a:ext>
                  </a:extLst>
                </a:gridCol>
                <a:gridCol w="937846">
                  <a:extLst>
                    <a:ext uri="{9D8B030D-6E8A-4147-A177-3AD203B41FA5}">
                      <a16:colId xmlns:a16="http://schemas.microsoft.com/office/drawing/2014/main" val="284063855"/>
                    </a:ext>
                  </a:extLst>
                </a:gridCol>
              </a:tblGrid>
              <a:tr h="979714">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4199189"/>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0258291"/>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8495499"/>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85736637"/>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1546308"/>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14081604"/>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2159939"/>
                  </a:ext>
                </a:extLst>
              </a:tr>
            </a:tbl>
          </a:graphicData>
        </a:graphic>
      </p:graphicFrame>
      <p:graphicFrame>
        <p:nvGraphicFramePr>
          <p:cNvPr id="10" name="Content Placeholder 9"/>
          <p:cNvGraphicFramePr>
            <a:graphicFrameLocks noGrp="1"/>
          </p:cNvGraphicFramePr>
          <p:nvPr>
            <p:ph idx="1"/>
            <p:extLst>
              <p:ext uri="{D42A27DB-BD31-4B8C-83A1-F6EECF244321}">
                <p14:modId xmlns:p14="http://schemas.microsoft.com/office/powerpoint/2010/main" val="3923405417"/>
              </p:ext>
            </p:extLst>
          </p:nvPr>
        </p:nvGraphicFramePr>
        <p:xfrm>
          <a:off x="-1" y="1"/>
          <a:ext cx="12191998" cy="6857998"/>
        </p:xfrm>
        <a:graphic>
          <a:graphicData uri="http://schemas.openxmlformats.org/drawingml/2006/table">
            <a:tbl>
              <a:tblPr firstRow="1" bandRow="1">
                <a:tableStyleId>{5C22544A-7EE6-4342-B048-85BDC9FD1C3A}</a:tableStyleId>
              </a:tblPr>
              <a:tblGrid>
                <a:gridCol w="937846">
                  <a:extLst>
                    <a:ext uri="{9D8B030D-6E8A-4147-A177-3AD203B41FA5}">
                      <a16:colId xmlns:a16="http://schemas.microsoft.com/office/drawing/2014/main" val="879792873"/>
                    </a:ext>
                  </a:extLst>
                </a:gridCol>
                <a:gridCol w="937846">
                  <a:extLst>
                    <a:ext uri="{9D8B030D-6E8A-4147-A177-3AD203B41FA5}">
                      <a16:colId xmlns:a16="http://schemas.microsoft.com/office/drawing/2014/main" val="619418322"/>
                    </a:ext>
                  </a:extLst>
                </a:gridCol>
                <a:gridCol w="937846">
                  <a:extLst>
                    <a:ext uri="{9D8B030D-6E8A-4147-A177-3AD203B41FA5}">
                      <a16:colId xmlns:a16="http://schemas.microsoft.com/office/drawing/2014/main" val="2640623435"/>
                    </a:ext>
                  </a:extLst>
                </a:gridCol>
                <a:gridCol w="937846">
                  <a:extLst>
                    <a:ext uri="{9D8B030D-6E8A-4147-A177-3AD203B41FA5}">
                      <a16:colId xmlns:a16="http://schemas.microsoft.com/office/drawing/2014/main" val="1506160972"/>
                    </a:ext>
                  </a:extLst>
                </a:gridCol>
                <a:gridCol w="937846">
                  <a:extLst>
                    <a:ext uri="{9D8B030D-6E8A-4147-A177-3AD203B41FA5}">
                      <a16:colId xmlns:a16="http://schemas.microsoft.com/office/drawing/2014/main" val="1780730191"/>
                    </a:ext>
                  </a:extLst>
                </a:gridCol>
                <a:gridCol w="937846">
                  <a:extLst>
                    <a:ext uri="{9D8B030D-6E8A-4147-A177-3AD203B41FA5}">
                      <a16:colId xmlns:a16="http://schemas.microsoft.com/office/drawing/2014/main" val="1599809360"/>
                    </a:ext>
                  </a:extLst>
                </a:gridCol>
                <a:gridCol w="937846">
                  <a:extLst>
                    <a:ext uri="{9D8B030D-6E8A-4147-A177-3AD203B41FA5}">
                      <a16:colId xmlns:a16="http://schemas.microsoft.com/office/drawing/2014/main" val="1520971275"/>
                    </a:ext>
                  </a:extLst>
                </a:gridCol>
                <a:gridCol w="937846">
                  <a:extLst>
                    <a:ext uri="{9D8B030D-6E8A-4147-A177-3AD203B41FA5}">
                      <a16:colId xmlns:a16="http://schemas.microsoft.com/office/drawing/2014/main" val="3678928888"/>
                    </a:ext>
                  </a:extLst>
                </a:gridCol>
                <a:gridCol w="937846">
                  <a:extLst>
                    <a:ext uri="{9D8B030D-6E8A-4147-A177-3AD203B41FA5}">
                      <a16:colId xmlns:a16="http://schemas.microsoft.com/office/drawing/2014/main" val="4185939621"/>
                    </a:ext>
                  </a:extLst>
                </a:gridCol>
                <a:gridCol w="937846">
                  <a:extLst>
                    <a:ext uri="{9D8B030D-6E8A-4147-A177-3AD203B41FA5}">
                      <a16:colId xmlns:a16="http://schemas.microsoft.com/office/drawing/2014/main" val="2553625362"/>
                    </a:ext>
                  </a:extLst>
                </a:gridCol>
                <a:gridCol w="937846">
                  <a:extLst>
                    <a:ext uri="{9D8B030D-6E8A-4147-A177-3AD203B41FA5}">
                      <a16:colId xmlns:a16="http://schemas.microsoft.com/office/drawing/2014/main" val="366981988"/>
                    </a:ext>
                  </a:extLst>
                </a:gridCol>
                <a:gridCol w="937846">
                  <a:extLst>
                    <a:ext uri="{9D8B030D-6E8A-4147-A177-3AD203B41FA5}">
                      <a16:colId xmlns:a16="http://schemas.microsoft.com/office/drawing/2014/main" val="3975062560"/>
                    </a:ext>
                  </a:extLst>
                </a:gridCol>
                <a:gridCol w="937846">
                  <a:extLst>
                    <a:ext uri="{9D8B030D-6E8A-4147-A177-3AD203B41FA5}">
                      <a16:colId xmlns:a16="http://schemas.microsoft.com/office/drawing/2014/main" val="284063855"/>
                    </a:ext>
                  </a:extLst>
                </a:gridCol>
              </a:tblGrid>
              <a:tr h="979714">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4199189"/>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0258291"/>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8495499"/>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85736637"/>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1546308"/>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14081604"/>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2159939"/>
                  </a:ext>
                </a:extLst>
              </a:tr>
            </a:tbl>
          </a:graphicData>
        </a:graphic>
      </p:graphicFrame>
      <p:cxnSp>
        <p:nvCxnSpPr>
          <p:cNvPr id="31" name="Straight Arrow Connector 30"/>
          <p:cNvCxnSpPr/>
          <p:nvPr/>
        </p:nvCxnSpPr>
        <p:spPr>
          <a:xfrm flipH="1">
            <a:off x="0" y="3904343"/>
            <a:ext cx="12192000" cy="3812"/>
          </a:xfrm>
          <a:prstGeom prst="straightConnector1">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755203" y="3829756"/>
            <a:ext cx="0" cy="18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618390" y="4009756"/>
            <a:ext cx="328219" cy="523220"/>
          </a:xfrm>
          <a:prstGeom prst="rect">
            <a:avLst/>
          </a:prstGeom>
          <a:noFill/>
        </p:spPr>
        <p:txBody>
          <a:bodyPr wrap="square" rtlCol="0">
            <a:spAutoFit/>
          </a:bodyPr>
          <a:lstStyle/>
          <a:p>
            <a:r>
              <a:rPr lang="en-GB" sz="2800" b="1" dirty="0" smtClean="0">
                <a:solidFill>
                  <a:srgbClr val="FF0000"/>
                </a:solidFill>
              </a:rPr>
              <a:t>f</a:t>
            </a:r>
            <a:endParaRPr lang="en-GB" sz="2800" b="1" dirty="0">
              <a:solidFill>
                <a:srgbClr val="FF0000"/>
              </a:solidFill>
            </a:endParaRPr>
          </a:p>
        </p:txBody>
      </p:sp>
      <p:sp>
        <p:nvSpPr>
          <p:cNvPr id="20" name="TextBox 19"/>
          <p:cNvSpPr txBox="1"/>
          <p:nvPr/>
        </p:nvSpPr>
        <p:spPr>
          <a:xfrm>
            <a:off x="1699929" y="3904343"/>
            <a:ext cx="343364" cy="523220"/>
          </a:xfrm>
          <a:prstGeom prst="rect">
            <a:avLst/>
          </a:prstGeom>
          <a:noFill/>
        </p:spPr>
        <p:txBody>
          <a:bodyPr wrap="none" rtlCol="0">
            <a:spAutoFit/>
          </a:bodyPr>
          <a:lstStyle/>
          <a:p>
            <a:r>
              <a:rPr lang="en-GB" sz="2800" b="1" dirty="0" smtClean="0">
                <a:solidFill>
                  <a:srgbClr val="FF0000"/>
                </a:solidFill>
              </a:rPr>
              <a:t>c</a:t>
            </a:r>
            <a:endParaRPr lang="en-GB" sz="2800" b="1" dirty="0">
              <a:solidFill>
                <a:srgbClr val="FF0000"/>
              </a:solidFill>
            </a:endParaRPr>
          </a:p>
        </p:txBody>
      </p:sp>
      <p:cxnSp>
        <p:nvCxnSpPr>
          <p:cNvPr id="26" name="Straight Connector 25"/>
          <p:cNvCxnSpPr/>
          <p:nvPr/>
        </p:nvCxnSpPr>
        <p:spPr>
          <a:xfrm flipV="1">
            <a:off x="1884444" y="3784418"/>
            <a:ext cx="0" cy="18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flipV="1">
            <a:off x="3746720" y="2924997"/>
            <a:ext cx="8483" cy="9494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Arc 12"/>
          <p:cNvSpPr/>
          <p:nvPr/>
        </p:nvSpPr>
        <p:spPr>
          <a:xfrm rot="10800000" flipH="1">
            <a:off x="5038292" y="-207362"/>
            <a:ext cx="602345" cy="7272724"/>
          </a:xfrm>
          <a:prstGeom prst="arc">
            <a:avLst>
              <a:gd name="adj1" fmla="val 16305188"/>
              <a:gd name="adj2" fmla="val 5298031"/>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7363489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9"/>
          <p:cNvGraphicFramePr>
            <a:graphicFrameLocks/>
          </p:cNvGraphicFramePr>
          <p:nvPr>
            <p:extLst>
              <p:ext uri="{D42A27DB-BD31-4B8C-83A1-F6EECF244321}">
                <p14:modId xmlns:p14="http://schemas.microsoft.com/office/powerpoint/2010/main" val="3863232155"/>
              </p:ext>
            </p:extLst>
          </p:nvPr>
        </p:nvGraphicFramePr>
        <p:xfrm>
          <a:off x="-1" y="1"/>
          <a:ext cx="12191998" cy="6857998"/>
        </p:xfrm>
        <a:graphic>
          <a:graphicData uri="http://schemas.openxmlformats.org/drawingml/2006/table">
            <a:tbl>
              <a:tblPr firstRow="1" bandRow="1">
                <a:tableStyleId>{5C22544A-7EE6-4342-B048-85BDC9FD1C3A}</a:tableStyleId>
              </a:tblPr>
              <a:tblGrid>
                <a:gridCol w="937846">
                  <a:extLst>
                    <a:ext uri="{9D8B030D-6E8A-4147-A177-3AD203B41FA5}">
                      <a16:colId xmlns:a16="http://schemas.microsoft.com/office/drawing/2014/main" val="879792873"/>
                    </a:ext>
                  </a:extLst>
                </a:gridCol>
                <a:gridCol w="937846">
                  <a:extLst>
                    <a:ext uri="{9D8B030D-6E8A-4147-A177-3AD203B41FA5}">
                      <a16:colId xmlns:a16="http://schemas.microsoft.com/office/drawing/2014/main" val="619418322"/>
                    </a:ext>
                  </a:extLst>
                </a:gridCol>
                <a:gridCol w="937846">
                  <a:extLst>
                    <a:ext uri="{9D8B030D-6E8A-4147-A177-3AD203B41FA5}">
                      <a16:colId xmlns:a16="http://schemas.microsoft.com/office/drawing/2014/main" val="2640623435"/>
                    </a:ext>
                  </a:extLst>
                </a:gridCol>
                <a:gridCol w="937846">
                  <a:extLst>
                    <a:ext uri="{9D8B030D-6E8A-4147-A177-3AD203B41FA5}">
                      <a16:colId xmlns:a16="http://schemas.microsoft.com/office/drawing/2014/main" val="1506160972"/>
                    </a:ext>
                  </a:extLst>
                </a:gridCol>
                <a:gridCol w="937846">
                  <a:extLst>
                    <a:ext uri="{9D8B030D-6E8A-4147-A177-3AD203B41FA5}">
                      <a16:colId xmlns:a16="http://schemas.microsoft.com/office/drawing/2014/main" val="1780730191"/>
                    </a:ext>
                  </a:extLst>
                </a:gridCol>
                <a:gridCol w="937846">
                  <a:extLst>
                    <a:ext uri="{9D8B030D-6E8A-4147-A177-3AD203B41FA5}">
                      <a16:colId xmlns:a16="http://schemas.microsoft.com/office/drawing/2014/main" val="1599809360"/>
                    </a:ext>
                  </a:extLst>
                </a:gridCol>
                <a:gridCol w="937846">
                  <a:extLst>
                    <a:ext uri="{9D8B030D-6E8A-4147-A177-3AD203B41FA5}">
                      <a16:colId xmlns:a16="http://schemas.microsoft.com/office/drawing/2014/main" val="1520971275"/>
                    </a:ext>
                  </a:extLst>
                </a:gridCol>
                <a:gridCol w="937846">
                  <a:extLst>
                    <a:ext uri="{9D8B030D-6E8A-4147-A177-3AD203B41FA5}">
                      <a16:colId xmlns:a16="http://schemas.microsoft.com/office/drawing/2014/main" val="3678928888"/>
                    </a:ext>
                  </a:extLst>
                </a:gridCol>
                <a:gridCol w="937846">
                  <a:extLst>
                    <a:ext uri="{9D8B030D-6E8A-4147-A177-3AD203B41FA5}">
                      <a16:colId xmlns:a16="http://schemas.microsoft.com/office/drawing/2014/main" val="4185939621"/>
                    </a:ext>
                  </a:extLst>
                </a:gridCol>
                <a:gridCol w="937846">
                  <a:extLst>
                    <a:ext uri="{9D8B030D-6E8A-4147-A177-3AD203B41FA5}">
                      <a16:colId xmlns:a16="http://schemas.microsoft.com/office/drawing/2014/main" val="2553625362"/>
                    </a:ext>
                  </a:extLst>
                </a:gridCol>
                <a:gridCol w="937846">
                  <a:extLst>
                    <a:ext uri="{9D8B030D-6E8A-4147-A177-3AD203B41FA5}">
                      <a16:colId xmlns:a16="http://schemas.microsoft.com/office/drawing/2014/main" val="366981988"/>
                    </a:ext>
                  </a:extLst>
                </a:gridCol>
                <a:gridCol w="937846">
                  <a:extLst>
                    <a:ext uri="{9D8B030D-6E8A-4147-A177-3AD203B41FA5}">
                      <a16:colId xmlns:a16="http://schemas.microsoft.com/office/drawing/2014/main" val="3975062560"/>
                    </a:ext>
                  </a:extLst>
                </a:gridCol>
                <a:gridCol w="937846">
                  <a:extLst>
                    <a:ext uri="{9D8B030D-6E8A-4147-A177-3AD203B41FA5}">
                      <a16:colId xmlns:a16="http://schemas.microsoft.com/office/drawing/2014/main" val="284063855"/>
                    </a:ext>
                  </a:extLst>
                </a:gridCol>
              </a:tblGrid>
              <a:tr h="979714">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4199189"/>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0258291"/>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8495499"/>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85736637"/>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1546308"/>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14081604"/>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2159939"/>
                  </a:ext>
                </a:extLst>
              </a:tr>
            </a:tbl>
          </a:graphicData>
        </a:graphic>
      </p:graphicFrame>
      <p:graphicFrame>
        <p:nvGraphicFramePr>
          <p:cNvPr id="10" name="Content Placeholder 9"/>
          <p:cNvGraphicFramePr>
            <a:graphicFrameLocks noGrp="1"/>
          </p:cNvGraphicFramePr>
          <p:nvPr>
            <p:ph idx="1"/>
            <p:extLst>
              <p:ext uri="{D42A27DB-BD31-4B8C-83A1-F6EECF244321}">
                <p14:modId xmlns:p14="http://schemas.microsoft.com/office/powerpoint/2010/main" val="3923405417"/>
              </p:ext>
            </p:extLst>
          </p:nvPr>
        </p:nvGraphicFramePr>
        <p:xfrm>
          <a:off x="-1" y="1"/>
          <a:ext cx="12191998" cy="6857998"/>
        </p:xfrm>
        <a:graphic>
          <a:graphicData uri="http://schemas.openxmlformats.org/drawingml/2006/table">
            <a:tbl>
              <a:tblPr firstRow="1" bandRow="1">
                <a:tableStyleId>{5C22544A-7EE6-4342-B048-85BDC9FD1C3A}</a:tableStyleId>
              </a:tblPr>
              <a:tblGrid>
                <a:gridCol w="937846">
                  <a:extLst>
                    <a:ext uri="{9D8B030D-6E8A-4147-A177-3AD203B41FA5}">
                      <a16:colId xmlns:a16="http://schemas.microsoft.com/office/drawing/2014/main" val="879792873"/>
                    </a:ext>
                  </a:extLst>
                </a:gridCol>
                <a:gridCol w="937846">
                  <a:extLst>
                    <a:ext uri="{9D8B030D-6E8A-4147-A177-3AD203B41FA5}">
                      <a16:colId xmlns:a16="http://schemas.microsoft.com/office/drawing/2014/main" val="619418322"/>
                    </a:ext>
                  </a:extLst>
                </a:gridCol>
                <a:gridCol w="937846">
                  <a:extLst>
                    <a:ext uri="{9D8B030D-6E8A-4147-A177-3AD203B41FA5}">
                      <a16:colId xmlns:a16="http://schemas.microsoft.com/office/drawing/2014/main" val="2640623435"/>
                    </a:ext>
                  </a:extLst>
                </a:gridCol>
                <a:gridCol w="937846">
                  <a:extLst>
                    <a:ext uri="{9D8B030D-6E8A-4147-A177-3AD203B41FA5}">
                      <a16:colId xmlns:a16="http://schemas.microsoft.com/office/drawing/2014/main" val="1506160972"/>
                    </a:ext>
                  </a:extLst>
                </a:gridCol>
                <a:gridCol w="937846">
                  <a:extLst>
                    <a:ext uri="{9D8B030D-6E8A-4147-A177-3AD203B41FA5}">
                      <a16:colId xmlns:a16="http://schemas.microsoft.com/office/drawing/2014/main" val="1780730191"/>
                    </a:ext>
                  </a:extLst>
                </a:gridCol>
                <a:gridCol w="937846">
                  <a:extLst>
                    <a:ext uri="{9D8B030D-6E8A-4147-A177-3AD203B41FA5}">
                      <a16:colId xmlns:a16="http://schemas.microsoft.com/office/drawing/2014/main" val="1599809360"/>
                    </a:ext>
                  </a:extLst>
                </a:gridCol>
                <a:gridCol w="937846">
                  <a:extLst>
                    <a:ext uri="{9D8B030D-6E8A-4147-A177-3AD203B41FA5}">
                      <a16:colId xmlns:a16="http://schemas.microsoft.com/office/drawing/2014/main" val="1520971275"/>
                    </a:ext>
                  </a:extLst>
                </a:gridCol>
                <a:gridCol w="937846">
                  <a:extLst>
                    <a:ext uri="{9D8B030D-6E8A-4147-A177-3AD203B41FA5}">
                      <a16:colId xmlns:a16="http://schemas.microsoft.com/office/drawing/2014/main" val="3678928888"/>
                    </a:ext>
                  </a:extLst>
                </a:gridCol>
                <a:gridCol w="937846">
                  <a:extLst>
                    <a:ext uri="{9D8B030D-6E8A-4147-A177-3AD203B41FA5}">
                      <a16:colId xmlns:a16="http://schemas.microsoft.com/office/drawing/2014/main" val="4185939621"/>
                    </a:ext>
                  </a:extLst>
                </a:gridCol>
                <a:gridCol w="937846">
                  <a:extLst>
                    <a:ext uri="{9D8B030D-6E8A-4147-A177-3AD203B41FA5}">
                      <a16:colId xmlns:a16="http://schemas.microsoft.com/office/drawing/2014/main" val="2553625362"/>
                    </a:ext>
                  </a:extLst>
                </a:gridCol>
                <a:gridCol w="937846">
                  <a:extLst>
                    <a:ext uri="{9D8B030D-6E8A-4147-A177-3AD203B41FA5}">
                      <a16:colId xmlns:a16="http://schemas.microsoft.com/office/drawing/2014/main" val="366981988"/>
                    </a:ext>
                  </a:extLst>
                </a:gridCol>
                <a:gridCol w="937846">
                  <a:extLst>
                    <a:ext uri="{9D8B030D-6E8A-4147-A177-3AD203B41FA5}">
                      <a16:colId xmlns:a16="http://schemas.microsoft.com/office/drawing/2014/main" val="3975062560"/>
                    </a:ext>
                  </a:extLst>
                </a:gridCol>
                <a:gridCol w="937846">
                  <a:extLst>
                    <a:ext uri="{9D8B030D-6E8A-4147-A177-3AD203B41FA5}">
                      <a16:colId xmlns:a16="http://schemas.microsoft.com/office/drawing/2014/main" val="284063855"/>
                    </a:ext>
                  </a:extLst>
                </a:gridCol>
              </a:tblGrid>
              <a:tr h="979714">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4199189"/>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0258291"/>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8495499"/>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85736637"/>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1546308"/>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14081604"/>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2159939"/>
                  </a:ext>
                </a:extLst>
              </a:tr>
            </a:tbl>
          </a:graphicData>
        </a:graphic>
      </p:graphicFrame>
      <p:cxnSp>
        <p:nvCxnSpPr>
          <p:cNvPr id="31" name="Straight Arrow Connector 30"/>
          <p:cNvCxnSpPr/>
          <p:nvPr/>
        </p:nvCxnSpPr>
        <p:spPr>
          <a:xfrm flipH="1">
            <a:off x="0" y="3904343"/>
            <a:ext cx="12192000" cy="3812"/>
          </a:xfrm>
          <a:prstGeom prst="straightConnector1">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755203" y="3829756"/>
            <a:ext cx="0" cy="18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618390" y="4009756"/>
            <a:ext cx="328219" cy="523220"/>
          </a:xfrm>
          <a:prstGeom prst="rect">
            <a:avLst/>
          </a:prstGeom>
          <a:noFill/>
        </p:spPr>
        <p:txBody>
          <a:bodyPr wrap="square" rtlCol="0">
            <a:spAutoFit/>
          </a:bodyPr>
          <a:lstStyle/>
          <a:p>
            <a:r>
              <a:rPr lang="en-GB" sz="2800" b="1" dirty="0" smtClean="0">
                <a:solidFill>
                  <a:srgbClr val="FF0000"/>
                </a:solidFill>
              </a:rPr>
              <a:t>f</a:t>
            </a:r>
            <a:endParaRPr lang="en-GB" sz="2800" b="1" dirty="0">
              <a:solidFill>
                <a:srgbClr val="FF0000"/>
              </a:solidFill>
            </a:endParaRPr>
          </a:p>
        </p:txBody>
      </p:sp>
      <p:sp>
        <p:nvSpPr>
          <p:cNvPr id="20" name="TextBox 19"/>
          <p:cNvSpPr txBox="1"/>
          <p:nvPr/>
        </p:nvSpPr>
        <p:spPr>
          <a:xfrm>
            <a:off x="1699929" y="3904343"/>
            <a:ext cx="343364" cy="523220"/>
          </a:xfrm>
          <a:prstGeom prst="rect">
            <a:avLst/>
          </a:prstGeom>
          <a:noFill/>
        </p:spPr>
        <p:txBody>
          <a:bodyPr wrap="none" rtlCol="0">
            <a:spAutoFit/>
          </a:bodyPr>
          <a:lstStyle/>
          <a:p>
            <a:r>
              <a:rPr lang="en-GB" sz="2800" b="1" dirty="0" smtClean="0">
                <a:solidFill>
                  <a:srgbClr val="FF0000"/>
                </a:solidFill>
              </a:rPr>
              <a:t>c</a:t>
            </a:r>
            <a:endParaRPr lang="en-GB" sz="2800" b="1" dirty="0">
              <a:solidFill>
                <a:srgbClr val="FF0000"/>
              </a:solidFill>
            </a:endParaRPr>
          </a:p>
        </p:txBody>
      </p:sp>
      <p:cxnSp>
        <p:nvCxnSpPr>
          <p:cNvPr id="26" name="Straight Connector 25"/>
          <p:cNvCxnSpPr/>
          <p:nvPr/>
        </p:nvCxnSpPr>
        <p:spPr>
          <a:xfrm flipV="1">
            <a:off x="1884444" y="3784418"/>
            <a:ext cx="0" cy="18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flipV="1">
            <a:off x="4684275" y="2924997"/>
            <a:ext cx="8483" cy="9494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Arc 12"/>
          <p:cNvSpPr/>
          <p:nvPr/>
        </p:nvSpPr>
        <p:spPr>
          <a:xfrm rot="10800000" flipH="1">
            <a:off x="5038292" y="-207362"/>
            <a:ext cx="602345" cy="7272724"/>
          </a:xfrm>
          <a:prstGeom prst="arc">
            <a:avLst>
              <a:gd name="adj1" fmla="val 16305188"/>
              <a:gd name="adj2" fmla="val 5294553"/>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7572468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a:t>Law of </a:t>
            </a:r>
            <a:r>
              <a:rPr lang="en-GB" dirty="0" smtClean="0"/>
              <a:t>Reflection</a:t>
            </a:r>
            <a:r>
              <a:rPr lang="en-GB" dirty="0"/>
              <a:t/>
            </a:r>
            <a:br>
              <a:rPr lang="en-GB" dirty="0"/>
            </a:br>
            <a:r>
              <a:rPr lang="en-GB" dirty="0" smtClean="0"/>
              <a:t>&amp;</a:t>
            </a:r>
            <a:br>
              <a:rPr lang="en-GB" dirty="0" smtClean="0"/>
            </a:br>
            <a:r>
              <a:rPr lang="en-GB" dirty="0" smtClean="0"/>
              <a:t>Mirrors</a:t>
            </a:r>
            <a:endParaRPr lang="en-US" dirty="0"/>
          </a:p>
        </p:txBody>
      </p:sp>
      <p:sp>
        <p:nvSpPr>
          <p:cNvPr id="3" name="Subtitle 2"/>
          <p:cNvSpPr>
            <a:spLocks noGrp="1"/>
          </p:cNvSpPr>
          <p:nvPr>
            <p:ph type="subTitle" idx="1"/>
          </p:nvPr>
        </p:nvSpPr>
        <p:spPr/>
        <p:txBody>
          <a:bodyPr/>
          <a:lstStyle/>
          <a:p>
            <a:r>
              <a:rPr lang="en-GB" dirty="0" smtClean="0"/>
              <a:t>Light</a:t>
            </a:r>
            <a:endParaRPr lang="en-GB" dirty="0"/>
          </a:p>
        </p:txBody>
      </p:sp>
      <p:sp>
        <p:nvSpPr>
          <p:cNvPr id="4" name="Date Placeholder 3"/>
          <p:cNvSpPr>
            <a:spLocks noGrp="1"/>
          </p:cNvSpPr>
          <p:nvPr>
            <p:ph type="dt" sz="half" idx="10"/>
          </p:nvPr>
        </p:nvSpPr>
        <p:spPr/>
        <p:txBody>
          <a:bodyPr/>
          <a:lstStyle/>
          <a:p>
            <a:fld id="{D2A01AD7-9CD5-409C-B83F-7BC4F6BB34A5}" type="datetime1">
              <a:rPr lang="en-US" smtClean="0"/>
              <a:t>3/30/2018</a:t>
            </a:fld>
            <a:endParaRPr lang="en-US"/>
          </a:p>
        </p:txBody>
      </p:sp>
      <p:sp>
        <p:nvSpPr>
          <p:cNvPr id="5" name="Slide Number Placeholder 4"/>
          <p:cNvSpPr>
            <a:spLocks noGrp="1"/>
          </p:cNvSpPr>
          <p:nvPr>
            <p:ph type="sldNum" sz="quarter" idx="12"/>
          </p:nvPr>
        </p:nvSpPr>
        <p:spPr/>
        <p:txBody>
          <a:bodyPr/>
          <a:lstStyle/>
          <a:p>
            <a:fld id="{12F36BA8-ED48-4992-8491-571D6BB97763}" type="slidenum">
              <a:rPr lang="en-US" smtClean="0"/>
              <a:t>2</a:t>
            </a:fld>
            <a:endParaRPr lang="en-US"/>
          </a:p>
        </p:txBody>
      </p:sp>
    </p:spTree>
    <p:extLst>
      <p:ext uri="{BB962C8B-B14F-4D97-AF65-F5344CB8AC3E}">
        <p14:creationId xmlns:p14="http://schemas.microsoft.com/office/powerpoint/2010/main" val="24540850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9"/>
          <p:cNvGraphicFramePr>
            <a:graphicFrameLocks/>
          </p:cNvGraphicFramePr>
          <p:nvPr>
            <p:extLst>
              <p:ext uri="{D42A27DB-BD31-4B8C-83A1-F6EECF244321}">
                <p14:modId xmlns:p14="http://schemas.microsoft.com/office/powerpoint/2010/main" val="1986450243"/>
              </p:ext>
            </p:extLst>
          </p:nvPr>
        </p:nvGraphicFramePr>
        <p:xfrm>
          <a:off x="-1" y="1"/>
          <a:ext cx="12191998" cy="6857998"/>
        </p:xfrm>
        <a:graphic>
          <a:graphicData uri="http://schemas.openxmlformats.org/drawingml/2006/table">
            <a:tbl>
              <a:tblPr firstRow="1" bandRow="1">
                <a:tableStyleId>{5C22544A-7EE6-4342-B048-85BDC9FD1C3A}</a:tableStyleId>
              </a:tblPr>
              <a:tblGrid>
                <a:gridCol w="937846">
                  <a:extLst>
                    <a:ext uri="{9D8B030D-6E8A-4147-A177-3AD203B41FA5}">
                      <a16:colId xmlns:a16="http://schemas.microsoft.com/office/drawing/2014/main" val="879792873"/>
                    </a:ext>
                  </a:extLst>
                </a:gridCol>
                <a:gridCol w="937846">
                  <a:extLst>
                    <a:ext uri="{9D8B030D-6E8A-4147-A177-3AD203B41FA5}">
                      <a16:colId xmlns:a16="http://schemas.microsoft.com/office/drawing/2014/main" val="619418322"/>
                    </a:ext>
                  </a:extLst>
                </a:gridCol>
                <a:gridCol w="937846">
                  <a:extLst>
                    <a:ext uri="{9D8B030D-6E8A-4147-A177-3AD203B41FA5}">
                      <a16:colId xmlns:a16="http://schemas.microsoft.com/office/drawing/2014/main" val="2640623435"/>
                    </a:ext>
                  </a:extLst>
                </a:gridCol>
                <a:gridCol w="937846">
                  <a:extLst>
                    <a:ext uri="{9D8B030D-6E8A-4147-A177-3AD203B41FA5}">
                      <a16:colId xmlns:a16="http://schemas.microsoft.com/office/drawing/2014/main" val="1506160972"/>
                    </a:ext>
                  </a:extLst>
                </a:gridCol>
                <a:gridCol w="937846">
                  <a:extLst>
                    <a:ext uri="{9D8B030D-6E8A-4147-A177-3AD203B41FA5}">
                      <a16:colId xmlns:a16="http://schemas.microsoft.com/office/drawing/2014/main" val="1780730191"/>
                    </a:ext>
                  </a:extLst>
                </a:gridCol>
                <a:gridCol w="937846">
                  <a:extLst>
                    <a:ext uri="{9D8B030D-6E8A-4147-A177-3AD203B41FA5}">
                      <a16:colId xmlns:a16="http://schemas.microsoft.com/office/drawing/2014/main" val="1599809360"/>
                    </a:ext>
                  </a:extLst>
                </a:gridCol>
                <a:gridCol w="937846">
                  <a:extLst>
                    <a:ext uri="{9D8B030D-6E8A-4147-A177-3AD203B41FA5}">
                      <a16:colId xmlns:a16="http://schemas.microsoft.com/office/drawing/2014/main" val="1520971275"/>
                    </a:ext>
                  </a:extLst>
                </a:gridCol>
                <a:gridCol w="937846">
                  <a:extLst>
                    <a:ext uri="{9D8B030D-6E8A-4147-A177-3AD203B41FA5}">
                      <a16:colId xmlns:a16="http://schemas.microsoft.com/office/drawing/2014/main" val="3678928888"/>
                    </a:ext>
                  </a:extLst>
                </a:gridCol>
                <a:gridCol w="937846">
                  <a:extLst>
                    <a:ext uri="{9D8B030D-6E8A-4147-A177-3AD203B41FA5}">
                      <a16:colId xmlns:a16="http://schemas.microsoft.com/office/drawing/2014/main" val="4185939621"/>
                    </a:ext>
                  </a:extLst>
                </a:gridCol>
                <a:gridCol w="937846">
                  <a:extLst>
                    <a:ext uri="{9D8B030D-6E8A-4147-A177-3AD203B41FA5}">
                      <a16:colId xmlns:a16="http://schemas.microsoft.com/office/drawing/2014/main" val="2553625362"/>
                    </a:ext>
                  </a:extLst>
                </a:gridCol>
                <a:gridCol w="937846">
                  <a:extLst>
                    <a:ext uri="{9D8B030D-6E8A-4147-A177-3AD203B41FA5}">
                      <a16:colId xmlns:a16="http://schemas.microsoft.com/office/drawing/2014/main" val="366981988"/>
                    </a:ext>
                  </a:extLst>
                </a:gridCol>
                <a:gridCol w="937846">
                  <a:extLst>
                    <a:ext uri="{9D8B030D-6E8A-4147-A177-3AD203B41FA5}">
                      <a16:colId xmlns:a16="http://schemas.microsoft.com/office/drawing/2014/main" val="3975062560"/>
                    </a:ext>
                  </a:extLst>
                </a:gridCol>
                <a:gridCol w="937846">
                  <a:extLst>
                    <a:ext uri="{9D8B030D-6E8A-4147-A177-3AD203B41FA5}">
                      <a16:colId xmlns:a16="http://schemas.microsoft.com/office/drawing/2014/main" val="284063855"/>
                    </a:ext>
                  </a:extLst>
                </a:gridCol>
              </a:tblGrid>
              <a:tr h="979714">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4199189"/>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0258291"/>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8495499"/>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85736637"/>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1546308"/>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14081604"/>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2159939"/>
                  </a:ext>
                </a:extLst>
              </a:tr>
            </a:tbl>
          </a:graphicData>
        </a:graphic>
      </p:graphicFrame>
      <p:graphicFrame>
        <p:nvGraphicFramePr>
          <p:cNvPr id="10" name="Content Placeholder 9"/>
          <p:cNvGraphicFramePr>
            <a:graphicFrameLocks noGrp="1"/>
          </p:cNvGraphicFramePr>
          <p:nvPr>
            <p:ph idx="1"/>
            <p:extLst>
              <p:ext uri="{D42A27DB-BD31-4B8C-83A1-F6EECF244321}">
                <p14:modId xmlns:p14="http://schemas.microsoft.com/office/powerpoint/2010/main" val="3923405417"/>
              </p:ext>
            </p:extLst>
          </p:nvPr>
        </p:nvGraphicFramePr>
        <p:xfrm>
          <a:off x="-1" y="1"/>
          <a:ext cx="12191998" cy="6857998"/>
        </p:xfrm>
        <a:graphic>
          <a:graphicData uri="http://schemas.openxmlformats.org/drawingml/2006/table">
            <a:tbl>
              <a:tblPr firstRow="1" bandRow="1">
                <a:tableStyleId>{5C22544A-7EE6-4342-B048-85BDC9FD1C3A}</a:tableStyleId>
              </a:tblPr>
              <a:tblGrid>
                <a:gridCol w="937846">
                  <a:extLst>
                    <a:ext uri="{9D8B030D-6E8A-4147-A177-3AD203B41FA5}">
                      <a16:colId xmlns:a16="http://schemas.microsoft.com/office/drawing/2014/main" val="879792873"/>
                    </a:ext>
                  </a:extLst>
                </a:gridCol>
                <a:gridCol w="937846">
                  <a:extLst>
                    <a:ext uri="{9D8B030D-6E8A-4147-A177-3AD203B41FA5}">
                      <a16:colId xmlns:a16="http://schemas.microsoft.com/office/drawing/2014/main" val="619418322"/>
                    </a:ext>
                  </a:extLst>
                </a:gridCol>
                <a:gridCol w="937846">
                  <a:extLst>
                    <a:ext uri="{9D8B030D-6E8A-4147-A177-3AD203B41FA5}">
                      <a16:colId xmlns:a16="http://schemas.microsoft.com/office/drawing/2014/main" val="2640623435"/>
                    </a:ext>
                  </a:extLst>
                </a:gridCol>
                <a:gridCol w="937846">
                  <a:extLst>
                    <a:ext uri="{9D8B030D-6E8A-4147-A177-3AD203B41FA5}">
                      <a16:colId xmlns:a16="http://schemas.microsoft.com/office/drawing/2014/main" val="1506160972"/>
                    </a:ext>
                  </a:extLst>
                </a:gridCol>
                <a:gridCol w="937846">
                  <a:extLst>
                    <a:ext uri="{9D8B030D-6E8A-4147-A177-3AD203B41FA5}">
                      <a16:colId xmlns:a16="http://schemas.microsoft.com/office/drawing/2014/main" val="1780730191"/>
                    </a:ext>
                  </a:extLst>
                </a:gridCol>
                <a:gridCol w="937846">
                  <a:extLst>
                    <a:ext uri="{9D8B030D-6E8A-4147-A177-3AD203B41FA5}">
                      <a16:colId xmlns:a16="http://schemas.microsoft.com/office/drawing/2014/main" val="1599809360"/>
                    </a:ext>
                  </a:extLst>
                </a:gridCol>
                <a:gridCol w="937846">
                  <a:extLst>
                    <a:ext uri="{9D8B030D-6E8A-4147-A177-3AD203B41FA5}">
                      <a16:colId xmlns:a16="http://schemas.microsoft.com/office/drawing/2014/main" val="1520971275"/>
                    </a:ext>
                  </a:extLst>
                </a:gridCol>
                <a:gridCol w="937846">
                  <a:extLst>
                    <a:ext uri="{9D8B030D-6E8A-4147-A177-3AD203B41FA5}">
                      <a16:colId xmlns:a16="http://schemas.microsoft.com/office/drawing/2014/main" val="3678928888"/>
                    </a:ext>
                  </a:extLst>
                </a:gridCol>
                <a:gridCol w="937846">
                  <a:extLst>
                    <a:ext uri="{9D8B030D-6E8A-4147-A177-3AD203B41FA5}">
                      <a16:colId xmlns:a16="http://schemas.microsoft.com/office/drawing/2014/main" val="4185939621"/>
                    </a:ext>
                  </a:extLst>
                </a:gridCol>
                <a:gridCol w="937846">
                  <a:extLst>
                    <a:ext uri="{9D8B030D-6E8A-4147-A177-3AD203B41FA5}">
                      <a16:colId xmlns:a16="http://schemas.microsoft.com/office/drawing/2014/main" val="2553625362"/>
                    </a:ext>
                  </a:extLst>
                </a:gridCol>
                <a:gridCol w="937846">
                  <a:extLst>
                    <a:ext uri="{9D8B030D-6E8A-4147-A177-3AD203B41FA5}">
                      <a16:colId xmlns:a16="http://schemas.microsoft.com/office/drawing/2014/main" val="366981988"/>
                    </a:ext>
                  </a:extLst>
                </a:gridCol>
                <a:gridCol w="937846">
                  <a:extLst>
                    <a:ext uri="{9D8B030D-6E8A-4147-A177-3AD203B41FA5}">
                      <a16:colId xmlns:a16="http://schemas.microsoft.com/office/drawing/2014/main" val="3975062560"/>
                    </a:ext>
                  </a:extLst>
                </a:gridCol>
                <a:gridCol w="937846">
                  <a:extLst>
                    <a:ext uri="{9D8B030D-6E8A-4147-A177-3AD203B41FA5}">
                      <a16:colId xmlns:a16="http://schemas.microsoft.com/office/drawing/2014/main" val="284063855"/>
                    </a:ext>
                  </a:extLst>
                </a:gridCol>
              </a:tblGrid>
              <a:tr h="979714">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4199189"/>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0258291"/>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8495499"/>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85736637"/>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1546308"/>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14081604"/>
                  </a:ext>
                </a:extLst>
              </a:tr>
              <a:tr h="97971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2159939"/>
                  </a:ext>
                </a:extLst>
              </a:tr>
            </a:tbl>
          </a:graphicData>
        </a:graphic>
      </p:graphicFrame>
      <p:cxnSp>
        <p:nvCxnSpPr>
          <p:cNvPr id="31" name="Straight Arrow Connector 30"/>
          <p:cNvCxnSpPr/>
          <p:nvPr/>
        </p:nvCxnSpPr>
        <p:spPr>
          <a:xfrm flipH="1">
            <a:off x="0" y="3904343"/>
            <a:ext cx="12192000" cy="3812"/>
          </a:xfrm>
          <a:prstGeom prst="straightConnector1">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755203" y="3829756"/>
            <a:ext cx="0" cy="18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618390" y="4009756"/>
            <a:ext cx="328219" cy="523220"/>
          </a:xfrm>
          <a:prstGeom prst="rect">
            <a:avLst/>
          </a:prstGeom>
          <a:noFill/>
        </p:spPr>
        <p:txBody>
          <a:bodyPr wrap="square" rtlCol="0">
            <a:spAutoFit/>
          </a:bodyPr>
          <a:lstStyle/>
          <a:p>
            <a:r>
              <a:rPr lang="en-GB" sz="2800" b="1" dirty="0" smtClean="0">
                <a:solidFill>
                  <a:srgbClr val="FF0000"/>
                </a:solidFill>
              </a:rPr>
              <a:t>f</a:t>
            </a:r>
            <a:endParaRPr lang="en-GB" sz="2800" b="1" dirty="0">
              <a:solidFill>
                <a:srgbClr val="FF0000"/>
              </a:solidFill>
            </a:endParaRPr>
          </a:p>
        </p:txBody>
      </p:sp>
      <p:sp>
        <p:nvSpPr>
          <p:cNvPr id="20" name="TextBox 19"/>
          <p:cNvSpPr txBox="1"/>
          <p:nvPr/>
        </p:nvSpPr>
        <p:spPr>
          <a:xfrm>
            <a:off x="1699929" y="3904343"/>
            <a:ext cx="343364" cy="523220"/>
          </a:xfrm>
          <a:prstGeom prst="rect">
            <a:avLst/>
          </a:prstGeom>
          <a:noFill/>
        </p:spPr>
        <p:txBody>
          <a:bodyPr wrap="none" rtlCol="0">
            <a:spAutoFit/>
          </a:bodyPr>
          <a:lstStyle/>
          <a:p>
            <a:r>
              <a:rPr lang="en-GB" sz="2800" b="1" dirty="0" smtClean="0">
                <a:solidFill>
                  <a:srgbClr val="FF0000"/>
                </a:solidFill>
              </a:rPr>
              <a:t>c</a:t>
            </a:r>
            <a:endParaRPr lang="en-GB" sz="2800" b="1" dirty="0">
              <a:solidFill>
                <a:srgbClr val="FF0000"/>
              </a:solidFill>
            </a:endParaRPr>
          </a:p>
        </p:txBody>
      </p:sp>
      <p:cxnSp>
        <p:nvCxnSpPr>
          <p:cNvPr id="26" name="Straight Connector 25"/>
          <p:cNvCxnSpPr/>
          <p:nvPr/>
        </p:nvCxnSpPr>
        <p:spPr>
          <a:xfrm flipV="1">
            <a:off x="1884444" y="3784418"/>
            <a:ext cx="0" cy="18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flipV="1">
            <a:off x="7490046" y="2935793"/>
            <a:ext cx="8483" cy="9494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Arc 12"/>
          <p:cNvSpPr/>
          <p:nvPr/>
        </p:nvSpPr>
        <p:spPr>
          <a:xfrm rot="10800000" flipH="1">
            <a:off x="5038292" y="-207362"/>
            <a:ext cx="602345" cy="7272724"/>
          </a:xfrm>
          <a:prstGeom prst="arc">
            <a:avLst>
              <a:gd name="adj1" fmla="val 16305188"/>
              <a:gd name="adj2" fmla="val 5296211"/>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3360476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Sim Bucket Simulation</a:t>
            </a:r>
            <a:endParaRPr lang="en-GB" dirty="0"/>
          </a:p>
        </p:txBody>
      </p:sp>
      <p:sp>
        <p:nvSpPr>
          <p:cNvPr id="3" name="Content Placeholder 2"/>
          <p:cNvSpPr>
            <a:spLocks noGrp="1"/>
          </p:cNvSpPr>
          <p:nvPr>
            <p:ph idx="1"/>
          </p:nvPr>
        </p:nvSpPr>
        <p:spPr/>
        <p:txBody>
          <a:bodyPr/>
          <a:lstStyle/>
          <a:p>
            <a:r>
              <a:rPr lang="en-GB" dirty="0">
                <a:hlinkClick r:id="rId2"/>
              </a:rPr>
              <a:t>https://simbucket.com/lensesandmirrors</a:t>
            </a:r>
            <a:r>
              <a:rPr lang="en-GB" dirty="0" smtClean="0">
                <a:hlinkClick r:id="rId2"/>
              </a:rPr>
              <a:t>/</a:t>
            </a:r>
            <a:endParaRPr lang="en-GB" dirty="0" smtClean="0"/>
          </a:p>
        </p:txBody>
      </p:sp>
      <p:sp>
        <p:nvSpPr>
          <p:cNvPr id="4" name="Date Placeholder 3"/>
          <p:cNvSpPr>
            <a:spLocks noGrp="1"/>
          </p:cNvSpPr>
          <p:nvPr>
            <p:ph type="dt" sz="half" idx="10"/>
          </p:nvPr>
        </p:nvSpPr>
        <p:spPr/>
        <p:txBody>
          <a:bodyPr/>
          <a:lstStyle/>
          <a:p>
            <a:fld id="{0FFCDF0E-8DFC-4BA1-A316-D7E93F66664E}" type="datetime1">
              <a:rPr lang="en-US" smtClean="0"/>
              <a:pPr/>
              <a:t>3/30/2018</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21</a:t>
            </a:fld>
            <a:endParaRPr lang="en-US"/>
          </a:p>
        </p:txBody>
      </p:sp>
    </p:spTree>
    <p:extLst>
      <p:ext uri="{BB962C8B-B14F-4D97-AF65-F5344CB8AC3E}">
        <p14:creationId xmlns:p14="http://schemas.microsoft.com/office/powerpoint/2010/main" val="30363563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400" b="1" dirty="0" smtClean="0"/>
              <a:t>LOST</a:t>
            </a:r>
            <a:endParaRPr lang="en-GB" b="1" dirty="0"/>
          </a:p>
        </p:txBody>
      </p:sp>
      <p:sp>
        <p:nvSpPr>
          <p:cNvPr id="3" name="Content Placeholder 2"/>
          <p:cNvSpPr>
            <a:spLocks noGrp="1"/>
          </p:cNvSpPr>
          <p:nvPr>
            <p:ph idx="1"/>
          </p:nvPr>
        </p:nvSpPr>
        <p:spPr>
          <a:xfrm>
            <a:off x="1484310" y="1317813"/>
            <a:ext cx="10504490" cy="4473388"/>
          </a:xfrm>
        </p:spPr>
        <p:txBody>
          <a:bodyPr/>
          <a:lstStyle/>
          <a:p>
            <a:r>
              <a:rPr lang="en-GB" sz="4000" dirty="0" smtClean="0"/>
              <a:t>Describes an image:</a:t>
            </a:r>
          </a:p>
          <a:p>
            <a:pPr lvl="1"/>
            <a:r>
              <a:rPr lang="en-GB" sz="4000" b="1" dirty="0"/>
              <a:t>L</a:t>
            </a:r>
            <a:r>
              <a:rPr lang="en-GB" sz="3600" dirty="0"/>
              <a:t>ocation</a:t>
            </a:r>
            <a:r>
              <a:rPr lang="en-GB" sz="3600" dirty="0" smtClean="0"/>
              <a:t> </a:t>
            </a:r>
            <a:r>
              <a:rPr lang="en-GB" i="1" dirty="0"/>
              <a:t>(relative </a:t>
            </a:r>
            <a:r>
              <a:rPr lang="en-GB" i="1" dirty="0" smtClean="0"/>
              <a:t>to focal point f or centre of curvature c)</a:t>
            </a:r>
          </a:p>
          <a:p>
            <a:pPr lvl="1"/>
            <a:r>
              <a:rPr lang="en-GB" sz="4000" b="1" dirty="0" smtClean="0"/>
              <a:t>O</a:t>
            </a:r>
            <a:r>
              <a:rPr lang="en-GB" sz="3600" dirty="0" smtClean="0"/>
              <a:t>rientation </a:t>
            </a:r>
            <a:r>
              <a:rPr lang="en-GB" i="1" dirty="0"/>
              <a:t>(upright or </a:t>
            </a:r>
            <a:r>
              <a:rPr lang="en-GB" i="1" dirty="0" smtClean="0"/>
              <a:t>inverted)</a:t>
            </a:r>
          </a:p>
          <a:p>
            <a:pPr lvl="1"/>
            <a:r>
              <a:rPr lang="en-GB" sz="4000" b="1" dirty="0" smtClean="0"/>
              <a:t>S</a:t>
            </a:r>
            <a:r>
              <a:rPr lang="en-GB" sz="3600" dirty="0" smtClean="0"/>
              <a:t>ize </a:t>
            </a:r>
            <a:r>
              <a:rPr lang="en-GB" i="1" dirty="0" smtClean="0"/>
              <a:t>(</a:t>
            </a:r>
            <a:r>
              <a:rPr lang="en-GB" i="1" dirty="0"/>
              <a:t>relative </a:t>
            </a:r>
            <a:r>
              <a:rPr lang="en-GB" i="1" dirty="0" smtClean="0"/>
              <a:t>- larger </a:t>
            </a:r>
            <a:r>
              <a:rPr lang="en-GB" i="1" dirty="0"/>
              <a:t>or smaller than </a:t>
            </a:r>
            <a:r>
              <a:rPr lang="en-GB" i="1" dirty="0" smtClean="0"/>
              <a:t>object)</a:t>
            </a:r>
          </a:p>
          <a:p>
            <a:pPr lvl="1"/>
            <a:r>
              <a:rPr lang="en-GB" sz="4000" b="1" dirty="0" smtClean="0"/>
              <a:t>T</a:t>
            </a:r>
            <a:r>
              <a:rPr lang="en-GB" sz="3600" dirty="0" smtClean="0"/>
              <a:t>ype </a:t>
            </a:r>
            <a:r>
              <a:rPr lang="en-GB" i="1" dirty="0" smtClean="0"/>
              <a:t>(real </a:t>
            </a:r>
            <a:r>
              <a:rPr lang="en-GB" i="1" dirty="0"/>
              <a:t>or virtual</a:t>
            </a:r>
            <a:r>
              <a:rPr lang="en-GB" i="1" dirty="0" smtClean="0"/>
              <a:t>)</a:t>
            </a:r>
            <a:endParaRPr lang="en-GB" i="1" dirty="0"/>
          </a:p>
        </p:txBody>
      </p:sp>
      <p:sp>
        <p:nvSpPr>
          <p:cNvPr id="4" name="Date Placeholder 3"/>
          <p:cNvSpPr>
            <a:spLocks noGrp="1"/>
          </p:cNvSpPr>
          <p:nvPr>
            <p:ph type="dt" sz="half" idx="10"/>
          </p:nvPr>
        </p:nvSpPr>
        <p:spPr/>
        <p:txBody>
          <a:bodyPr/>
          <a:lstStyle/>
          <a:p>
            <a:fld id="{0FFCDF0E-8DFC-4BA1-A316-D7E93F66664E}" type="datetime1">
              <a:rPr lang="en-US" smtClean="0"/>
              <a:pPr/>
              <a:t>3/30/2018</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22</a:t>
            </a:fld>
            <a:endParaRPr lang="en-US"/>
          </a:p>
        </p:txBody>
      </p:sp>
    </p:spTree>
    <p:extLst>
      <p:ext uri="{BB962C8B-B14F-4D97-AF65-F5344CB8AC3E}">
        <p14:creationId xmlns:p14="http://schemas.microsoft.com/office/powerpoint/2010/main" val="704956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a:hlinkClick r:id="rId2"/>
              </a:rPr>
              <a:t>https://simbucket.com/lensesandmirrors/</a:t>
            </a:r>
            <a:endParaRPr lang="en-GB" sz="2800"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23</a:t>
            </a:fld>
            <a:endParaRPr lang="en-US"/>
          </a:p>
        </p:txBody>
      </p:sp>
      <p:sp>
        <p:nvSpPr>
          <p:cNvPr id="13" name="Rectangle 12"/>
          <p:cNvSpPr/>
          <p:nvPr/>
        </p:nvSpPr>
        <p:spPr>
          <a:xfrm>
            <a:off x="8255627" y="494987"/>
            <a:ext cx="3651962" cy="369332"/>
          </a:xfrm>
          <a:prstGeom prst="rect">
            <a:avLst/>
          </a:prstGeom>
        </p:spPr>
        <p:txBody>
          <a:bodyPr wrap="none">
            <a:spAutoFit/>
          </a:bodyPr>
          <a:lstStyle/>
          <a:p>
            <a:r>
              <a:rPr lang="en-GB" i="1" dirty="0" smtClean="0"/>
              <a:t>f  = focal point, C = centre </a:t>
            </a:r>
            <a:r>
              <a:rPr lang="en-GB" i="1" dirty="0"/>
              <a:t>of </a:t>
            </a:r>
            <a:r>
              <a:rPr lang="en-GB" i="1" dirty="0" smtClean="0"/>
              <a:t>curvature</a:t>
            </a:r>
            <a:endParaRPr lang="en-GB" dirty="0"/>
          </a:p>
        </p:txBody>
      </p:sp>
      <p:sp>
        <p:nvSpPr>
          <p:cNvPr id="14" name="Rectangle 13"/>
          <p:cNvSpPr/>
          <p:nvPr/>
        </p:nvSpPr>
        <p:spPr>
          <a:xfrm>
            <a:off x="2090056" y="5534561"/>
            <a:ext cx="10081611" cy="1323439"/>
          </a:xfrm>
          <a:prstGeom prst="rect">
            <a:avLst/>
          </a:prstGeom>
        </p:spPr>
        <p:txBody>
          <a:bodyPr wrap="square">
            <a:spAutoFit/>
          </a:bodyPr>
          <a:lstStyle/>
          <a:p>
            <a:pPr lvl="1"/>
            <a:r>
              <a:rPr lang="en-GB" sz="2000" b="1" dirty="0"/>
              <a:t>L</a:t>
            </a:r>
            <a:r>
              <a:rPr lang="en-GB" sz="2000" dirty="0"/>
              <a:t>ocation </a:t>
            </a:r>
            <a:r>
              <a:rPr lang="en-GB" sz="2000" i="1" dirty="0"/>
              <a:t>(relative to focal point f or centre of curvature </a:t>
            </a:r>
            <a:r>
              <a:rPr lang="en-GB" sz="2000" i="1" dirty="0" smtClean="0"/>
              <a:t>C)</a:t>
            </a:r>
            <a:endParaRPr lang="en-GB" sz="2000" i="1" dirty="0"/>
          </a:p>
          <a:p>
            <a:pPr lvl="1"/>
            <a:r>
              <a:rPr lang="en-GB" sz="2000" b="1" dirty="0"/>
              <a:t>O</a:t>
            </a:r>
            <a:r>
              <a:rPr lang="en-GB" sz="2000" dirty="0"/>
              <a:t>rientation </a:t>
            </a:r>
            <a:r>
              <a:rPr lang="en-GB" sz="2000" i="1" dirty="0"/>
              <a:t>(upright or inverted)</a:t>
            </a:r>
          </a:p>
          <a:p>
            <a:pPr lvl="1"/>
            <a:r>
              <a:rPr lang="en-GB" sz="2000" b="1" dirty="0"/>
              <a:t>S</a:t>
            </a:r>
            <a:r>
              <a:rPr lang="en-GB" sz="2000" dirty="0"/>
              <a:t>ize </a:t>
            </a:r>
            <a:r>
              <a:rPr lang="en-GB" sz="2000" i="1" dirty="0"/>
              <a:t>(relative - larger or smaller than </a:t>
            </a:r>
            <a:r>
              <a:rPr lang="en-GB" sz="2000" i="1" dirty="0" smtClean="0"/>
              <a:t>object – reduced/magnified/same size)</a:t>
            </a:r>
            <a:endParaRPr lang="en-GB" sz="2000" i="1" dirty="0"/>
          </a:p>
          <a:p>
            <a:pPr lvl="1"/>
            <a:r>
              <a:rPr lang="en-GB" sz="2000" b="1" dirty="0"/>
              <a:t>T</a:t>
            </a:r>
            <a:r>
              <a:rPr lang="en-GB" sz="2000" dirty="0"/>
              <a:t>ype </a:t>
            </a:r>
            <a:r>
              <a:rPr lang="en-GB" sz="2000" i="1" dirty="0"/>
              <a:t>(real or virtual)</a:t>
            </a:r>
          </a:p>
        </p:txBody>
      </p:sp>
      <p:graphicFrame>
        <p:nvGraphicFramePr>
          <p:cNvPr id="18" name="Content Placeholder 6"/>
          <p:cNvGraphicFramePr>
            <a:graphicFrameLocks/>
          </p:cNvGraphicFramePr>
          <p:nvPr>
            <p:extLst>
              <p:ext uri="{D42A27DB-BD31-4B8C-83A1-F6EECF244321}">
                <p14:modId xmlns:p14="http://schemas.microsoft.com/office/powerpoint/2010/main" val="4252739082"/>
              </p:ext>
            </p:extLst>
          </p:nvPr>
        </p:nvGraphicFramePr>
        <p:xfrm>
          <a:off x="1683657" y="980733"/>
          <a:ext cx="10021649" cy="3139440"/>
        </p:xfrm>
        <a:graphic>
          <a:graphicData uri="http://schemas.openxmlformats.org/drawingml/2006/table">
            <a:tbl>
              <a:tblPr firstRow="1" bandRow="1">
                <a:tableStyleId>{5C22544A-7EE6-4342-B048-85BDC9FD1C3A}</a:tableStyleId>
              </a:tblPr>
              <a:tblGrid>
                <a:gridCol w="1143108">
                  <a:extLst>
                    <a:ext uri="{9D8B030D-6E8A-4147-A177-3AD203B41FA5}">
                      <a16:colId xmlns:a16="http://schemas.microsoft.com/office/drawing/2014/main" val="1255323253"/>
                    </a:ext>
                  </a:extLst>
                </a:gridCol>
                <a:gridCol w="1309806">
                  <a:extLst>
                    <a:ext uri="{9D8B030D-6E8A-4147-A177-3AD203B41FA5}">
                      <a16:colId xmlns:a16="http://schemas.microsoft.com/office/drawing/2014/main" val="2214592110"/>
                    </a:ext>
                  </a:extLst>
                </a:gridCol>
                <a:gridCol w="2583543">
                  <a:extLst>
                    <a:ext uri="{9D8B030D-6E8A-4147-A177-3AD203B41FA5}">
                      <a16:colId xmlns:a16="http://schemas.microsoft.com/office/drawing/2014/main" val="558696758"/>
                    </a:ext>
                  </a:extLst>
                </a:gridCol>
                <a:gridCol w="1536586">
                  <a:extLst>
                    <a:ext uri="{9D8B030D-6E8A-4147-A177-3AD203B41FA5}">
                      <a16:colId xmlns:a16="http://schemas.microsoft.com/office/drawing/2014/main" val="1791299906"/>
                    </a:ext>
                  </a:extLst>
                </a:gridCol>
                <a:gridCol w="1669632">
                  <a:extLst>
                    <a:ext uri="{9D8B030D-6E8A-4147-A177-3AD203B41FA5}">
                      <a16:colId xmlns:a16="http://schemas.microsoft.com/office/drawing/2014/main" val="2094884393"/>
                    </a:ext>
                  </a:extLst>
                </a:gridCol>
                <a:gridCol w="1778974">
                  <a:extLst>
                    <a:ext uri="{9D8B030D-6E8A-4147-A177-3AD203B41FA5}">
                      <a16:colId xmlns:a16="http://schemas.microsoft.com/office/drawing/2014/main" val="290627995"/>
                    </a:ext>
                  </a:extLst>
                </a:gridCol>
              </a:tblGrid>
              <a:tr h="370840">
                <a:tc>
                  <a:txBody>
                    <a:bodyPr/>
                    <a:lstStyle/>
                    <a:p>
                      <a:pPr algn="ctr"/>
                      <a:r>
                        <a:rPr lang="en-GB" sz="2000" dirty="0" smtClean="0"/>
                        <a:t>Mirror Type</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smtClean="0"/>
                        <a:t>Object Location</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3200" dirty="0" smtClean="0"/>
                        <a:t>L</a:t>
                      </a:r>
                      <a:endParaRPr lang="en-GB" sz="3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3200" dirty="0" smtClean="0"/>
                        <a:t>O</a:t>
                      </a:r>
                      <a:endParaRPr lang="en-GB" sz="3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3200" dirty="0" smtClean="0"/>
                        <a:t>S</a:t>
                      </a:r>
                      <a:endParaRPr lang="en-GB" sz="3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3200" dirty="0" smtClean="0"/>
                        <a:t>T</a:t>
                      </a:r>
                      <a:endParaRPr lang="en-GB" sz="3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1940237"/>
                  </a:ext>
                </a:extLst>
              </a:tr>
              <a:tr h="370840">
                <a:tc rowSpan="5">
                  <a:txBody>
                    <a:bodyPr/>
                    <a:lstStyle/>
                    <a:p>
                      <a:pPr algn="ctr"/>
                      <a:r>
                        <a:rPr lang="en-GB" sz="3600" b="0" dirty="0" smtClean="0"/>
                        <a:t>Concave</a:t>
                      </a:r>
                      <a:endParaRPr lang="en-GB" sz="2400" b="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smtClean="0"/>
                        <a:t>&gt;</a:t>
                      </a:r>
                      <a:r>
                        <a:rPr lang="en-GB" sz="2000" baseline="0" dirty="0" smtClean="0"/>
                        <a:t> C</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3057028"/>
                  </a:ext>
                </a:extLst>
              </a:tr>
              <a:tr h="370840">
                <a:tc vMerge="1">
                  <a:txBody>
                    <a:bodyPr/>
                    <a:lstStyle/>
                    <a:p>
                      <a:pPr algn="ct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smtClean="0"/>
                        <a:t>C</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1977404"/>
                  </a:ext>
                </a:extLst>
              </a:tr>
              <a:tr h="370840">
                <a:tc vMerge="1">
                  <a:txBody>
                    <a:bodyPr/>
                    <a:lstStyle/>
                    <a:p>
                      <a:pPr algn="ct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aseline="0" dirty="0" smtClean="0"/>
                        <a:t>C -&gt; f</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GB" sz="20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2489914"/>
                  </a:ext>
                </a:extLst>
              </a:tr>
              <a:tr h="370840">
                <a:tc vMerge="1">
                  <a:txBody>
                    <a:bodyPr/>
                    <a:lstStyle/>
                    <a:p>
                      <a:pPr algn="ct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smtClean="0"/>
                        <a:t>f</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pPr algn="ct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1668312"/>
                  </a:ext>
                </a:extLst>
              </a:tr>
              <a:tr h="370840">
                <a:tc vMerge="1">
                  <a:txBody>
                    <a:bodyPr/>
                    <a:lstStyle/>
                    <a:p>
                      <a:pPr algn="ct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2000" baseline="0" dirty="0" smtClean="0"/>
                        <a:t>f -&gt; mirror</a:t>
                      </a:r>
                      <a:endParaRPr lang="en-GB" sz="20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3534889"/>
                  </a:ext>
                </a:extLst>
              </a:tr>
              <a:tr h="370840">
                <a:tc>
                  <a:txBody>
                    <a:bodyPr/>
                    <a:lstStyle/>
                    <a:p>
                      <a:pPr algn="ctr"/>
                      <a:r>
                        <a:rPr lang="en-GB" sz="2400" b="0" dirty="0" smtClean="0"/>
                        <a:t>Convex</a:t>
                      </a:r>
                      <a:endParaRPr lang="en-GB"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smtClean="0"/>
                        <a:t>anywhere</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GB" sz="20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5481677"/>
                  </a:ext>
                </a:extLst>
              </a:tr>
            </a:tbl>
          </a:graphicData>
        </a:graphic>
      </p:graphicFrame>
      <p:sp>
        <p:nvSpPr>
          <p:cNvPr id="19" name="TextBox 18"/>
          <p:cNvSpPr txBox="1"/>
          <p:nvPr/>
        </p:nvSpPr>
        <p:spPr>
          <a:xfrm>
            <a:off x="1683657" y="4236587"/>
            <a:ext cx="8794071" cy="1200329"/>
          </a:xfrm>
          <a:prstGeom prst="rect">
            <a:avLst/>
          </a:prstGeom>
          <a:noFill/>
        </p:spPr>
        <p:txBody>
          <a:bodyPr wrap="square" rtlCol="0">
            <a:spAutoFit/>
          </a:bodyPr>
          <a:lstStyle/>
          <a:p>
            <a:r>
              <a:rPr lang="en-GB" sz="2400" dirty="0" smtClean="0"/>
              <a:t>What can you say about all virtual images?</a:t>
            </a:r>
          </a:p>
          <a:p>
            <a:r>
              <a:rPr lang="en-GB" sz="2400" dirty="0" smtClean="0"/>
              <a:t>Can Convex mirrors produce a magnified image?</a:t>
            </a:r>
          </a:p>
          <a:p>
            <a:r>
              <a:rPr lang="en-GB" sz="2400" dirty="0" smtClean="0"/>
              <a:t>When can </a:t>
            </a:r>
            <a:r>
              <a:rPr lang="en-GB" sz="2400" dirty="0"/>
              <a:t>a </a:t>
            </a:r>
            <a:r>
              <a:rPr lang="en-GB" sz="2400" dirty="0" smtClean="0"/>
              <a:t>concave </a:t>
            </a:r>
            <a:r>
              <a:rPr lang="en-GB" sz="2400" dirty="0"/>
              <a:t>mirror </a:t>
            </a:r>
            <a:r>
              <a:rPr lang="en-GB" sz="2400" dirty="0" smtClean="0"/>
              <a:t>produce a magnified image?</a:t>
            </a:r>
            <a:endParaRPr lang="en-GB" sz="2400" dirty="0"/>
          </a:p>
        </p:txBody>
      </p:sp>
    </p:spTree>
    <p:extLst>
      <p:ext uri="{BB962C8B-B14F-4D97-AF65-F5344CB8AC3E}">
        <p14:creationId xmlns:p14="http://schemas.microsoft.com/office/powerpoint/2010/main" val="1396973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a:hlinkClick r:id="rId2"/>
              </a:rPr>
              <a:t>https://simbucket.com/lensesandmirrors/</a:t>
            </a:r>
            <a:endParaRPr lang="en-GB" sz="2800" dirty="0"/>
          </a:p>
        </p:txBody>
      </p:sp>
      <p:sp>
        <p:nvSpPr>
          <p:cNvPr id="4" name="Date Placeholder 3"/>
          <p:cNvSpPr>
            <a:spLocks noGrp="1"/>
          </p:cNvSpPr>
          <p:nvPr>
            <p:ph type="dt" sz="half" idx="10"/>
          </p:nvPr>
        </p:nvSpPr>
        <p:spPr/>
        <p:txBody>
          <a:bodyPr/>
          <a:lstStyle/>
          <a:p>
            <a:fld id="{0FFCDF0E-8DFC-4BA1-A316-D7E93F66664E}" type="datetime1">
              <a:rPr lang="en-US" smtClean="0"/>
              <a:pPr/>
              <a:t>3/30/2018</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24</a:t>
            </a:fld>
            <a:endParaRPr lang="en-US"/>
          </a:p>
        </p:txBody>
      </p:sp>
      <p:sp>
        <p:nvSpPr>
          <p:cNvPr id="13" name="Rectangle 12"/>
          <p:cNvSpPr/>
          <p:nvPr/>
        </p:nvSpPr>
        <p:spPr>
          <a:xfrm>
            <a:off x="8255627" y="494987"/>
            <a:ext cx="3651962" cy="369332"/>
          </a:xfrm>
          <a:prstGeom prst="rect">
            <a:avLst/>
          </a:prstGeom>
        </p:spPr>
        <p:txBody>
          <a:bodyPr wrap="none">
            <a:spAutoFit/>
          </a:bodyPr>
          <a:lstStyle/>
          <a:p>
            <a:r>
              <a:rPr lang="en-GB" i="1" dirty="0" smtClean="0"/>
              <a:t>f  = focal point, C = centre </a:t>
            </a:r>
            <a:r>
              <a:rPr lang="en-GB" i="1" dirty="0"/>
              <a:t>of </a:t>
            </a:r>
            <a:r>
              <a:rPr lang="en-GB" i="1" dirty="0" smtClean="0"/>
              <a:t>curvature</a:t>
            </a:r>
            <a:endParaRPr lang="en-GB" dirty="0"/>
          </a:p>
        </p:txBody>
      </p:sp>
      <p:graphicFrame>
        <p:nvGraphicFramePr>
          <p:cNvPr id="18" name="Content Placeholder 6"/>
          <p:cNvGraphicFramePr>
            <a:graphicFrameLocks/>
          </p:cNvGraphicFramePr>
          <p:nvPr>
            <p:extLst>
              <p:ext uri="{D42A27DB-BD31-4B8C-83A1-F6EECF244321}">
                <p14:modId xmlns:p14="http://schemas.microsoft.com/office/powerpoint/2010/main" val="3860645169"/>
              </p:ext>
            </p:extLst>
          </p:nvPr>
        </p:nvGraphicFramePr>
        <p:xfrm>
          <a:off x="1683657" y="980733"/>
          <a:ext cx="10021649" cy="3139440"/>
        </p:xfrm>
        <a:graphic>
          <a:graphicData uri="http://schemas.openxmlformats.org/drawingml/2006/table">
            <a:tbl>
              <a:tblPr firstRow="1" bandRow="1">
                <a:tableStyleId>{5C22544A-7EE6-4342-B048-85BDC9FD1C3A}</a:tableStyleId>
              </a:tblPr>
              <a:tblGrid>
                <a:gridCol w="1143108">
                  <a:extLst>
                    <a:ext uri="{9D8B030D-6E8A-4147-A177-3AD203B41FA5}">
                      <a16:colId xmlns:a16="http://schemas.microsoft.com/office/drawing/2014/main" val="1255323253"/>
                    </a:ext>
                  </a:extLst>
                </a:gridCol>
                <a:gridCol w="1309806">
                  <a:extLst>
                    <a:ext uri="{9D8B030D-6E8A-4147-A177-3AD203B41FA5}">
                      <a16:colId xmlns:a16="http://schemas.microsoft.com/office/drawing/2014/main" val="2214592110"/>
                    </a:ext>
                  </a:extLst>
                </a:gridCol>
                <a:gridCol w="2583543">
                  <a:extLst>
                    <a:ext uri="{9D8B030D-6E8A-4147-A177-3AD203B41FA5}">
                      <a16:colId xmlns:a16="http://schemas.microsoft.com/office/drawing/2014/main" val="558696758"/>
                    </a:ext>
                  </a:extLst>
                </a:gridCol>
                <a:gridCol w="1536586">
                  <a:extLst>
                    <a:ext uri="{9D8B030D-6E8A-4147-A177-3AD203B41FA5}">
                      <a16:colId xmlns:a16="http://schemas.microsoft.com/office/drawing/2014/main" val="1791299906"/>
                    </a:ext>
                  </a:extLst>
                </a:gridCol>
                <a:gridCol w="1669632">
                  <a:extLst>
                    <a:ext uri="{9D8B030D-6E8A-4147-A177-3AD203B41FA5}">
                      <a16:colId xmlns:a16="http://schemas.microsoft.com/office/drawing/2014/main" val="2094884393"/>
                    </a:ext>
                  </a:extLst>
                </a:gridCol>
                <a:gridCol w="1778974">
                  <a:extLst>
                    <a:ext uri="{9D8B030D-6E8A-4147-A177-3AD203B41FA5}">
                      <a16:colId xmlns:a16="http://schemas.microsoft.com/office/drawing/2014/main" val="290627995"/>
                    </a:ext>
                  </a:extLst>
                </a:gridCol>
              </a:tblGrid>
              <a:tr h="370840">
                <a:tc>
                  <a:txBody>
                    <a:bodyPr/>
                    <a:lstStyle/>
                    <a:p>
                      <a:pPr algn="ctr"/>
                      <a:r>
                        <a:rPr lang="en-GB" sz="2000" dirty="0" smtClean="0"/>
                        <a:t>Mirror Type</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smtClean="0"/>
                        <a:t>Object Location</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3200" dirty="0" smtClean="0"/>
                        <a:t>L</a:t>
                      </a:r>
                      <a:endParaRPr lang="en-GB" sz="3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3200" dirty="0" smtClean="0"/>
                        <a:t>O</a:t>
                      </a:r>
                      <a:endParaRPr lang="en-GB" sz="3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3200" dirty="0" smtClean="0"/>
                        <a:t>S</a:t>
                      </a:r>
                      <a:endParaRPr lang="en-GB" sz="3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3200" dirty="0" smtClean="0"/>
                        <a:t>T</a:t>
                      </a:r>
                      <a:endParaRPr lang="en-GB" sz="3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1940237"/>
                  </a:ext>
                </a:extLst>
              </a:tr>
              <a:tr h="370840">
                <a:tc rowSpan="5">
                  <a:txBody>
                    <a:bodyPr/>
                    <a:lstStyle/>
                    <a:p>
                      <a:pPr algn="ctr"/>
                      <a:r>
                        <a:rPr lang="en-GB" sz="3600" b="0" dirty="0" smtClean="0"/>
                        <a:t>Concave</a:t>
                      </a:r>
                      <a:endParaRPr lang="en-GB" sz="2400" b="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smtClean="0"/>
                        <a:t>&gt;</a:t>
                      </a:r>
                      <a:r>
                        <a:rPr lang="en-GB" sz="2000" baseline="0" dirty="0" smtClean="0"/>
                        <a:t> C</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aseline="0" dirty="0" smtClean="0"/>
                        <a:t>C -&gt; f</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smtClean="0"/>
                        <a:t>upright</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smtClean="0"/>
                        <a:t>reduced</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smtClean="0"/>
                        <a:t>real</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3057028"/>
                  </a:ext>
                </a:extLst>
              </a:tr>
              <a:tr h="370840">
                <a:tc vMerge="1">
                  <a:txBody>
                    <a:bodyPr/>
                    <a:lstStyle/>
                    <a:p>
                      <a:pPr algn="ct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smtClean="0"/>
                        <a:t>C</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smtClean="0"/>
                        <a:t>C</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smtClean="0"/>
                        <a:t>inverted</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smtClean="0"/>
                        <a:t>same size</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smtClean="0"/>
                        <a:t>real</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1977404"/>
                  </a:ext>
                </a:extLst>
              </a:tr>
              <a:tr h="370840">
                <a:tc vMerge="1">
                  <a:txBody>
                    <a:bodyPr/>
                    <a:lstStyle/>
                    <a:p>
                      <a:pPr algn="ct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aseline="0" dirty="0" smtClean="0"/>
                        <a:t>C -&gt; f</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2000" dirty="0" smtClean="0"/>
                        <a:t>&gt;</a:t>
                      </a:r>
                      <a:r>
                        <a:rPr lang="en-GB" sz="2000" baseline="0" dirty="0" smtClean="0"/>
                        <a:t> C</a:t>
                      </a:r>
                      <a:endParaRPr lang="en-GB" sz="20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smtClean="0"/>
                        <a:t>inverted</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smtClean="0"/>
                        <a:t>magnified</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smtClean="0"/>
                        <a:t>real</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2489914"/>
                  </a:ext>
                </a:extLst>
              </a:tr>
              <a:tr h="370840">
                <a:tc vMerge="1">
                  <a:txBody>
                    <a:bodyPr/>
                    <a:lstStyle/>
                    <a:p>
                      <a:pPr algn="ct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smtClean="0"/>
                        <a:t>f</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lang="en-GB" sz="2000" dirty="0" smtClean="0"/>
                        <a:t>no</a:t>
                      </a:r>
                      <a:r>
                        <a:rPr lang="en-GB" sz="2000" baseline="0" dirty="0" smtClean="0"/>
                        <a:t> image / blurry (parallel lines)</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pPr algn="ct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1668312"/>
                  </a:ext>
                </a:extLst>
              </a:tr>
              <a:tr h="370840">
                <a:tc vMerge="1">
                  <a:txBody>
                    <a:bodyPr/>
                    <a:lstStyle/>
                    <a:p>
                      <a:pPr algn="ctr"/>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2000" baseline="0" dirty="0" smtClean="0"/>
                        <a:t>f -&gt; mirror</a:t>
                      </a:r>
                      <a:endParaRPr lang="en-GB" sz="20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smtClean="0"/>
                        <a:t>opposite</a:t>
                      </a:r>
                      <a:r>
                        <a:rPr lang="en-GB" sz="2000" baseline="0" dirty="0" smtClean="0"/>
                        <a:t> side of mirror</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smtClean="0"/>
                        <a:t>upright</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smtClean="0"/>
                        <a:t>magnified</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smtClean="0"/>
                        <a:t>virtual</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3534889"/>
                  </a:ext>
                </a:extLst>
              </a:tr>
              <a:tr h="370840">
                <a:tc>
                  <a:txBody>
                    <a:bodyPr/>
                    <a:lstStyle/>
                    <a:p>
                      <a:pPr algn="ctr"/>
                      <a:r>
                        <a:rPr lang="en-GB" sz="2400" b="0" dirty="0" smtClean="0"/>
                        <a:t>Convex</a:t>
                      </a:r>
                      <a:endParaRPr lang="en-GB"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smtClean="0"/>
                        <a:t>anywhere</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2000" dirty="0" smtClean="0"/>
                        <a:t>opposite</a:t>
                      </a:r>
                      <a:r>
                        <a:rPr lang="en-GB" sz="2000" baseline="0" dirty="0" smtClean="0"/>
                        <a:t> side of mirror</a:t>
                      </a:r>
                      <a:endParaRPr lang="en-GB" sz="20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smtClean="0"/>
                        <a:t>upright</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smtClean="0"/>
                        <a:t>reduced</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smtClean="0"/>
                        <a:t>virtual</a:t>
                      </a: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5481677"/>
                  </a:ext>
                </a:extLst>
              </a:tr>
            </a:tbl>
          </a:graphicData>
        </a:graphic>
      </p:graphicFrame>
      <p:sp>
        <p:nvSpPr>
          <p:cNvPr id="9" name="TextBox 8"/>
          <p:cNvSpPr txBox="1"/>
          <p:nvPr/>
        </p:nvSpPr>
        <p:spPr>
          <a:xfrm>
            <a:off x="1276392" y="4236587"/>
            <a:ext cx="10631197" cy="2308324"/>
          </a:xfrm>
          <a:prstGeom prst="rect">
            <a:avLst/>
          </a:prstGeom>
          <a:noFill/>
        </p:spPr>
        <p:txBody>
          <a:bodyPr wrap="square" rtlCol="0">
            <a:spAutoFit/>
          </a:bodyPr>
          <a:lstStyle/>
          <a:p>
            <a:r>
              <a:rPr lang="en-GB" sz="2400" dirty="0" smtClean="0"/>
              <a:t>All virtual images are upright!</a:t>
            </a:r>
          </a:p>
          <a:p>
            <a:r>
              <a:rPr lang="en-GB" sz="2400" dirty="0" smtClean="0"/>
              <a:t>A </a:t>
            </a:r>
            <a:r>
              <a:rPr lang="en-GB" sz="2400" dirty="0"/>
              <a:t>convex mirror </a:t>
            </a:r>
            <a:r>
              <a:rPr lang="en-GB" sz="2400" dirty="0" smtClean="0"/>
              <a:t>cannot produce </a:t>
            </a:r>
            <a:r>
              <a:rPr lang="en-GB" sz="2400" dirty="0"/>
              <a:t>an image that is larger than the </a:t>
            </a:r>
            <a:r>
              <a:rPr lang="en-GB" sz="2400" dirty="0" smtClean="0"/>
              <a:t>object!</a:t>
            </a:r>
          </a:p>
          <a:p>
            <a:r>
              <a:rPr lang="en-GB" sz="2400" dirty="0"/>
              <a:t>A concave mirror produces an image larger </a:t>
            </a:r>
            <a:r>
              <a:rPr lang="en-GB" sz="2400" dirty="0" smtClean="0"/>
              <a:t>than the </a:t>
            </a:r>
            <a:r>
              <a:rPr lang="en-GB" sz="2400" dirty="0"/>
              <a:t>object only when the object is between the mirror and twice the focal </a:t>
            </a:r>
            <a:r>
              <a:rPr lang="en-GB" sz="2400" dirty="0" smtClean="0"/>
              <a:t>length (C). </a:t>
            </a:r>
          </a:p>
          <a:p>
            <a:endParaRPr lang="en-GB" sz="2400" dirty="0"/>
          </a:p>
          <a:p>
            <a:r>
              <a:rPr lang="en-GB" sz="2400" dirty="0" smtClean="0"/>
              <a:t>Draw ray diagrams for each of the situations above.</a:t>
            </a:r>
            <a:endParaRPr lang="en-GB" sz="2400" dirty="0"/>
          </a:p>
        </p:txBody>
      </p:sp>
    </p:spTree>
    <p:extLst>
      <p:ext uri="{BB962C8B-B14F-4D97-AF65-F5344CB8AC3E}">
        <p14:creationId xmlns:p14="http://schemas.microsoft.com/office/powerpoint/2010/main" val="6780404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Plenary:</a:t>
            </a:r>
            <a:endParaRPr lang="en-GB" dirty="0"/>
          </a:p>
        </p:txBody>
      </p:sp>
      <p:sp>
        <p:nvSpPr>
          <p:cNvPr id="3" name="Content Placeholder 2"/>
          <p:cNvSpPr>
            <a:spLocks noGrp="1"/>
          </p:cNvSpPr>
          <p:nvPr>
            <p:ph idx="1"/>
          </p:nvPr>
        </p:nvSpPr>
        <p:spPr>
          <a:xfrm>
            <a:off x="1484310" y="1317813"/>
            <a:ext cx="10457481" cy="4473388"/>
          </a:xfrm>
        </p:spPr>
        <p:txBody>
          <a:bodyPr/>
          <a:lstStyle/>
          <a:p>
            <a:r>
              <a:rPr lang="en-GB" sz="2000" dirty="0">
                <a:hlinkClick r:id="rId2"/>
              </a:rPr>
              <a:t>http://</a:t>
            </a:r>
            <a:r>
              <a:rPr lang="en-GB" sz="2000" dirty="0" smtClean="0">
                <a:hlinkClick r:id="rId2"/>
              </a:rPr>
              <a:t>www.physicsclassroom.com/class/refln/Lesson-3/The-Anatomy-of-a-Curved-Mirror</a:t>
            </a:r>
            <a:endParaRPr lang="en-GB" sz="2000" dirty="0" smtClean="0"/>
          </a:p>
          <a:p>
            <a:r>
              <a:rPr lang="en-GB" sz="2000" dirty="0">
                <a:hlinkClick r:id="rId3"/>
              </a:rPr>
              <a:t>http://</a:t>
            </a:r>
            <a:r>
              <a:rPr lang="en-GB" sz="2000" dirty="0" smtClean="0">
                <a:hlinkClick r:id="rId3"/>
              </a:rPr>
              <a:t>www.physicsclassroom.com/reviews/Reflection-and-Mirrors/Reflection-and-Mirrors-Review-Printable-Version</a:t>
            </a:r>
            <a:endParaRPr lang="en-GB" sz="2000" dirty="0" smtClean="0"/>
          </a:p>
          <a:p>
            <a:r>
              <a:rPr lang="en-GB" sz="2000" dirty="0" smtClean="0">
                <a:hlinkClick r:id="rId4"/>
              </a:rPr>
              <a:t>https</a:t>
            </a:r>
            <a:r>
              <a:rPr lang="en-GB" sz="2000" dirty="0">
                <a:hlinkClick r:id="rId4"/>
              </a:rPr>
              <a:t>://</a:t>
            </a:r>
            <a:r>
              <a:rPr lang="en-GB" sz="2000" dirty="0" smtClean="0">
                <a:hlinkClick r:id="rId4"/>
              </a:rPr>
              <a:t>quizizz.com/admin/quiz/58778657fa340e5102614912</a:t>
            </a:r>
            <a:endParaRPr lang="en-GB" sz="2000" dirty="0" smtClean="0"/>
          </a:p>
          <a:p>
            <a:r>
              <a:rPr lang="en-GB" sz="2000" dirty="0">
                <a:hlinkClick r:id="rId5"/>
              </a:rPr>
              <a:t>https://</a:t>
            </a:r>
            <a:r>
              <a:rPr lang="en-GB" sz="2000" dirty="0" smtClean="0">
                <a:hlinkClick r:id="rId5"/>
              </a:rPr>
              <a:t>sciencesource2.pearsoncanada.ca/resources/hotpotato_quiz_10_11_1.htm</a:t>
            </a:r>
            <a:endParaRPr lang="en-GB" sz="2000" dirty="0" smtClean="0"/>
          </a:p>
          <a:p>
            <a:pPr lvl="1"/>
            <a:endParaRPr lang="en-GB" sz="2400" dirty="0"/>
          </a:p>
        </p:txBody>
      </p:sp>
      <p:sp>
        <p:nvSpPr>
          <p:cNvPr id="4" name="Date Placeholder 3"/>
          <p:cNvSpPr>
            <a:spLocks noGrp="1"/>
          </p:cNvSpPr>
          <p:nvPr>
            <p:ph type="dt" sz="half" idx="10"/>
          </p:nvPr>
        </p:nvSpPr>
        <p:spPr/>
        <p:txBody>
          <a:bodyPr/>
          <a:lstStyle/>
          <a:p>
            <a:fld id="{0FFCDF0E-8DFC-4BA1-A316-D7E93F66664E}" type="datetime1">
              <a:rPr lang="en-US" smtClean="0"/>
              <a:pPr/>
              <a:t>3/30/2018</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25</a:t>
            </a:fld>
            <a:endParaRPr lang="en-US"/>
          </a:p>
        </p:txBody>
      </p:sp>
    </p:spTree>
    <p:extLst>
      <p:ext uri="{BB962C8B-B14F-4D97-AF65-F5344CB8AC3E}">
        <p14:creationId xmlns:p14="http://schemas.microsoft.com/office/powerpoint/2010/main" val="38199982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9" y="13448"/>
            <a:ext cx="10018713" cy="839992"/>
          </a:xfrm>
        </p:spPr>
        <p:txBody>
          <a:bodyPr/>
          <a:lstStyle/>
          <a:p>
            <a:r>
              <a:rPr lang="en-GB" dirty="0" smtClean="0"/>
              <a:t>Learning Objectives</a:t>
            </a:r>
            <a:endParaRPr lang="en-GB" dirty="0"/>
          </a:p>
        </p:txBody>
      </p:sp>
      <p:sp>
        <p:nvSpPr>
          <p:cNvPr id="4" name="Date Placeholder 3"/>
          <p:cNvSpPr>
            <a:spLocks noGrp="1"/>
          </p:cNvSpPr>
          <p:nvPr>
            <p:ph type="dt" sz="half" idx="10"/>
          </p:nvPr>
        </p:nvSpPr>
        <p:spPr/>
        <p:txBody>
          <a:bodyPr/>
          <a:lstStyle/>
          <a:p>
            <a:fld id="{0FFCDF0E-8DFC-4BA1-A316-D7E93F66664E}" type="datetime1">
              <a:rPr lang="en-US" smtClean="0"/>
              <a:pPr/>
              <a:t>3/30/2018</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3</a:t>
            </a:fld>
            <a:endParaRPr lang="en-US"/>
          </a:p>
        </p:txBody>
      </p:sp>
      <p:graphicFrame>
        <p:nvGraphicFramePr>
          <p:cNvPr id="9" name="Content Placeholder 3"/>
          <p:cNvGraphicFramePr>
            <a:graphicFrameLocks noGrp="1"/>
          </p:cNvGraphicFramePr>
          <p:nvPr>
            <p:ph idx="1"/>
            <p:extLst>
              <p:ext uri="{D42A27DB-BD31-4B8C-83A1-F6EECF244321}">
                <p14:modId xmlns:p14="http://schemas.microsoft.com/office/powerpoint/2010/main" val="1023647666"/>
              </p:ext>
            </p:extLst>
          </p:nvPr>
        </p:nvGraphicFramePr>
        <p:xfrm>
          <a:off x="1484309" y="1291999"/>
          <a:ext cx="10574878" cy="3444240"/>
        </p:xfrm>
        <a:graphic>
          <a:graphicData uri="http://schemas.openxmlformats.org/drawingml/2006/table">
            <a:tbl>
              <a:tblPr firstRow="1" bandRow="1">
                <a:tableStyleId>{5C22544A-7EE6-4342-B048-85BDC9FD1C3A}</a:tableStyleId>
              </a:tblPr>
              <a:tblGrid>
                <a:gridCol w="8767439">
                  <a:extLst>
                    <a:ext uri="{9D8B030D-6E8A-4147-A177-3AD203B41FA5}">
                      <a16:colId xmlns:a16="http://schemas.microsoft.com/office/drawing/2014/main" val="2926307616"/>
                    </a:ext>
                  </a:extLst>
                </a:gridCol>
                <a:gridCol w="972297">
                  <a:extLst>
                    <a:ext uri="{9D8B030D-6E8A-4147-A177-3AD203B41FA5}">
                      <a16:colId xmlns:a16="http://schemas.microsoft.com/office/drawing/2014/main" val="3229707717"/>
                    </a:ext>
                  </a:extLst>
                </a:gridCol>
                <a:gridCol w="835142">
                  <a:extLst>
                    <a:ext uri="{9D8B030D-6E8A-4147-A177-3AD203B41FA5}">
                      <a16:colId xmlns:a16="http://schemas.microsoft.com/office/drawing/2014/main" val="494831328"/>
                    </a:ext>
                  </a:extLst>
                </a:gridCol>
              </a:tblGrid>
              <a:tr h="381000">
                <a:tc>
                  <a:txBody>
                    <a:bodyPr/>
                    <a:lstStyle/>
                    <a:p>
                      <a:pPr algn="ctr"/>
                      <a:r>
                        <a:rPr lang="en-GB" sz="2800" dirty="0" smtClean="0"/>
                        <a:t>Content:</a:t>
                      </a:r>
                      <a:endParaRPr lang="en-GB" sz="2800" dirty="0"/>
                    </a:p>
                  </a:txBody>
                  <a:tcPr anchor="ctr">
                    <a:lnL w="12700" cmpd="sng">
                      <a:noFill/>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aseline="0" dirty="0" smtClean="0"/>
                        <a:t>Start</a:t>
                      </a:r>
                      <a:endParaRPr lang="en-GB" sz="28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smtClean="0"/>
                        <a:t>End</a:t>
                      </a:r>
                      <a:endParaRPr lang="en-GB" sz="2800" dirty="0"/>
                    </a:p>
                  </a:txBody>
                  <a:tcPr anchor="ctr">
                    <a:lnL w="38100" cap="flat" cmpd="sng" algn="ctr">
                      <a:solidFill>
                        <a:schemeClr val="tx1"/>
                      </a:solidFill>
                      <a:prstDash val="solid"/>
                      <a:round/>
                      <a:headEnd type="none" w="med" len="med"/>
                      <a:tailEnd type="none" w="med" len="med"/>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8725054"/>
                  </a:ext>
                </a:extLst>
              </a:tr>
              <a:tr h="380999">
                <a:tc>
                  <a:txBody>
                    <a:bodyPr/>
                    <a:lstStyle/>
                    <a:p>
                      <a:pPr marL="0" lvl="1" algn="l" defTabSz="457200" rtl="0" eaLnBrk="1" latinLnBrk="0" hangingPunct="1"/>
                      <a:r>
                        <a:rPr lang="en-GB" sz="2800" dirty="0" smtClean="0"/>
                        <a:t>Define the normal.</a:t>
                      </a:r>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6642000"/>
                  </a:ext>
                </a:extLst>
              </a:tr>
              <a:tr h="457199">
                <a:tc>
                  <a:txBody>
                    <a:bodyPr/>
                    <a:lstStyle/>
                    <a:p>
                      <a:pPr marL="0" lvl="1" algn="l" defTabSz="457200" rtl="0" eaLnBrk="1" latinLnBrk="0" hangingPunct="1"/>
                      <a:r>
                        <a:rPr lang="en-GB" sz="2800" dirty="0" smtClean="0"/>
                        <a:t>Produce ray diagrams for plane mirrors and curved mirrors (concave and convex).</a:t>
                      </a:r>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7253337"/>
                  </a:ext>
                </a:extLst>
              </a:tr>
              <a:tr h="457199">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2800" dirty="0" smtClean="0"/>
                        <a:t>Define focal length, focal point, principle axis, and image.</a:t>
                      </a:r>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6614490"/>
                  </a:ext>
                </a:extLst>
              </a:tr>
              <a:tr h="457199">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2800" dirty="0" smtClean="0"/>
                        <a:t>Determine whether an image will be magnified or inverted based on the location of the object.</a:t>
                      </a:r>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221118"/>
                  </a:ext>
                </a:extLst>
              </a:tr>
            </a:tbl>
          </a:graphicData>
        </a:graphic>
      </p:graphicFrame>
      <p:sp>
        <p:nvSpPr>
          <p:cNvPr id="3" name="Rectangle 2"/>
          <p:cNvSpPr/>
          <p:nvPr/>
        </p:nvSpPr>
        <p:spPr>
          <a:xfrm>
            <a:off x="4693291" y="5538768"/>
            <a:ext cx="6687403" cy="954107"/>
          </a:xfrm>
          <a:prstGeom prst="rect">
            <a:avLst/>
          </a:prstGeom>
          <a:ln>
            <a:solidFill>
              <a:srgbClr val="FF0000"/>
            </a:solidFill>
            <a:prstDash val="sysDash"/>
          </a:ln>
        </p:spPr>
        <p:txBody>
          <a:bodyPr wrap="square">
            <a:spAutoFit/>
          </a:bodyPr>
          <a:lstStyle/>
          <a:p>
            <a:pPr marL="0" lvl="1" defTabSz="457200">
              <a:defRPr/>
            </a:pPr>
            <a:r>
              <a:rPr lang="en-GB" sz="2800" dirty="0">
                <a:solidFill>
                  <a:srgbClr val="FF0000"/>
                </a:solidFill>
              </a:rPr>
              <a:t>The distinctions between real and virtual images will not be covered on the common.</a:t>
            </a:r>
          </a:p>
        </p:txBody>
      </p:sp>
    </p:spTree>
    <p:extLst>
      <p:ext uri="{BB962C8B-B14F-4D97-AF65-F5344CB8AC3E}">
        <p14:creationId xmlns:p14="http://schemas.microsoft.com/office/powerpoint/2010/main" val="1844777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9" y="13448"/>
            <a:ext cx="10018713" cy="839992"/>
          </a:xfrm>
        </p:spPr>
        <p:txBody>
          <a:bodyPr/>
          <a:lstStyle/>
          <a:p>
            <a:r>
              <a:rPr lang="en-GB" dirty="0" smtClean="0"/>
              <a:t>Language Learning Objectives</a:t>
            </a:r>
            <a:endParaRPr lang="en-GB" dirty="0"/>
          </a:p>
        </p:txBody>
      </p:sp>
      <p:sp>
        <p:nvSpPr>
          <p:cNvPr id="4" name="Date Placeholder 3"/>
          <p:cNvSpPr>
            <a:spLocks noGrp="1"/>
          </p:cNvSpPr>
          <p:nvPr>
            <p:ph type="dt" sz="half" idx="10"/>
          </p:nvPr>
        </p:nvSpPr>
        <p:spPr/>
        <p:txBody>
          <a:bodyPr/>
          <a:lstStyle/>
          <a:p>
            <a:fld id="{0FFCDF0E-8DFC-4BA1-A316-D7E93F66664E}" type="datetime1">
              <a:rPr lang="en-US" smtClean="0"/>
              <a:pPr/>
              <a:t>3/30/2018</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4</a:t>
            </a:fld>
            <a:endParaRPr lang="en-US"/>
          </a:p>
        </p:txBody>
      </p:sp>
      <p:graphicFrame>
        <p:nvGraphicFramePr>
          <p:cNvPr id="9" name="Content Placeholder 3"/>
          <p:cNvGraphicFramePr>
            <a:graphicFrameLocks noGrp="1"/>
          </p:cNvGraphicFramePr>
          <p:nvPr>
            <p:ph idx="1"/>
            <p:extLst>
              <p:ext uri="{D42A27DB-BD31-4B8C-83A1-F6EECF244321}">
                <p14:modId xmlns:p14="http://schemas.microsoft.com/office/powerpoint/2010/main" val="3932647778"/>
              </p:ext>
            </p:extLst>
          </p:nvPr>
        </p:nvGraphicFramePr>
        <p:xfrm>
          <a:off x="1484309" y="1291999"/>
          <a:ext cx="10574878" cy="2072640"/>
        </p:xfrm>
        <a:graphic>
          <a:graphicData uri="http://schemas.openxmlformats.org/drawingml/2006/table">
            <a:tbl>
              <a:tblPr firstRow="1" bandRow="1">
                <a:tableStyleId>{5C22544A-7EE6-4342-B048-85BDC9FD1C3A}</a:tableStyleId>
              </a:tblPr>
              <a:tblGrid>
                <a:gridCol w="8767439">
                  <a:extLst>
                    <a:ext uri="{9D8B030D-6E8A-4147-A177-3AD203B41FA5}">
                      <a16:colId xmlns:a16="http://schemas.microsoft.com/office/drawing/2014/main" val="2926307616"/>
                    </a:ext>
                  </a:extLst>
                </a:gridCol>
                <a:gridCol w="972297">
                  <a:extLst>
                    <a:ext uri="{9D8B030D-6E8A-4147-A177-3AD203B41FA5}">
                      <a16:colId xmlns:a16="http://schemas.microsoft.com/office/drawing/2014/main" val="3229707717"/>
                    </a:ext>
                  </a:extLst>
                </a:gridCol>
                <a:gridCol w="835142">
                  <a:extLst>
                    <a:ext uri="{9D8B030D-6E8A-4147-A177-3AD203B41FA5}">
                      <a16:colId xmlns:a16="http://schemas.microsoft.com/office/drawing/2014/main" val="494831328"/>
                    </a:ext>
                  </a:extLst>
                </a:gridCol>
              </a:tblGrid>
              <a:tr h="381000">
                <a:tc>
                  <a:txBody>
                    <a:bodyPr/>
                    <a:lstStyle/>
                    <a:p>
                      <a:pPr algn="ctr"/>
                      <a:r>
                        <a:rPr lang="en-GB" sz="2800" dirty="0" smtClean="0"/>
                        <a:t>Content:</a:t>
                      </a:r>
                      <a:endParaRPr lang="en-GB" sz="2800" dirty="0"/>
                    </a:p>
                  </a:txBody>
                  <a:tcPr anchor="ctr">
                    <a:lnL w="12700" cmpd="sng">
                      <a:noFill/>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aseline="0" dirty="0" smtClean="0"/>
                        <a:t>Start</a:t>
                      </a:r>
                      <a:endParaRPr lang="en-GB" sz="28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smtClean="0"/>
                        <a:t>End</a:t>
                      </a:r>
                      <a:endParaRPr lang="en-GB" sz="2800" dirty="0"/>
                    </a:p>
                  </a:txBody>
                  <a:tcPr anchor="ctr">
                    <a:lnL w="38100" cap="flat" cmpd="sng" algn="ctr">
                      <a:solidFill>
                        <a:schemeClr val="tx1"/>
                      </a:solidFill>
                      <a:prstDash val="solid"/>
                      <a:round/>
                      <a:headEnd type="none" w="med" len="med"/>
                      <a:tailEnd type="none" w="med" len="med"/>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8725054"/>
                  </a:ext>
                </a:extLst>
              </a:tr>
              <a:tr h="380999">
                <a:tc>
                  <a:txBody>
                    <a:bodyPr/>
                    <a:lstStyle/>
                    <a:p>
                      <a:pPr marL="0" lvl="1" algn="l" defTabSz="457200" rtl="0" eaLnBrk="1" latinLnBrk="0" hangingPunct="1"/>
                      <a:r>
                        <a:rPr lang="en-GB" sz="2800" dirty="0" smtClean="0"/>
                        <a:t>Define</a:t>
                      </a:r>
                      <a:r>
                        <a:rPr lang="en-GB" sz="2800" baseline="0" dirty="0" smtClean="0"/>
                        <a:t> verbally and in writing.</a:t>
                      </a:r>
                      <a:endParaRPr lang="en-GB" sz="2800" dirty="0" smtClean="0"/>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6642000"/>
                  </a:ext>
                </a:extLst>
              </a:tr>
              <a:tr h="457199">
                <a:tc>
                  <a:txBody>
                    <a:bodyPr/>
                    <a:lstStyle/>
                    <a:p>
                      <a:pPr marL="0" lvl="1" algn="l" defTabSz="457200" rtl="0" eaLnBrk="1" latinLnBrk="0" hangingPunct="1"/>
                      <a:r>
                        <a:rPr lang="en-GB" sz="2800" dirty="0" smtClean="0"/>
                        <a:t>Draw</a:t>
                      </a:r>
                      <a:r>
                        <a:rPr lang="en-GB" sz="2800" baseline="0" dirty="0" smtClean="0"/>
                        <a:t> diagrams.</a:t>
                      </a:r>
                      <a:endParaRPr lang="en-GB" sz="2800" dirty="0" smtClean="0"/>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7253337"/>
                  </a:ext>
                </a:extLst>
              </a:tr>
              <a:tr h="457199">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2800" dirty="0" smtClean="0"/>
                        <a:t>Determine.</a:t>
                      </a:r>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8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221118"/>
                  </a:ext>
                </a:extLst>
              </a:tr>
            </a:tbl>
          </a:graphicData>
        </a:graphic>
      </p:graphicFrame>
    </p:spTree>
    <p:extLst>
      <p:ext uri="{BB962C8B-B14F-4D97-AF65-F5344CB8AC3E}">
        <p14:creationId xmlns:p14="http://schemas.microsoft.com/office/powerpoint/2010/main" val="20231157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1981" y="2310934"/>
            <a:ext cx="10018713" cy="1124790"/>
          </a:xfrm>
        </p:spPr>
        <p:txBody>
          <a:bodyPr>
            <a:noAutofit/>
          </a:bodyPr>
          <a:lstStyle/>
          <a:p>
            <a:r>
              <a:rPr lang="en-GB" sz="4800" dirty="0" smtClean="0"/>
              <a:t>What is the relationship between the angle of incidence and the angle of reflection?</a:t>
            </a:r>
            <a:endParaRPr lang="en-GB" sz="4800" dirty="0"/>
          </a:p>
        </p:txBody>
      </p:sp>
      <p:sp>
        <p:nvSpPr>
          <p:cNvPr id="4" name="Date Placeholder 3"/>
          <p:cNvSpPr>
            <a:spLocks noGrp="1"/>
          </p:cNvSpPr>
          <p:nvPr>
            <p:ph type="dt" sz="half" idx="10"/>
          </p:nvPr>
        </p:nvSpPr>
        <p:spPr/>
        <p:txBody>
          <a:bodyPr/>
          <a:lstStyle/>
          <a:p>
            <a:fld id="{0FFCDF0E-8DFC-4BA1-A316-D7E93F66664E}" type="datetime1">
              <a:rPr lang="en-US" smtClean="0"/>
              <a:pPr/>
              <a:t>3/30/2018</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5</a:t>
            </a:fld>
            <a:endParaRPr lang="en-US"/>
          </a:p>
        </p:txBody>
      </p:sp>
    </p:spTree>
    <p:extLst>
      <p:ext uri="{BB962C8B-B14F-4D97-AF65-F5344CB8AC3E}">
        <p14:creationId xmlns:p14="http://schemas.microsoft.com/office/powerpoint/2010/main" val="6338649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8610" y="196010"/>
            <a:ext cx="10018713" cy="1752599"/>
          </a:xfrm>
        </p:spPr>
        <p:txBody>
          <a:bodyPr>
            <a:normAutofit/>
          </a:bodyPr>
          <a:lstStyle/>
          <a:p>
            <a:r>
              <a:rPr lang="en-GB" dirty="0" smtClean="0"/>
              <a:t>What is the relationship between the angle of incidence and the angle of reflection?</a:t>
            </a:r>
            <a:endParaRPr lang="en-GB" dirty="0"/>
          </a:p>
        </p:txBody>
      </p:sp>
      <p:sp>
        <p:nvSpPr>
          <p:cNvPr id="3" name="Content Placeholder 2"/>
          <p:cNvSpPr>
            <a:spLocks noGrp="1"/>
          </p:cNvSpPr>
          <p:nvPr>
            <p:ph sz="half" idx="1"/>
          </p:nvPr>
        </p:nvSpPr>
        <p:spPr/>
        <p:txBody>
          <a:bodyPr>
            <a:noAutofit/>
          </a:bodyPr>
          <a:lstStyle/>
          <a:p>
            <a:r>
              <a:rPr lang="en-GB" sz="3200" dirty="0" smtClean="0"/>
              <a:t>Independent Variable:</a:t>
            </a:r>
          </a:p>
          <a:p>
            <a:pPr lvl="1"/>
            <a:r>
              <a:rPr lang="en-GB" sz="2800" dirty="0"/>
              <a:t>angle of </a:t>
            </a:r>
            <a:r>
              <a:rPr lang="en-GB" sz="2800" dirty="0" smtClean="0"/>
              <a:t>incidence</a:t>
            </a:r>
          </a:p>
          <a:p>
            <a:r>
              <a:rPr lang="en-GB" sz="3200" dirty="0"/>
              <a:t>D</a:t>
            </a:r>
            <a:r>
              <a:rPr lang="en-GB" sz="3200" dirty="0" smtClean="0"/>
              <a:t>ependent </a:t>
            </a:r>
            <a:r>
              <a:rPr lang="en-GB" sz="3200" dirty="0"/>
              <a:t>Variable:</a:t>
            </a:r>
          </a:p>
          <a:p>
            <a:pPr lvl="1"/>
            <a:r>
              <a:rPr lang="en-GB" sz="2800" dirty="0"/>
              <a:t>angle of </a:t>
            </a:r>
            <a:r>
              <a:rPr lang="en-GB" sz="2800" dirty="0" smtClean="0"/>
              <a:t>reflection</a:t>
            </a:r>
          </a:p>
          <a:p>
            <a:r>
              <a:rPr lang="en-GB" sz="3200" dirty="0" smtClean="0"/>
              <a:t>Control Variables:</a:t>
            </a:r>
          </a:p>
          <a:p>
            <a:pPr lvl="1"/>
            <a:r>
              <a:rPr lang="en-GB" sz="2800" dirty="0" smtClean="0"/>
              <a:t>light ray, shape of mirror, environmental conditions</a:t>
            </a:r>
            <a:endParaRPr lang="en-GB" sz="2800" dirty="0"/>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3099473208"/>
              </p:ext>
            </p:extLst>
          </p:nvPr>
        </p:nvGraphicFramePr>
        <p:xfrm>
          <a:off x="6607966" y="2461259"/>
          <a:ext cx="4895850" cy="3535680"/>
        </p:xfrm>
        <a:graphic>
          <a:graphicData uri="http://schemas.openxmlformats.org/drawingml/2006/table">
            <a:tbl>
              <a:tblPr firstRow="1" bandRow="1">
                <a:tableStyleId>{5C22544A-7EE6-4342-B048-85BDC9FD1C3A}</a:tableStyleId>
              </a:tblPr>
              <a:tblGrid>
                <a:gridCol w="2447925">
                  <a:extLst>
                    <a:ext uri="{9D8B030D-6E8A-4147-A177-3AD203B41FA5}">
                      <a16:colId xmlns:a16="http://schemas.microsoft.com/office/drawing/2014/main" val="1117399998"/>
                    </a:ext>
                  </a:extLst>
                </a:gridCol>
                <a:gridCol w="2447925">
                  <a:extLst>
                    <a:ext uri="{9D8B030D-6E8A-4147-A177-3AD203B41FA5}">
                      <a16:colId xmlns:a16="http://schemas.microsoft.com/office/drawing/2014/main" val="1742070208"/>
                    </a:ext>
                  </a:extLst>
                </a:gridCol>
              </a:tblGrid>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2800" dirty="0" smtClean="0"/>
                        <a:t>angle of incidence (</a:t>
                      </a:r>
                      <a:r>
                        <a:rPr lang="en-GB" sz="2800" baseline="30000" dirty="0" smtClean="0"/>
                        <a:t>o</a:t>
                      </a:r>
                      <a:r>
                        <a:rPr lang="en-GB" sz="2800" dirty="0" smtClean="0"/>
                        <a:t>)</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2800" dirty="0" smtClean="0"/>
                        <a:t>angle of reflection (</a:t>
                      </a:r>
                      <a:r>
                        <a:rPr lang="en-GB" sz="2800" baseline="30000" dirty="0" smtClean="0"/>
                        <a:t>o</a:t>
                      </a:r>
                      <a:r>
                        <a:rPr lang="en-GB" sz="2800" dirty="0" smtClean="0"/>
                        <a: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4009781"/>
                  </a:ext>
                </a:extLst>
              </a:tr>
              <a:tr h="370840">
                <a:tc>
                  <a:txBody>
                    <a:bodyPr/>
                    <a:lstStyle/>
                    <a:p>
                      <a:endParaRPr lang="en-GB" sz="28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8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0962782"/>
                  </a:ext>
                </a:extLst>
              </a:tr>
              <a:tr h="370840">
                <a:tc>
                  <a:txBody>
                    <a:bodyPr/>
                    <a:lstStyle/>
                    <a:p>
                      <a:endParaRPr lang="en-GB" sz="280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8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6382572"/>
                  </a:ext>
                </a:extLst>
              </a:tr>
              <a:tr h="370840">
                <a:tc>
                  <a:txBody>
                    <a:bodyPr/>
                    <a:lstStyle/>
                    <a:p>
                      <a:endParaRPr lang="en-GB" sz="280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8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6348337"/>
                  </a:ext>
                </a:extLst>
              </a:tr>
              <a:tr h="370840">
                <a:tc>
                  <a:txBody>
                    <a:bodyPr/>
                    <a:lstStyle/>
                    <a:p>
                      <a:endParaRPr lang="en-GB" sz="280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8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0682985"/>
                  </a:ext>
                </a:extLst>
              </a:tr>
              <a:tr h="370840">
                <a:tc>
                  <a:txBody>
                    <a:bodyPr/>
                    <a:lstStyle/>
                    <a:p>
                      <a:endParaRPr lang="en-GB" sz="280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sz="28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2368159"/>
                  </a:ext>
                </a:extLst>
              </a:tr>
            </a:tbl>
          </a:graphicData>
        </a:graphic>
      </p:graphicFrame>
      <p:sp>
        <p:nvSpPr>
          <p:cNvPr id="4" name="Date Placeholder 3"/>
          <p:cNvSpPr>
            <a:spLocks noGrp="1"/>
          </p:cNvSpPr>
          <p:nvPr>
            <p:ph type="dt" sz="half" idx="10"/>
          </p:nvPr>
        </p:nvSpPr>
        <p:spPr/>
        <p:txBody>
          <a:bodyPr/>
          <a:lstStyle/>
          <a:p>
            <a:fld id="{0FFCDF0E-8DFC-4BA1-A316-D7E93F66664E}" type="datetime1">
              <a:rPr lang="en-US" smtClean="0"/>
              <a:pPr/>
              <a:t>3/30/2018</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6</a:t>
            </a:fld>
            <a:endParaRPr lang="en-US"/>
          </a:p>
        </p:txBody>
      </p:sp>
      <p:cxnSp>
        <p:nvCxnSpPr>
          <p:cNvPr id="9" name="Straight Arrow Connector 8"/>
          <p:cNvCxnSpPr/>
          <p:nvPr/>
        </p:nvCxnSpPr>
        <p:spPr>
          <a:xfrm>
            <a:off x="5638975" y="2383865"/>
            <a:ext cx="1937982" cy="154787"/>
          </a:xfrm>
          <a:prstGeom prst="straightConnector1">
            <a:avLst/>
          </a:prstGeom>
          <a:ln w="254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410376" y="3257042"/>
            <a:ext cx="3748138" cy="498423"/>
          </a:xfrm>
          <a:prstGeom prst="straightConnector1">
            <a:avLst/>
          </a:prstGeom>
          <a:ln w="254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5466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8" y="103600"/>
            <a:ext cx="10566665" cy="1124790"/>
          </a:xfrm>
        </p:spPr>
        <p:txBody>
          <a:bodyPr>
            <a:noAutofit/>
          </a:bodyPr>
          <a:lstStyle/>
          <a:p>
            <a:r>
              <a:rPr lang="en-GB" sz="3600" b="1" dirty="0"/>
              <a:t>Ray Diagrams - Mirrors</a:t>
            </a:r>
            <a:r>
              <a:rPr lang="en-GB" b="1" dirty="0"/>
              <a:t/>
            </a:r>
            <a:br>
              <a:rPr lang="en-GB" b="1" dirty="0"/>
            </a:br>
            <a:r>
              <a:rPr lang="en-US" sz="2400" b="1" i="1" dirty="0" smtClean="0"/>
              <a:t>(</a:t>
            </a:r>
            <a:r>
              <a:rPr lang="en-GB" sz="2400" dirty="0">
                <a:hlinkClick r:id="rId4"/>
              </a:rPr>
              <a:t>Bozeman Science</a:t>
            </a:r>
            <a:r>
              <a:rPr lang="en-US" sz="2400" b="1" i="1" dirty="0" smtClean="0"/>
              <a:t>)</a:t>
            </a:r>
            <a:br>
              <a:rPr lang="en-US" sz="2400" b="1" i="1" dirty="0" smtClean="0"/>
            </a:br>
            <a:r>
              <a:rPr lang="en-GB" sz="2400" dirty="0">
                <a:hlinkClick r:id="rId5"/>
              </a:rPr>
              <a:t>https://www.youtube.com/watch?v=WNkB8IY-k04</a:t>
            </a:r>
            <a:endParaRPr lang="en-GB" sz="2400" i="1" dirty="0"/>
          </a:p>
        </p:txBody>
      </p:sp>
      <p:sp>
        <p:nvSpPr>
          <p:cNvPr id="4" name="Date Placeholder 3"/>
          <p:cNvSpPr>
            <a:spLocks noGrp="1"/>
          </p:cNvSpPr>
          <p:nvPr>
            <p:ph type="dt" sz="half" idx="10"/>
          </p:nvPr>
        </p:nvSpPr>
        <p:spPr/>
        <p:txBody>
          <a:bodyPr/>
          <a:lstStyle/>
          <a:p>
            <a:fld id="{0FFCDF0E-8DFC-4BA1-A316-D7E93F66664E}" type="datetime1">
              <a:rPr lang="en-US" smtClean="0"/>
              <a:pPr/>
              <a:t>3/30/2018</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7</a:t>
            </a:fld>
            <a:endParaRPr lang="en-US"/>
          </a:p>
        </p:txBody>
      </p:sp>
      <p:pic>
        <p:nvPicPr>
          <p:cNvPr id="7" name="Electromagnetic Wave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517775" y="1522341"/>
            <a:ext cx="7953375" cy="4473575"/>
          </a:xfrm>
        </p:spPr>
      </p:pic>
    </p:spTree>
    <p:extLst>
      <p:ext uri="{BB962C8B-B14F-4D97-AF65-F5344CB8AC3E}">
        <p14:creationId xmlns:p14="http://schemas.microsoft.com/office/powerpoint/2010/main" val="27558829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9" y="13448"/>
            <a:ext cx="10018713" cy="518815"/>
          </a:xfrm>
        </p:spPr>
        <p:txBody>
          <a:bodyPr>
            <a:normAutofit fontScale="90000"/>
          </a:bodyPr>
          <a:lstStyle/>
          <a:p>
            <a:r>
              <a:rPr lang="en-GB" sz="3200" dirty="0"/>
              <a:t>The Anatomy of a Curved Mirror</a:t>
            </a:r>
          </a:p>
        </p:txBody>
      </p:sp>
      <p:sp>
        <p:nvSpPr>
          <p:cNvPr id="4" name="Date Placeholder 3"/>
          <p:cNvSpPr>
            <a:spLocks noGrp="1"/>
          </p:cNvSpPr>
          <p:nvPr>
            <p:ph type="dt" sz="half" idx="10"/>
          </p:nvPr>
        </p:nvSpPr>
        <p:spPr/>
        <p:txBody>
          <a:bodyPr/>
          <a:lstStyle/>
          <a:p>
            <a:fld id="{0FFCDF0E-8DFC-4BA1-A316-D7E93F66664E}" type="datetime1">
              <a:rPr lang="en-US" smtClean="0"/>
              <a:pPr/>
              <a:t>3/30/2018</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8</a:t>
            </a:fld>
            <a:endParaRPr lang="en-US"/>
          </a:p>
        </p:txBody>
      </p:sp>
      <p:pic>
        <p:nvPicPr>
          <p:cNvPr id="1026" name="Picture 2" descr="http://www.physicsclassroom.com/Class/refln/u13l3a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9863" y="1912373"/>
            <a:ext cx="4381398" cy="334201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187355" y="2372519"/>
            <a:ext cx="3002508" cy="2585323"/>
          </a:xfrm>
          <a:prstGeom prst="rect">
            <a:avLst/>
          </a:prstGeom>
        </p:spPr>
        <p:txBody>
          <a:bodyPr wrap="square">
            <a:spAutoFit/>
          </a:bodyPr>
          <a:lstStyle/>
          <a:p>
            <a:r>
              <a:rPr lang="en-GB" dirty="0"/>
              <a:t>If a concave mirror were thought of as being a slice of a sphere, then there would be a line passing through the centre of the sphere and attaching to the mirror in the exact centre of the mirror. This line is known as the principal axis. </a:t>
            </a:r>
          </a:p>
        </p:txBody>
      </p:sp>
      <p:sp>
        <p:nvSpPr>
          <p:cNvPr id="7" name="Rectangle 6"/>
          <p:cNvSpPr/>
          <p:nvPr/>
        </p:nvSpPr>
        <p:spPr>
          <a:xfrm>
            <a:off x="2046585" y="5292546"/>
            <a:ext cx="3584812" cy="1200329"/>
          </a:xfrm>
          <a:prstGeom prst="rect">
            <a:avLst/>
          </a:prstGeom>
        </p:spPr>
        <p:txBody>
          <a:bodyPr wrap="square">
            <a:spAutoFit/>
          </a:bodyPr>
          <a:lstStyle/>
          <a:p>
            <a:r>
              <a:rPr lang="en-GB" dirty="0"/>
              <a:t>C = The point in the centre of the sphere from which the mirror was sliced is known as the centre of </a:t>
            </a:r>
            <a:r>
              <a:rPr lang="en-GB" dirty="0" smtClean="0"/>
              <a:t>curvature.</a:t>
            </a:r>
            <a:endParaRPr lang="en-GB" dirty="0"/>
          </a:p>
        </p:txBody>
      </p:sp>
      <p:sp>
        <p:nvSpPr>
          <p:cNvPr id="8" name="Rectangle 7"/>
          <p:cNvSpPr/>
          <p:nvPr/>
        </p:nvSpPr>
        <p:spPr>
          <a:xfrm>
            <a:off x="8571261" y="3011361"/>
            <a:ext cx="3620739" cy="923330"/>
          </a:xfrm>
          <a:prstGeom prst="rect">
            <a:avLst/>
          </a:prstGeom>
        </p:spPr>
        <p:txBody>
          <a:bodyPr wrap="square">
            <a:spAutoFit/>
          </a:bodyPr>
          <a:lstStyle/>
          <a:p>
            <a:r>
              <a:rPr lang="en-GB" dirty="0"/>
              <a:t>A = The point on the mirror's surface where the principal axis meets the mirror is known as the vertex</a:t>
            </a:r>
            <a:r>
              <a:rPr lang="en-GB" dirty="0" smtClean="0"/>
              <a:t>. </a:t>
            </a:r>
            <a:endParaRPr lang="en-GB" dirty="0"/>
          </a:p>
        </p:txBody>
      </p:sp>
      <p:sp>
        <p:nvSpPr>
          <p:cNvPr id="9" name="Rectangle 8"/>
          <p:cNvSpPr/>
          <p:nvPr/>
        </p:nvSpPr>
        <p:spPr>
          <a:xfrm>
            <a:off x="6048344" y="5358559"/>
            <a:ext cx="2167607" cy="1477328"/>
          </a:xfrm>
          <a:prstGeom prst="rect">
            <a:avLst/>
          </a:prstGeom>
        </p:spPr>
        <p:txBody>
          <a:bodyPr wrap="square">
            <a:spAutoFit/>
          </a:bodyPr>
          <a:lstStyle/>
          <a:p>
            <a:r>
              <a:rPr lang="en-GB" dirty="0"/>
              <a:t>F = Midway between the vertex and the centre of curvature is a point known as the focal point. </a:t>
            </a:r>
          </a:p>
        </p:txBody>
      </p:sp>
      <p:sp>
        <p:nvSpPr>
          <p:cNvPr id="10" name="Rectangle 9"/>
          <p:cNvSpPr/>
          <p:nvPr/>
        </p:nvSpPr>
        <p:spPr>
          <a:xfrm>
            <a:off x="2046585" y="691025"/>
            <a:ext cx="4286555" cy="1477328"/>
          </a:xfrm>
          <a:prstGeom prst="rect">
            <a:avLst/>
          </a:prstGeom>
        </p:spPr>
        <p:txBody>
          <a:bodyPr wrap="square">
            <a:spAutoFit/>
          </a:bodyPr>
          <a:lstStyle/>
          <a:p>
            <a:r>
              <a:rPr lang="en-GB" dirty="0" smtClean="0"/>
              <a:t>R = The </a:t>
            </a:r>
            <a:r>
              <a:rPr lang="en-GB" dirty="0"/>
              <a:t>distance from the vertex to the centre of curvature is known as the radius of </a:t>
            </a:r>
            <a:r>
              <a:rPr lang="en-GB" dirty="0" smtClean="0"/>
              <a:t>curvature. The </a:t>
            </a:r>
            <a:r>
              <a:rPr lang="en-GB" dirty="0"/>
              <a:t>radius of curvature is the radius of the sphere from which the mirror was cut.</a:t>
            </a:r>
          </a:p>
        </p:txBody>
      </p:sp>
      <p:sp>
        <p:nvSpPr>
          <p:cNvPr id="12" name="Rectangle 11"/>
          <p:cNvSpPr/>
          <p:nvPr/>
        </p:nvSpPr>
        <p:spPr>
          <a:xfrm>
            <a:off x="6591869" y="444261"/>
            <a:ext cx="5341804" cy="1477328"/>
          </a:xfrm>
          <a:prstGeom prst="rect">
            <a:avLst/>
          </a:prstGeom>
        </p:spPr>
        <p:txBody>
          <a:bodyPr wrap="square">
            <a:spAutoFit/>
          </a:bodyPr>
          <a:lstStyle/>
          <a:p>
            <a:r>
              <a:rPr lang="en-GB" dirty="0"/>
              <a:t>F = the distance from the mirror to the focal point is known as the focal length. Since the focal point is the midpoint of the line segment adjoining the vertex and the centre of curvature, the focal length would be one-half the radius of curvature.</a:t>
            </a:r>
            <a:endParaRPr lang="en-GB" sz="1600" dirty="0"/>
          </a:p>
        </p:txBody>
      </p:sp>
      <p:sp>
        <p:nvSpPr>
          <p:cNvPr id="13" name="Rectangle 12"/>
          <p:cNvSpPr/>
          <p:nvPr/>
        </p:nvSpPr>
        <p:spPr>
          <a:xfrm>
            <a:off x="9710388" y="5758669"/>
            <a:ext cx="2223285" cy="1077218"/>
          </a:xfrm>
          <a:prstGeom prst="rect">
            <a:avLst/>
          </a:prstGeom>
        </p:spPr>
        <p:txBody>
          <a:bodyPr wrap="square">
            <a:spAutoFit/>
          </a:bodyPr>
          <a:lstStyle/>
          <a:p>
            <a:r>
              <a:rPr lang="en-GB" sz="1600" dirty="0">
                <a:hlinkClick r:id="rId3"/>
              </a:rPr>
              <a:t>http://www.physicsclassroom.com/class/refln/Lesson-3/The-Anatomy-of-a-Curved-Mirror</a:t>
            </a:r>
            <a:endParaRPr lang="en-GB" sz="1600" dirty="0"/>
          </a:p>
        </p:txBody>
      </p:sp>
    </p:spTree>
    <p:extLst>
      <p:ext uri="{BB962C8B-B14F-4D97-AF65-F5344CB8AC3E}">
        <p14:creationId xmlns:p14="http://schemas.microsoft.com/office/powerpoint/2010/main" val="5978525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8" y="103600"/>
            <a:ext cx="10566665" cy="1124790"/>
          </a:xfrm>
        </p:spPr>
        <p:txBody>
          <a:bodyPr>
            <a:noAutofit/>
          </a:bodyPr>
          <a:lstStyle/>
          <a:p>
            <a:r>
              <a:rPr lang="en-GB" sz="3600" b="1" dirty="0"/>
              <a:t>Derivation of the mirror equation</a:t>
            </a:r>
            <a:r>
              <a:rPr lang="en-GB" b="1" dirty="0"/>
              <a:t/>
            </a:r>
            <a:br>
              <a:rPr lang="en-GB" b="1" dirty="0"/>
            </a:br>
            <a:r>
              <a:rPr lang="en-US" sz="2400" b="1" i="1" dirty="0" smtClean="0"/>
              <a:t>(</a:t>
            </a:r>
            <a:r>
              <a:rPr lang="en-GB" sz="2400" dirty="0">
                <a:hlinkClick r:id="rId4"/>
              </a:rPr>
              <a:t>Khan </a:t>
            </a:r>
            <a:r>
              <a:rPr lang="en-GB" sz="2400" dirty="0" smtClean="0">
                <a:hlinkClick r:id="rId4"/>
              </a:rPr>
              <a:t>Academy</a:t>
            </a:r>
            <a:r>
              <a:rPr lang="en-US" sz="2400" b="1" i="1" dirty="0" smtClean="0"/>
              <a:t>)</a:t>
            </a:r>
            <a:br>
              <a:rPr lang="en-US" sz="2400" b="1" i="1" dirty="0" smtClean="0"/>
            </a:br>
            <a:r>
              <a:rPr lang="en-GB" sz="2400" dirty="0">
                <a:hlinkClick r:id="rId5"/>
              </a:rPr>
              <a:t>https://www.youtube.com/watch?v=OIkD1viOMWk</a:t>
            </a:r>
            <a:endParaRPr lang="en-GB" sz="2400" i="1" dirty="0"/>
          </a:p>
        </p:txBody>
      </p:sp>
      <p:sp>
        <p:nvSpPr>
          <p:cNvPr id="4" name="Date Placeholder 3"/>
          <p:cNvSpPr>
            <a:spLocks noGrp="1"/>
          </p:cNvSpPr>
          <p:nvPr>
            <p:ph type="dt" sz="half" idx="10"/>
          </p:nvPr>
        </p:nvSpPr>
        <p:spPr/>
        <p:txBody>
          <a:bodyPr/>
          <a:lstStyle/>
          <a:p>
            <a:fld id="{0FFCDF0E-8DFC-4BA1-A316-D7E93F66664E}" type="datetime1">
              <a:rPr lang="en-US" smtClean="0"/>
              <a:pPr/>
              <a:t>3/30/2018</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9</a:t>
            </a:fld>
            <a:endParaRPr lang="en-US"/>
          </a:p>
        </p:txBody>
      </p:sp>
      <p:pic>
        <p:nvPicPr>
          <p:cNvPr id="8" name="Derivation of the mirror equation Geometric optics Physics K">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476832" y="1623845"/>
            <a:ext cx="7953375" cy="4473575"/>
          </a:xfrm>
        </p:spPr>
      </p:pic>
      <p:sp>
        <p:nvSpPr>
          <p:cNvPr id="9" name="TextBox 8"/>
          <p:cNvSpPr txBox="1"/>
          <p:nvPr/>
        </p:nvSpPr>
        <p:spPr>
          <a:xfrm>
            <a:off x="9648967" y="900752"/>
            <a:ext cx="1637308" cy="369332"/>
          </a:xfrm>
          <a:prstGeom prst="rect">
            <a:avLst/>
          </a:prstGeom>
          <a:noFill/>
        </p:spPr>
        <p:txBody>
          <a:bodyPr wrap="none" rtlCol="0">
            <a:spAutoFit/>
          </a:bodyPr>
          <a:lstStyle/>
          <a:p>
            <a:r>
              <a:rPr lang="en-GB" dirty="0" smtClean="0">
                <a:solidFill>
                  <a:srgbClr val="FF0000"/>
                </a:solidFill>
              </a:rPr>
              <a:t>Recommended</a:t>
            </a:r>
            <a:endParaRPr lang="en-GB" dirty="0">
              <a:solidFill>
                <a:srgbClr val="FF0000"/>
              </a:solidFill>
            </a:endParaRPr>
          </a:p>
        </p:txBody>
      </p:sp>
    </p:spTree>
    <p:extLst>
      <p:ext uri="{BB962C8B-B14F-4D97-AF65-F5344CB8AC3E}">
        <p14:creationId xmlns:p14="http://schemas.microsoft.com/office/powerpoint/2010/main" val="9040625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1_Parallax">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B718335317324FBA289608C9896D4C" ma:contentTypeVersion="0" ma:contentTypeDescription="Create a new document." ma:contentTypeScope="" ma:versionID="07b72504a7456c81c0b758dd1da3d73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2CFE9C-C03A-4A7F-B3E0-066033505B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6FC19442-B78D-4D48-888C-03EEE0FB43A5}">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BF46310B-FBC3-4F3F-92DA-793B7F5BE7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TC103457496[[fn=Parallax]]</Template>
  <TotalTime>40172</TotalTime>
  <Words>996</Words>
  <Application>Microsoft Office PowerPoint</Application>
  <PresentationFormat>Widescreen</PresentationFormat>
  <Paragraphs>197</Paragraphs>
  <Slides>25</Slides>
  <Notes>0</Notes>
  <HiddenSlides>0</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华文楷体</vt:lpstr>
      <vt:lpstr>Arial</vt:lpstr>
      <vt:lpstr>Calibri</vt:lpstr>
      <vt:lpstr>Cambria Math</vt:lpstr>
      <vt:lpstr>Corbel</vt:lpstr>
      <vt:lpstr>Parallax</vt:lpstr>
      <vt:lpstr>1_Parallax</vt:lpstr>
      <vt:lpstr>Review of Previous Lesson</vt:lpstr>
      <vt:lpstr>Law of Reflection &amp; Mirrors</vt:lpstr>
      <vt:lpstr>Learning Objectives</vt:lpstr>
      <vt:lpstr>Language Learning Objectives</vt:lpstr>
      <vt:lpstr>What is the relationship between the angle of incidence and the angle of reflection?</vt:lpstr>
      <vt:lpstr>What is the relationship between the angle of incidence and the angle of reflection?</vt:lpstr>
      <vt:lpstr>Ray Diagrams - Mirrors (Bozeman Science) https://www.youtube.com/watch?v=WNkB8IY-k04</vt:lpstr>
      <vt:lpstr>The Anatomy of a Curved Mirror</vt:lpstr>
      <vt:lpstr>Derivation of the mirror equation (Khan Academy) https://www.youtube.com/watch?v=OIkD1viOMWk</vt:lpstr>
      <vt:lpstr>Mirror Equation</vt:lpstr>
      <vt:lpstr>Mirror equation example problems (Khan Academy) https://www.youtube.com/watch?v=4VfDXitHaH8</vt:lpstr>
      <vt:lpstr>Mirror Equation Vs Ray Diagrams</vt:lpstr>
      <vt:lpstr>“Cheats” to get a ray diagram to come up with the same information as the mirror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 Bucket Simulation</vt:lpstr>
      <vt:lpstr>LOST</vt:lpstr>
      <vt:lpstr>https://simbucket.com/lensesandmirrors/</vt:lpstr>
      <vt:lpstr>https://simbucket.com/lensesandmirrors/</vt:lpstr>
      <vt:lpstr>Plenary: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 1D kinematics</dc:title>
  <dc:creator>Melissa Georgi</dc:creator>
  <cp:lastModifiedBy>Neill Lee</cp:lastModifiedBy>
  <cp:revision>271</cp:revision>
  <cp:lastPrinted>2018-03-30T01:09:23Z</cp:lastPrinted>
  <dcterms:created xsi:type="dcterms:W3CDTF">2014-09-24T02:59:48Z</dcterms:created>
  <dcterms:modified xsi:type="dcterms:W3CDTF">2018-03-30T01:14:52Z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0x010100CEB718335317324FBA289608C9896D4C</vt:lpwstr>
  </property>
  <property fmtid="{D5CDD505-2E9C-101B-9397-08002B2CF9AE}" pid="3" name="_dlc_DocIdItemGuid">
    <vt:lpwstr>0790abb9-63b0-4c0d-b05f-669b82da9fdf</vt:lpwstr>
  </property>
  <property fmtid="{D5CDD505-2E9C-101B-9397-08002B2CF9AE}" pid="4" name="Order">
    <vt:r8>1700</vt:r8>
  </property>
  <property fmtid="{D5CDD505-2E9C-101B-9397-08002B2CF9AE}" pid="5" name="TemplateUrl">
    <vt:lpwstr/>
  </property>
  <property fmtid="{D5CDD505-2E9C-101B-9397-08002B2CF9AE}" pid="6" name="xd_Signature">
    <vt:bool>false</vt:bool>
  </property>
  <property fmtid="{D5CDD505-2E9C-101B-9397-08002B2CF9AE}" pid="7" name="xd_ProgID">
    <vt:lpwstr/>
  </property>
  <property fmtid="{D5CDD505-2E9C-101B-9397-08002B2CF9AE}" pid="8" name="_SourceUrl">
    <vt:lpwstr/>
  </property>
  <property fmtid="{D5CDD505-2E9C-101B-9397-08002B2CF9AE}" pid="9" name="_SharedFileIndex">
    <vt:lpwstr/>
  </property>
</Properties>
</file>