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1" r:id="rId4"/>
    <p:sldMasterId id="2147483749" r:id="rId5"/>
  </p:sldMasterIdLst>
  <p:notesMasterIdLst>
    <p:notesMasterId r:id="rId47"/>
  </p:notesMasterIdLst>
  <p:handoutMasterIdLst>
    <p:handoutMasterId r:id="rId48"/>
  </p:handoutMasterIdLst>
  <p:sldIdLst>
    <p:sldId id="372" r:id="rId6"/>
    <p:sldId id="257" r:id="rId7"/>
    <p:sldId id="376" r:id="rId8"/>
    <p:sldId id="402" r:id="rId9"/>
    <p:sldId id="378" r:id="rId10"/>
    <p:sldId id="397" r:id="rId11"/>
    <p:sldId id="426" r:id="rId12"/>
    <p:sldId id="398" r:id="rId13"/>
    <p:sldId id="427" r:id="rId14"/>
    <p:sldId id="404" r:id="rId15"/>
    <p:sldId id="403" r:id="rId16"/>
    <p:sldId id="410" r:id="rId17"/>
    <p:sldId id="399" r:id="rId18"/>
    <p:sldId id="428" r:id="rId19"/>
    <p:sldId id="409" r:id="rId20"/>
    <p:sldId id="406" r:id="rId21"/>
    <p:sldId id="407" r:id="rId22"/>
    <p:sldId id="408" r:id="rId23"/>
    <p:sldId id="405" r:id="rId24"/>
    <p:sldId id="411" r:id="rId25"/>
    <p:sldId id="412" r:id="rId26"/>
    <p:sldId id="400" r:id="rId27"/>
    <p:sldId id="413" r:id="rId28"/>
    <p:sldId id="416" r:id="rId29"/>
    <p:sldId id="414" r:id="rId30"/>
    <p:sldId id="417" r:id="rId31"/>
    <p:sldId id="429" r:id="rId32"/>
    <p:sldId id="425" r:id="rId33"/>
    <p:sldId id="418" r:id="rId34"/>
    <p:sldId id="419" r:id="rId35"/>
    <p:sldId id="420" r:id="rId36"/>
    <p:sldId id="421" r:id="rId37"/>
    <p:sldId id="422" r:id="rId38"/>
    <p:sldId id="423" r:id="rId39"/>
    <p:sldId id="424" r:id="rId40"/>
    <p:sldId id="430" r:id="rId41"/>
    <p:sldId id="431" r:id="rId42"/>
    <p:sldId id="433" r:id="rId43"/>
    <p:sldId id="395" r:id="rId44"/>
    <p:sldId id="396" r:id="rId45"/>
    <p:sldId id="401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-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3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3.xml"/><Relationship Id="rId51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0565FD-4B9B-4E7F-BD51-7D615CD3E87F}" type="datetimeFigureOut">
              <a:rPr lang="en-GB" smtClean="0"/>
              <a:t>08/05/2018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3B17EA-978B-4924-9ADD-7C540F8E94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9471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D6776E-A417-48E0-BBE6-96D02D536D7E}" type="datetimeFigureOut">
              <a:rPr lang="en-GB" smtClean="0"/>
              <a:t>08/05/2018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D5E447-FE0B-47D8-AEF2-2DD036FA8C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3808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ctr">
              <a:defRPr sz="6000" b="1" u="sng"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8BE68-875F-4806-B7C7-1CCAE629CB10}" type="datetime1">
              <a:rPr lang="en-US" smtClean="0"/>
              <a:t>5/8/2018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399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96A23-6C40-482F-94F2-F8EDE0DB1ADF}" type="datetime1">
              <a:rPr lang="en-US" smtClean="0"/>
              <a:t>5/8/2018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0780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12869-652D-4481-B62C-289B35B022B5}" type="datetime1">
              <a:rPr lang="en-US" smtClean="0"/>
              <a:t>5/8/2018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3078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23BD0-78B7-4329-8D60-87B66268D6C1}" type="datetime1">
              <a:rPr lang="en-US" smtClean="0"/>
              <a:t>5/8/2018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1820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D7577-6444-4034-A843-A00529B46D99}" type="datetime1">
              <a:rPr lang="en-US" smtClean="0"/>
              <a:t>5/8/2018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6442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8DC04-84F6-4A27-B481-EC79861F73E9}" type="datetime1">
              <a:rPr lang="en-US" smtClean="0"/>
              <a:t>5/8/2018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8477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93EC4-A2EF-421E-A52D-87A12137E8CA}" type="datetime1">
              <a:rPr lang="en-US" smtClean="0"/>
              <a:t>5/8/2018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9693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A4D1D-2075-435C-8609-82298A52AF33}" type="datetime1">
              <a:rPr lang="en-US" smtClean="0"/>
              <a:t>5/8/2018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192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E5E61-B1F4-407E-B854-D7C6B2D0D491}" type="datetime1">
              <a:rPr lang="en-US" smtClean="0"/>
              <a:t>5/8/2018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8975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E6523-F193-45F7-9B04-7FC6E0516C5D}" type="datetime1">
              <a:rPr lang="en-US" smtClean="0"/>
              <a:t>5/8/2018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4131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24457" y="13448"/>
            <a:ext cx="1567543" cy="365125"/>
          </a:xfrm>
        </p:spPr>
        <p:txBody>
          <a:bodyPr/>
          <a:lstStyle>
            <a:lvl1pPr>
              <a:defRPr sz="2400"/>
            </a:lvl1pPr>
          </a:lstStyle>
          <a:p>
            <a:fld id="{089941D6-5992-4CD3-BDB6-D71D87248009}" type="datetime1">
              <a:rPr lang="en-US" smtClean="0"/>
              <a:t>5/8/2018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3022" y="6492875"/>
            <a:ext cx="668645" cy="365125"/>
          </a:xfrm>
        </p:spPr>
        <p:txBody>
          <a:bodyPr/>
          <a:lstStyle>
            <a:lvl1pPr>
              <a:defRPr sz="2400"/>
            </a:lvl1pPr>
          </a:lstStyle>
          <a:p>
            <a:fld id="{12F36BA8-ED48-4992-8491-571D6BB977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693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 u="sng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569388" y="13448"/>
            <a:ext cx="1622613" cy="365125"/>
          </a:xfrm>
        </p:spPr>
        <p:txBody>
          <a:bodyPr/>
          <a:lstStyle>
            <a:lvl1pPr>
              <a:defRPr sz="2400"/>
            </a:lvl1pPr>
          </a:lstStyle>
          <a:p>
            <a:fld id="{5F2CC2AD-BE1A-4829-A7EA-BF5CA5ADE730}" type="datetime1">
              <a:rPr lang="en-US" smtClean="0"/>
              <a:t>5/8/2018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3022" y="6492875"/>
            <a:ext cx="668645" cy="365125"/>
          </a:xfrm>
        </p:spPr>
        <p:txBody>
          <a:bodyPr/>
          <a:lstStyle>
            <a:lvl1pPr>
              <a:defRPr sz="2400"/>
            </a:lvl1pPr>
          </a:lstStyle>
          <a:p>
            <a:fld id="{12F36BA8-ED48-4992-8491-571D6BB977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980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9453D-CD7F-4757-80C1-4412E6355582}" type="datetime1">
              <a:rPr lang="en-US" smtClean="0"/>
              <a:t>5/8/2018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7258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1602-4127-4083-B0D0-E9539B6DE3E3}" type="datetime1">
              <a:rPr lang="en-US" smtClean="0"/>
              <a:t>5/8/2018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2523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CFE09-86DE-4991-BE85-82937EEE7278}" type="datetime1">
              <a:rPr lang="en-US" smtClean="0"/>
              <a:t>5/8/2018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7874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23132-976A-4F65-9E11-0CED5DBED313}" type="datetime1">
              <a:rPr lang="en-US" smtClean="0"/>
              <a:t>5/8/2018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4740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6E2EB-2DFD-4D4B-AF57-F44DCC3D4D40}" type="datetime1">
              <a:rPr lang="en-US" smtClean="0"/>
              <a:t>5/8/2018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8761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C1128-28B1-4F06-85A9-0D6D0EEE90A8}" type="datetime1">
              <a:rPr lang="en-US" smtClean="0"/>
              <a:t>5/8/2018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4181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7AB22-61EC-47DF-805E-30EDE3EFB64C}" type="datetime1">
              <a:rPr lang="en-US" smtClean="0"/>
              <a:t>5/8/2018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0332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3FE53-EB14-4DB2-8122-13BB0C3D5AB0}" type="datetime1">
              <a:rPr lang="en-US" smtClean="0"/>
              <a:t>5/8/2018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6390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B689C-30CD-4920-B020-C9E993209BC4}" type="datetime1">
              <a:rPr lang="en-US" smtClean="0"/>
              <a:t>5/8/2018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6818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87383-A58B-44FC-AD51-12221451C5BF}" type="datetime1">
              <a:rPr lang="en-US" smtClean="0"/>
              <a:t>5/8/2018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88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0C00A-2890-47CF-A86B-BCDA6A06A25C}" type="datetime1">
              <a:rPr lang="en-US" smtClean="0"/>
              <a:t>5/8/2018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0828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37524-3BE4-4876-A9A0-90CC47DE8837}" type="datetime1">
              <a:rPr lang="en-US" smtClean="0"/>
              <a:t>5/8/2018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4158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33C0D-616F-439A-B111-487B484FBF55}" type="datetime1">
              <a:rPr lang="en-US" smtClean="0"/>
              <a:t>5/8/2018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7025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20DFF-9624-4291-922C-E49EED8D418B}" type="datetime1">
              <a:rPr lang="en-US" smtClean="0"/>
              <a:t>5/8/2018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0614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7B685-36E8-4C61-AEFA-8AFDD16356E0}" type="datetime1">
              <a:rPr lang="en-US" smtClean="0"/>
              <a:t>5/8/2018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7588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89F05-34DC-4A28-9DFF-60FAE2DF85A0}" type="datetime1">
              <a:rPr lang="en-US" smtClean="0"/>
              <a:t>5/8/2018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254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AFF3D-FC0C-4199-8057-C17C3A0EB0C8}" type="datetime1">
              <a:rPr lang="en-US" smtClean="0"/>
              <a:t>5/8/2018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684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DA56D-F629-4920-94BB-5F88DCD1DA04}" type="datetime1">
              <a:rPr lang="en-US" smtClean="0"/>
              <a:t>5/8/2018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563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23EA4-179E-49EE-B154-E54756F2886A}" type="datetime1">
              <a:rPr lang="en-US" smtClean="0"/>
              <a:t>5/8/2018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441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EA8F5-DFAB-426A-B5EE-F352918D2A7F}" type="datetime1">
              <a:rPr lang="en-US" smtClean="0"/>
              <a:t>5/8/2018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98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80E43-7424-4B89-B387-7F6D98DC77EA}" type="datetime1">
              <a:rPr lang="en-US" smtClean="0"/>
              <a:t>5/8/2018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616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9BC4F-5691-43AD-8544-C16312DB53AA}" type="datetime1">
              <a:rPr lang="en-US" smtClean="0"/>
              <a:t>5/8/2018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208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09" y="13448"/>
            <a:ext cx="10018713" cy="112479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1317813"/>
            <a:ext cx="10018713" cy="44733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81129" y="13448"/>
            <a:ext cx="18108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E7F1CE81-8AE8-49EA-8CF7-D68FF45DA593}" type="datetime1">
              <a:rPr lang="en-US" smtClean="0"/>
              <a:t>5/8/2018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40833" y="64928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2F36BA8-ED48-4992-8491-571D6BB977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026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hf hdr="0" ftr="0"/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3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3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09" y="13448"/>
            <a:ext cx="10018713" cy="112479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1317813"/>
            <a:ext cx="10018713" cy="44733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049000" y="13448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AB67C93-6828-465A-8D7B-B972BEC8D874}" type="datetime1">
              <a:rPr lang="en-US" smtClean="0"/>
              <a:t>5/8/2018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40833" y="64928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2F36BA8-ED48-4992-8491-571D6BB977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092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  <p:sldLayoutId id="2147483763" r:id="rId14"/>
    <p:sldLayoutId id="2147483764" r:id="rId15"/>
    <p:sldLayoutId id="2147483765" r:id="rId16"/>
    <p:sldLayoutId id="2147483766" r:id="rId17"/>
  </p:sldLayoutIdLst>
  <p:timing>
    <p:tnLst>
      <p:par>
        <p:cTn id="1" dur="indefinite" restart="never" nodeType="tmRoot"/>
      </p:par>
    </p:tnLst>
  </p:timing>
  <p:hf hdr="0" ftr="0"/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3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3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hyperlink" Target="http://www.physicsclassroom.com/class/circuits/Lesson-4/Series-Circuits" TargetMode="Externa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hyperlink" Target="http://www.physicsclassroom.com/class/circuits/Lesson-4/Series-Circuits" TargetMode="Externa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hyperlink" Target="http://www.physicsclassroom.com/class/circuits/Lesson-4/Series-Circuits" TargetMode="Externa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9.png"/><Relationship Id="rId5" Type="http://schemas.openxmlformats.org/officeDocument/2006/relationships/hyperlink" Target="https://www.khanacademy.org/science/physics/circuits-topic/circuits-resistance/v/circuits-part-3" TargetMode="External"/><Relationship Id="rId4" Type="http://schemas.openxmlformats.org/officeDocument/2006/relationships/hyperlink" Target="https://www.youtube.com/channel/UC4a-Gbdw7vOaccHmFo40b9g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hysicsclassroom.com/class/circuits/Lesson-4/Series-Circuits" TargetMode="External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hysicsclassroom.com/class/circuits/Lesson-4/Series-Circuits" TargetMode="External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hysicsclassroom.com/class/circuits/Lesson-4/Series-Circuits" TargetMode="External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hysicsclassroom.com/class/circuits/Lesson-4/Series-Circuits" TargetMode="External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://www.physicsclassroom.com/class/circuits/Lesson-4/Series-Circuits" TargetMode="Externa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hyperlink" Target="http://www.physicsclassroom.com/class/circuits/Lesson-4/Series-Circuits" TargetMode="External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hyperlink" Target="http://www.physicsclassroom.com/class/circuits/Lesson-4/Series-Circuits" TargetMode="External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5.png"/><Relationship Id="rId5" Type="http://schemas.openxmlformats.org/officeDocument/2006/relationships/hyperlink" Target="https://www.youtube.com/watch?v=mt4K7FT42w0" TargetMode="External"/><Relationship Id="rId4" Type="http://schemas.openxmlformats.org/officeDocument/2006/relationships/hyperlink" Target="https://www.youtube.com/channel/UC6v6QRBVpMmpYi9mo-tpC4g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jacobsphysics.blogspot.hk/2009/03/i-got-email-from-geoff-clarion-other.html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jacobsphysics.blogspot.hk/2009/03/i-got-email-from-geoff-clarion-other.html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7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jpeg"/><Relationship Id="rId7" Type="http://schemas.openxmlformats.org/officeDocument/2006/relationships/image" Target="../media/image21.png"/><Relationship Id="rId2" Type="http://schemas.openxmlformats.org/officeDocument/2006/relationships/hyperlink" Target="https://jacobsphysics.blogspot.hk/2009/03/i-got-email-from-geoff-clarion-other.html" TargetMode="Externa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6.jpeg"/><Relationship Id="rId10" Type="http://schemas.openxmlformats.org/officeDocument/2006/relationships/image" Target="../media/image24.png"/><Relationship Id="rId4" Type="http://schemas.openxmlformats.org/officeDocument/2006/relationships/image" Target="../media/image19.jpeg"/><Relationship Id="rId9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jacobsphysics.blogspot.hk/2009/03/i-got-email-from-geoff-clarion-other.html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6.jpeg"/><Relationship Id="rId4" Type="http://schemas.openxmlformats.org/officeDocument/2006/relationships/image" Target="../media/image1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jacobsphysics.blogspot.hk/2009/03/i-got-email-from-geoff-clarion-other.html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6.jpeg"/><Relationship Id="rId4" Type="http://schemas.openxmlformats.org/officeDocument/2006/relationships/image" Target="../media/image1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jacobsphysics.blogspot.hk/2009/03/i-got-email-from-geoff-clarion-other.html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6.jpeg"/><Relationship Id="rId4" Type="http://schemas.openxmlformats.org/officeDocument/2006/relationships/image" Target="../media/image1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jacobsphysics.blogspot.hk/2009/03/i-got-email-from-geoff-clarion-other.html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6.jpeg"/><Relationship Id="rId4" Type="http://schemas.openxmlformats.org/officeDocument/2006/relationships/image" Target="../media/image1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jacobsphysics.blogspot.hk/2009/03/i-got-email-from-geoff-clarion-other.html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6.jpeg"/><Relationship Id="rId4" Type="http://schemas.openxmlformats.org/officeDocument/2006/relationships/image" Target="../media/image1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jacobsphysics.blogspot.hk/2009/03/i-got-email-from-geoff-clarion-other.html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6.jpeg"/><Relationship Id="rId4" Type="http://schemas.openxmlformats.org/officeDocument/2006/relationships/image" Target="../media/image1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jacobsphysics.blogspot.hk/2009/03/i-got-email-from-geoff-clarion-other.html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6.jpeg"/><Relationship Id="rId4" Type="http://schemas.openxmlformats.org/officeDocument/2006/relationships/image" Target="../media/image1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jacobsphysics.blogspot.hk/2009/03/i-got-email-from-geoff-clarion-other.html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6.jpeg"/><Relationship Id="rId4" Type="http://schemas.openxmlformats.org/officeDocument/2006/relationships/image" Target="../media/image1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jacobsphysics.blogspot.hk/2009/03/i-got-email-from-geoff-clarion-other.html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6.jpeg"/><Relationship Id="rId4" Type="http://schemas.openxmlformats.org/officeDocument/2006/relationships/image" Target="../media/image1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jacobsphysics.blogspot.hk/2009/03/i-got-email-from-geoff-clarion-other.html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6.jpeg"/><Relationship Id="rId4" Type="http://schemas.openxmlformats.org/officeDocument/2006/relationships/image" Target="../media/image1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hyperlink" Target="http://www.physicsclassroom.com/class/circuits/Lesson-2/Common-Misconceptions-Regarding-Electric-Circuits" TargetMode="External"/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hyperlink" Target="http://www.physicsclassroom.com/class/circuits/Lesson-2/Common-Misconceptions-Regarding-Electric-Circuits" TargetMode="External"/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hysicsclassroom.com/class/circuits/Lesson-2/Common-Misconceptions-Regarding-Electric-Circuits" TargetMode="External"/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hysicsclassroom.com/class/circuits/Lesson-4/Parallel-Circuits" TargetMode="External"/><Relationship Id="rId7" Type="http://schemas.openxmlformats.org/officeDocument/2006/relationships/hyperlink" Target="http://www.twothirtyvolts.org.uk/education/revision-quiz/electric-circuits-11to14.html" TargetMode="External"/><Relationship Id="rId2" Type="http://schemas.openxmlformats.org/officeDocument/2006/relationships/hyperlink" Target="http://www.physicsclassroom.com/class/circuits/Lesson-4/Series-Circuits" TargetMode="External"/><Relationship Id="rId1" Type="http://schemas.openxmlformats.org/officeDocument/2006/relationships/slideLayout" Target="../slideLayouts/slideLayout19.xml"/><Relationship Id="rId6" Type="http://schemas.openxmlformats.org/officeDocument/2006/relationships/hyperlink" Target="http://www.softschools.com/quizzes/science/series_circuit/quiz3663.html" TargetMode="External"/><Relationship Id="rId5" Type="http://schemas.openxmlformats.org/officeDocument/2006/relationships/hyperlink" Target="https://quizizz.com/admin/quiz/571635b80619d9281647e94d" TargetMode="External"/><Relationship Id="rId4" Type="http://schemas.openxmlformats.org/officeDocument/2006/relationships/hyperlink" Target="http://www.physicsclassroom.com/class/circuits/Lesson-4/Combination-Circuits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bbc.co.uk/education/guides/z8b2pv4/test" TargetMode="External"/><Relationship Id="rId3" Type="http://schemas.openxmlformats.org/officeDocument/2006/relationships/hyperlink" Target="https://www.allaboutcircuits.com/worksheets/ohms-law/" TargetMode="External"/><Relationship Id="rId7" Type="http://schemas.openxmlformats.org/officeDocument/2006/relationships/hyperlink" Target="http://www.twothirtyvolts.org.uk/education/revision-quiz/ohms-law.html" TargetMode="External"/><Relationship Id="rId2" Type="http://schemas.openxmlformats.org/officeDocument/2006/relationships/hyperlink" Target="http://www.physicsclassroom.com/class/circuits/Lesson-3/Ohm-s-Law" TargetMode="External"/><Relationship Id="rId1" Type="http://schemas.openxmlformats.org/officeDocument/2006/relationships/slideLayout" Target="../slideLayouts/slideLayout19.xml"/><Relationship Id="rId6" Type="http://schemas.openxmlformats.org/officeDocument/2006/relationships/hyperlink" Target="http://www.learnabout-electronics.org/Resistors/resistors_12.php" TargetMode="External"/><Relationship Id="rId5" Type="http://schemas.openxmlformats.org/officeDocument/2006/relationships/hyperlink" Target="https://quizizz.com/admin/quiz/56d596ad5aea7a8959bef885" TargetMode="External"/><Relationship Id="rId10" Type="http://schemas.openxmlformats.org/officeDocument/2006/relationships/hyperlink" Target="https://quizizz.com/admin/quiz/570159651d0fce5d796cf77a" TargetMode="External"/><Relationship Id="rId4" Type="http://schemas.openxmlformats.org/officeDocument/2006/relationships/hyperlink" Target="https://en.wikiversity.org/wiki/Electric_Circuit_Analysis/Circuit_Analysis_Quiz_1" TargetMode="External"/><Relationship Id="rId9" Type="http://schemas.openxmlformats.org/officeDocument/2006/relationships/hyperlink" Target="https://sciencesource2.pearsoncanada.ca/resources/hotpotato_quiz_09_11_3.htm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kihow.com/Solve-Parallel-Circuits" TargetMode="External"/><Relationship Id="rId2" Type="http://schemas.openxmlformats.org/officeDocument/2006/relationships/hyperlink" Target="https://jacobsphysics.blogspot.hk/2009/03/i-got-email-from-geoff-clarion-other.html" TargetMode="External"/><Relationship Id="rId1" Type="http://schemas.openxmlformats.org/officeDocument/2006/relationships/slideLayout" Target="../slideLayouts/slideLayout19.xml"/><Relationship Id="rId4" Type="http://schemas.openxmlformats.org/officeDocument/2006/relationships/hyperlink" Target="https://www.allaboutcircuits.com/textbook/direct-current/chpt-5/simple-parallel-circuits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hyperlink" Target="https://www.youtube.com/watch?v=SLkPtmnglOI&amp;t=8s" TargetMode="External"/><Relationship Id="rId4" Type="http://schemas.openxmlformats.org/officeDocument/2006/relationships/hyperlink" Target="https://www.youtube.com/channel/UCKPLvnWhN1Qo51IDDZsmq1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.png"/><Relationship Id="rId5" Type="http://schemas.openxmlformats.org/officeDocument/2006/relationships/hyperlink" Target="https://www.khanacademy.org/science/physics/circuits-topic/circuits-resistance/v/circuits-part-1" TargetMode="External"/><Relationship Id="rId4" Type="http://schemas.openxmlformats.org/officeDocument/2006/relationships/hyperlink" Target="https://www.youtube.com/channel/UC4a-Gbdw7vOaccHmFo40b9g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.png"/><Relationship Id="rId5" Type="http://schemas.openxmlformats.org/officeDocument/2006/relationships/hyperlink" Target="https://www.khanacademy.org/science/physics/circuits-topic/circuits-resistance/v/circuits-part-2" TargetMode="External"/><Relationship Id="rId4" Type="http://schemas.openxmlformats.org/officeDocument/2006/relationships/hyperlink" Target="https://www.youtube.com/channel/UC4a-Gbdw7vOaccHmFo40b9g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Review of Previous Lesson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State as many Vocabulary words and Learning Objectives that you remember from the last lesson as you can.</a:t>
            </a:r>
          </a:p>
          <a:p>
            <a:r>
              <a:rPr lang="en-US" altLang="zh-CN" dirty="0"/>
              <a:t>Now complete the content learning objectives.</a:t>
            </a:r>
          </a:p>
          <a:p>
            <a:r>
              <a:rPr lang="en-US" dirty="0"/>
              <a:t>Remember to grade yourself from 0 – 3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568E7-2F48-4942-A74D-A45487C71479}" type="datetime1">
              <a:rPr lang="en-US" smtClean="0"/>
              <a:t>5/8/2018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508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/>
              <a:t>Resistors in </a:t>
            </a:r>
            <a:r>
              <a:rPr lang="en-GB" b="1" dirty="0" smtClean="0"/>
              <a:t>series</a:t>
            </a:r>
            <a:r>
              <a:rPr lang="en-GB" b="1" dirty="0"/>
              <a:t/>
            </a:r>
            <a:br>
              <a:rPr lang="en-GB" b="1" dirty="0"/>
            </a:br>
            <a:r>
              <a:rPr lang="en-GB" sz="2200" dirty="0">
                <a:hlinkClick r:id="rId2"/>
              </a:rPr>
              <a:t>http://www.physicsclassroom.com/class/circuits/Lesson-4/Series-Circuits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39241-5BA8-4CD4-A89D-E68131A81916}" type="datetime1">
              <a:rPr lang="en-US" smtClean="0"/>
              <a:t>5/8/2018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1026" name="Picture 2" descr="http://www.physicsclassroom.com/Class/circuits/u9l4c2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309" y="1426215"/>
            <a:ext cx="10673701" cy="449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124132" y="2183642"/>
            <a:ext cx="2156346" cy="8598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8846025" y="3661188"/>
            <a:ext cx="2156346" cy="8598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10276764" y="4918288"/>
            <a:ext cx="1803780" cy="8598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8633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/>
              <a:t>Resistors in </a:t>
            </a:r>
            <a:r>
              <a:rPr lang="en-GB" b="1" dirty="0" smtClean="0"/>
              <a:t>series</a:t>
            </a:r>
            <a:r>
              <a:rPr lang="en-GB" b="1" dirty="0"/>
              <a:t/>
            </a:r>
            <a:br>
              <a:rPr lang="en-GB" b="1" dirty="0"/>
            </a:br>
            <a:r>
              <a:rPr lang="en-GB" sz="2200" dirty="0">
                <a:hlinkClick r:id="rId2"/>
              </a:rPr>
              <a:t>http://www.physicsclassroom.com/class/circuits/Lesson-4/Series-Circuits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3EBFA-4F34-49AD-BDAA-8A8DEEF55AE6}" type="datetime1">
              <a:rPr lang="en-US" smtClean="0"/>
              <a:t>5/8/2018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1026" name="Picture 2" descr="http://www.physicsclassroom.com/Class/circuits/u9l4c2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309" y="1426215"/>
            <a:ext cx="10673701" cy="449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1796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26274-9FFE-4751-803D-2C868344530A}" type="datetime1">
              <a:rPr lang="en-US" smtClean="0"/>
              <a:t>5/8/2018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484309" y="13448"/>
            <a:ext cx="10018713" cy="1124790"/>
          </a:xfrm>
        </p:spPr>
        <p:txBody>
          <a:bodyPr>
            <a:normAutofit/>
          </a:bodyPr>
          <a:lstStyle/>
          <a:p>
            <a:r>
              <a:rPr lang="en-GB" b="1" dirty="0"/>
              <a:t>Resistors in </a:t>
            </a:r>
            <a:r>
              <a:rPr lang="en-GB" b="1" dirty="0" smtClean="0"/>
              <a:t>parallel</a:t>
            </a:r>
            <a:r>
              <a:rPr lang="en-GB" b="1" dirty="0"/>
              <a:t/>
            </a:r>
            <a:br>
              <a:rPr lang="en-GB" b="1" dirty="0"/>
            </a:br>
            <a:r>
              <a:rPr lang="en-GB" sz="2200" dirty="0">
                <a:hlinkClick r:id="rId2"/>
              </a:rPr>
              <a:t>http://www.physicsclassroom.com/class/circuits/Lesson-4/Series-Circuits</a:t>
            </a:r>
            <a:endParaRPr lang="en-GB" dirty="0"/>
          </a:p>
        </p:txBody>
      </p:sp>
      <p:pic>
        <p:nvPicPr>
          <p:cNvPr id="8194" name="Picture 2" descr="http://www.physicsclassroom.com/Class/circuits/u9l4d12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151" y="1540868"/>
            <a:ext cx="9856981" cy="454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4473583" y="6231264"/>
            <a:ext cx="52164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 err="1">
                <a:solidFill>
                  <a:srgbClr val="FF0000"/>
                </a:solidFill>
                <a:latin typeface="latoregular"/>
              </a:rPr>
              <a:t>I</a:t>
            </a:r>
            <a:r>
              <a:rPr lang="en-GB" sz="3200" b="1" baseline="-25000" dirty="0" err="1">
                <a:solidFill>
                  <a:srgbClr val="FF0000"/>
                </a:solidFill>
                <a:latin typeface="latoregular"/>
              </a:rPr>
              <a:t>total</a:t>
            </a:r>
            <a:r>
              <a:rPr lang="en-GB" sz="3200" b="1" dirty="0">
                <a:solidFill>
                  <a:srgbClr val="FF0000"/>
                </a:solidFill>
                <a:latin typeface="latoregular"/>
              </a:rPr>
              <a:t> = I</a:t>
            </a:r>
            <a:r>
              <a:rPr lang="en-GB" sz="3200" b="1" baseline="-25000" dirty="0">
                <a:solidFill>
                  <a:srgbClr val="FF0000"/>
                </a:solidFill>
                <a:latin typeface="latoregular"/>
              </a:rPr>
              <a:t>1</a:t>
            </a:r>
            <a:r>
              <a:rPr lang="en-GB" sz="3200" b="1" dirty="0">
                <a:solidFill>
                  <a:srgbClr val="FF0000"/>
                </a:solidFill>
                <a:latin typeface="latoregular"/>
              </a:rPr>
              <a:t> + I</a:t>
            </a:r>
            <a:r>
              <a:rPr lang="en-GB" sz="3200" b="1" baseline="-25000" dirty="0">
                <a:solidFill>
                  <a:srgbClr val="FF0000"/>
                </a:solidFill>
                <a:latin typeface="latoregular"/>
              </a:rPr>
              <a:t>2</a:t>
            </a:r>
            <a:r>
              <a:rPr lang="en-GB" sz="3200" b="1" dirty="0">
                <a:solidFill>
                  <a:srgbClr val="FF0000"/>
                </a:solidFill>
                <a:latin typeface="latoregular"/>
              </a:rPr>
              <a:t> + I</a:t>
            </a:r>
            <a:r>
              <a:rPr lang="en-GB" sz="3200" b="1" baseline="-25000" dirty="0">
                <a:solidFill>
                  <a:srgbClr val="FF0000"/>
                </a:solidFill>
                <a:latin typeface="latoregular"/>
              </a:rPr>
              <a:t>3</a:t>
            </a:r>
            <a:r>
              <a:rPr lang="en-GB" sz="3200" b="1" dirty="0">
                <a:solidFill>
                  <a:srgbClr val="FF0000"/>
                </a:solidFill>
                <a:latin typeface="latoregular"/>
              </a:rPr>
              <a:t> + ...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577503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08" y="103600"/>
            <a:ext cx="10566665" cy="1124790"/>
          </a:xfrm>
        </p:spPr>
        <p:txBody>
          <a:bodyPr>
            <a:noAutofit/>
          </a:bodyPr>
          <a:lstStyle/>
          <a:p>
            <a:r>
              <a:rPr lang="en-GB" sz="3600" b="1" dirty="0"/>
              <a:t>Resistors in </a:t>
            </a:r>
            <a:r>
              <a:rPr lang="en-GB" sz="3600" b="1" dirty="0" smtClean="0"/>
              <a:t>parallel</a:t>
            </a:r>
            <a:r>
              <a:rPr lang="en-GB" sz="3600" b="1" dirty="0"/>
              <a:t/>
            </a:r>
            <a:br>
              <a:rPr lang="en-GB" sz="3600" b="1" dirty="0"/>
            </a:br>
            <a:r>
              <a:rPr lang="en-US" sz="2000" b="1" i="1" dirty="0" smtClean="0"/>
              <a:t>(</a:t>
            </a:r>
            <a:r>
              <a:rPr lang="en-GB" sz="2000" dirty="0">
                <a:hlinkClick r:id="rId4"/>
              </a:rPr>
              <a:t>Khan </a:t>
            </a:r>
            <a:r>
              <a:rPr lang="en-GB" sz="2000" dirty="0" smtClean="0">
                <a:hlinkClick r:id="rId4"/>
              </a:rPr>
              <a:t>Academy</a:t>
            </a:r>
            <a:r>
              <a:rPr lang="en-US" sz="2000" b="1" i="1" dirty="0" smtClean="0"/>
              <a:t>)</a:t>
            </a:r>
            <a:br>
              <a:rPr lang="en-US" sz="2000" b="1" i="1" dirty="0" smtClean="0"/>
            </a:br>
            <a:r>
              <a:rPr lang="en-GB" sz="2000" dirty="0">
                <a:hlinkClick r:id="rId5"/>
              </a:rPr>
              <a:t>https://www.khanacademy.org/science/physics/circuits-topic/circuits-resistance/v/circuits-part-3</a:t>
            </a:r>
            <a:endParaRPr lang="en-GB" sz="2000" i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2FA90-DA14-41B0-8733-768648604408}" type="datetime1">
              <a:rPr lang="en-US" smtClean="0"/>
              <a:t>5/8/2018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7" name="resistors_parallel_circuit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85521" y="1623845"/>
            <a:ext cx="5964238" cy="4473575"/>
          </a:xfrm>
        </p:spPr>
      </p:pic>
    </p:spTree>
    <p:extLst>
      <p:ext uri="{BB962C8B-B14F-4D97-AF65-F5344CB8AC3E}">
        <p14:creationId xmlns:p14="http://schemas.microsoft.com/office/powerpoint/2010/main" val="3145795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Resistors in parallel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0" y="4586514"/>
            <a:ext cx="10018713" cy="1204686"/>
          </a:xfrm>
        </p:spPr>
        <p:txBody>
          <a:bodyPr/>
          <a:lstStyle/>
          <a:p>
            <a:pPr algn="ctr"/>
            <a:r>
              <a:rPr lang="pt-BR" b="1" dirty="0">
                <a:solidFill>
                  <a:srgbClr val="FF0000"/>
                </a:solidFill>
              </a:rPr>
              <a:t>1 / R</a:t>
            </a:r>
            <a:r>
              <a:rPr lang="pt-BR" b="1" baseline="-25000" dirty="0">
                <a:solidFill>
                  <a:srgbClr val="FF0000"/>
                </a:solidFill>
              </a:rPr>
              <a:t>eq</a:t>
            </a:r>
            <a:r>
              <a:rPr lang="pt-BR" b="1" dirty="0">
                <a:solidFill>
                  <a:srgbClr val="FF0000"/>
                </a:solidFill>
              </a:rPr>
              <a:t> = 1 / R</a:t>
            </a:r>
            <a:r>
              <a:rPr lang="pt-BR" b="1" baseline="-25000" dirty="0">
                <a:solidFill>
                  <a:srgbClr val="FF0000"/>
                </a:solidFill>
              </a:rPr>
              <a:t>1</a:t>
            </a:r>
            <a:r>
              <a:rPr lang="pt-BR" b="1" dirty="0">
                <a:solidFill>
                  <a:srgbClr val="FF0000"/>
                </a:solidFill>
              </a:rPr>
              <a:t> + 1 / R</a:t>
            </a:r>
            <a:r>
              <a:rPr lang="pt-BR" b="1" baseline="-25000" dirty="0">
                <a:solidFill>
                  <a:srgbClr val="FF0000"/>
                </a:solidFill>
              </a:rPr>
              <a:t>2</a:t>
            </a:r>
            <a:r>
              <a:rPr lang="pt-BR" b="1" dirty="0">
                <a:solidFill>
                  <a:srgbClr val="FF0000"/>
                </a:solidFill>
              </a:rPr>
              <a:t> + 1 / R</a:t>
            </a:r>
            <a:r>
              <a:rPr lang="pt-BR" b="1" baseline="-25000" dirty="0">
                <a:solidFill>
                  <a:srgbClr val="FF0000"/>
                </a:solidFill>
              </a:rPr>
              <a:t>3</a:t>
            </a:r>
            <a:r>
              <a:rPr lang="pt-BR" b="1" dirty="0">
                <a:solidFill>
                  <a:srgbClr val="FF0000"/>
                </a:solidFill>
              </a:rPr>
              <a:t> + ...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21578-BE54-4787-8894-5FFBA3ED6B52}" type="datetime1">
              <a:rPr lang="en-US" smtClean="0"/>
              <a:t>5/8/2018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16386" name="Picture 2" descr="Image result for resistors in parallel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568" t="19260" r="22056" b="16214"/>
          <a:stretch/>
        </p:blipFill>
        <p:spPr bwMode="auto">
          <a:xfrm>
            <a:off x="3291340" y="1026894"/>
            <a:ext cx="5704114" cy="3670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6368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physicsclassroom.com/Class/circuits/u9l4d4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656" y="1138238"/>
            <a:ext cx="7576828" cy="5719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/>
              <a:t>Resistors in </a:t>
            </a:r>
            <a:r>
              <a:rPr lang="en-GB" b="1" dirty="0" smtClean="0"/>
              <a:t>parallel</a:t>
            </a:r>
            <a:r>
              <a:rPr lang="en-GB" b="1" dirty="0"/>
              <a:t/>
            </a:r>
            <a:br>
              <a:rPr lang="en-GB" b="1" dirty="0"/>
            </a:br>
            <a:r>
              <a:rPr lang="en-GB" sz="2200" dirty="0">
                <a:hlinkClick r:id="rId3"/>
              </a:rPr>
              <a:t>http://www.physicsclassroom.com/class/circuits/Lesson-4/Series-Circuits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FB63C-08F2-4640-A649-088FEF4B5855}" type="datetime1">
              <a:rPr lang="en-US" smtClean="0"/>
              <a:t>5/8/2018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8299138" y="1969808"/>
            <a:ext cx="2156346" cy="8598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8299138" y="3838385"/>
            <a:ext cx="2156346" cy="8598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8009159" y="5822984"/>
            <a:ext cx="1980063" cy="8598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1045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physicsclassroom.com/Class/circuits/u9l4d4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656" y="1138238"/>
            <a:ext cx="7576828" cy="5719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/>
              <a:t>Resistors in </a:t>
            </a:r>
            <a:r>
              <a:rPr lang="en-GB" b="1" dirty="0" smtClean="0"/>
              <a:t>parallel</a:t>
            </a:r>
            <a:r>
              <a:rPr lang="en-GB" b="1" dirty="0"/>
              <a:t/>
            </a:r>
            <a:br>
              <a:rPr lang="en-GB" b="1" dirty="0"/>
            </a:br>
            <a:r>
              <a:rPr lang="en-GB" sz="2200" dirty="0">
                <a:hlinkClick r:id="rId3"/>
              </a:rPr>
              <a:t>http://www.physicsclassroom.com/class/circuits/Lesson-4/Series-Circuits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B64DA-0A4D-439B-B12F-E76EF18C1B05}" type="datetime1">
              <a:rPr lang="en-US" smtClean="0"/>
              <a:t>5/8/2018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512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physicsclassroom.com/Class/circuits/u9l4d5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2423" y="1138238"/>
            <a:ext cx="5180700" cy="5729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/>
              <a:t>Resistors in </a:t>
            </a:r>
            <a:r>
              <a:rPr lang="en-GB" b="1" dirty="0" smtClean="0"/>
              <a:t>parallel</a:t>
            </a:r>
            <a:r>
              <a:rPr lang="en-GB" b="1" dirty="0"/>
              <a:t/>
            </a:r>
            <a:br>
              <a:rPr lang="en-GB" b="1" dirty="0"/>
            </a:br>
            <a:r>
              <a:rPr lang="en-GB" sz="2200" dirty="0">
                <a:hlinkClick r:id="rId3"/>
              </a:rPr>
              <a:t>http://www.physicsclassroom.com/class/circuits/Lesson-4/Series-Circuits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00261-2D44-4747-83A4-3C0ACF147AD5}" type="datetime1">
              <a:rPr lang="en-US" smtClean="0"/>
              <a:t>5/8/2018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6591869" y="1833123"/>
            <a:ext cx="1501254" cy="8598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6591869" y="3817722"/>
            <a:ext cx="1501254" cy="8598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6591869" y="5802321"/>
            <a:ext cx="1501254" cy="8598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5962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physicsclassroom.com/Class/circuits/u9l4d5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2423" y="1138238"/>
            <a:ext cx="5180700" cy="5729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/>
              <a:t>Resistors in </a:t>
            </a:r>
            <a:r>
              <a:rPr lang="en-GB" b="1" dirty="0" smtClean="0"/>
              <a:t>parallel</a:t>
            </a:r>
            <a:r>
              <a:rPr lang="en-GB" b="1" dirty="0"/>
              <a:t/>
            </a:r>
            <a:br>
              <a:rPr lang="en-GB" b="1" dirty="0"/>
            </a:br>
            <a:r>
              <a:rPr lang="en-GB" sz="2200" dirty="0">
                <a:hlinkClick r:id="rId3"/>
              </a:rPr>
              <a:t>http://www.physicsclassroom.com/class/circuits/Lesson-4/Series-Circuits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10624457" y="13448"/>
            <a:ext cx="1567543" cy="365125"/>
          </a:xfrm>
        </p:spPr>
        <p:txBody>
          <a:bodyPr/>
          <a:lstStyle/>
          <a:p>
            <a:fld id="{0B0ECE38-7820-46D6-BDF2-A4CDAA7B4A78}" type="datetime1">
              <a:rPr lang="en-US" smtClean="0"/>
              <a:t>5/8/2018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5948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/>
              <a:t>Resistors in </a:t>
            </a:r>
            <a:r>
              <a:rPr lang="en-GB" b="1" dirty="0" smtClean="0"/>
              <a:t>parallel</a:t>
            </a:r>
            <a:r>
              <a:rPr lang="en-GB" b="1" dirty="0"/>
              <a:t/>
            </a:r>
            <a:br>
              <a:rPr lang="en-GB" b="1" dirty="0"/>
            </a:br>
            <a:r>
              <a:rPr lang="en-GB" sz="2200" dirty="0">
                <a:hlinkClick r:id="rId2"/>
              </a:rPr>
              <a:t>http://www.physicsclassroom.com/class/circuits/Lesson-4/Series-Circuits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965278" y="3584423"/>
            <a:ext cx="10226722" cy="3091014"/>
          </a:xfrm>
        </p:spPr>
        <p:txBody>
          <a:bodyPr/>
          <a:lstStyle/>
          <a:p>
            <a:r>
              <a:rPr lang="en-GB" sz="2800" dirty="0" smtClean="0"/>
              <a:t>Suppose a </a:t>
            </a:r>
            <a:r>
              <a:rPr lang="en-GB" sz="2800" dirty="0"/>
              <a:t>tollbooth is the main location of resistance to car flow on a </a:t>
            </a:r>
            <a:r>
              <a:rPr lang="en-GB" sz="2800" dirty="0" smtClean="0"/>
              <a:t>toll way. </a:t>
            </a:r>
          </a:p>
          <a:p>
            <a:r>
              <a:rPr lang="en-GB" sz="2800" dirty="0" smtClean="0"/>
              <a:t>Adding </a:t>
            </a:r>
            <a:r>
              <a:rPr lang="en-GB" sz="2800" dirty="0"/>
              <a:t>additional tollbooths within their own branch on a </a:t>
            </a:r>
            <a:r>
              <a:rPr lang="en-GB" sz="2800" dirty="0" smtClean="0"/>
              <a:t>toll way </a:t>
            </a:r>
            <a:r>
              <a:rPr lang="en-GB" sz="2800" dirty="0"/>
              <a:t>will provide more pathways for cars to flow through the toll station. </a:t>
            </a:r>
            <a:endParaRPr lang="en-GB" sz="2800" dirty="0" smtClean="0"/>
          </a:p>
          <a:p>
            <a:r>
              <a:rPr lang="en-GB" sz="2800" dirty="0" smtClean="0"/>
              <a:t>These </a:t>
            </a:r>
            <a:r>
              <a:rPr lang="en-GB" sz="2800" dirty="0"/>
              <a:t>additional tollbooths will decrease the overall resistance to car flow and increase the rate at which they flow.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2054" name="Picture 6" descr="Image result for toll boot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3827" y="1163630"/>
            <a:ext cx="5504782" cy="2281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10624457" y="13448"/>
            <a:ext cx="1567543" cy="365125"/>
          </a:xfrm>
        </p:spPr>
        <p:txBody>
          <a:bodyPr/>
          <a:lstStyle/>
          <a:p>
            <a:fld id="{FE2B24B4-3E2A-46EA-9972-9F785D827993}" type="datetime1">
              <a:rPr lang="en-US" smtClean="0"/>
              <a:t>5/8/2018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9521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3246523"/>
          </a:xfrm>
        </p:spPr>
        <p:txBody>
          <a:bodyPr>
            <a:normAutofit/>
          </a:bodyPr>
          <a:lstStyle/>
          <a:p>
            <a:r>
              <a:rPr lang="en-GB" dirty="0"/>
              <a:t>Electric </a:t>
            </a:r>
            <a:r>
              <a:rPr lang="en-GB" dirty="0" smtClean="0"/>
              <a:t>Circuits </a:t>
            </a:r>
            <a:br>
              <a:rPr lang="en-GB" dirty="0" smtClean="0"/>
            </a:b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2</a:t>
            </a:fld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10569388" y="13448"/>
            <a:ext cx="1622613" cy="365125"/>
          </a:xfrm>
        </p:spPr>
        <p:txBody>
          <a:bodyPr/>
          <a:lstStyle/>
          <a:p>
            <a:fld id="{5504BA59-8DA3-4F28-B5BC-BAA4DE1AFB32}" type="datetime1">
              <a:rPr lang="en-US" smtClean="0"/>
              <a:t>5/8/2018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4085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/>
              <a:t>Resistors in </a:t>
            </a:r>
            <a:r>
              <a:rPr lang="en-GB" b="1" dirty="0" smtClean="0"/>
              <a:t>parallel</a:t>
            </a:r>
            <a:r>
              <a:rPr lang="en-GB" b="1" dirty="0"/>
              <a:t/>
            </a:r>
            <a:br>
              <a:rPr lang="en-GB" b="1" dirty="0"/>
            </a:br>
            <a:r>
              <a:rPr lang="en-GB" sz="2200" dirty="0">
                <a:hlinkClick r:id="rId2"/>
              </a:rPr>
              <a:t>http://www.physicsclassroom.com/class/circuits/Lesson-4/Series-Circuits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9218" name="Picture 2" descr="http://www.physicsclassroom.com/Class/circuits/u9l4d17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471" y="2183642"/>
            <a:ext cx="10884346" cy="3207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10624457" y="13448"/>
            <a:ext cx="1567543" cy="365125"/>
          </a:xfrm>
        </p:spPr>
        <p:txBody>
          <a:bodyPr/>
          <a:lstStyle/>
          <a:p>
            <a:fld id="{1075F749-CB21-4653-AD48-1ADEA4ADCF39}" type="datetime1">
              <a:rPr lang="en-US" smtClean="0"/>
              <a:t>5/8/2018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798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/>
              <a:t>Resistors in </a:t>
            </a:r>
            <a:r>
              <a:rPr lang="en-GB" b="1" dirty="0" smtClean="0"/>
              <a:t>parallel</a:t>
            </a:r>
            <a:r>
              <a:rPr lang="en-GB" b="1" dirty="0"/>
              <a:t/>
            </a:r>
            <a:br>
              <a:rPr lang="en-GB" b="1" dirty="0"/>
            </a:br>
            <a:r>
              <a:rPr lang="en-GB" sz="2200" dirty="0">
                <a:hlinkClick r:id="rId2"/>
              </a:rPr>
              <a:t>http://www.physicsclassroom.com/class/circuits/Lesson-4/Series-Circuits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9218" name="Picture 2" descr="http://www.physicsclassroom.com/Class/circuits/u9l4d17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471" y="2183642"/>
            <a:ext cx="10884346" cy="3207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878887" y="2415143"/>
            <a:ext cx="8066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b="1" dirty="0" smtClean="0">
                <a:solidFill>
                  <a:srgbClr val="FF0000"/>
                </a:solidFill>
                <a:latin typeface="latoregular"/>
              </a:rPr>
              <a:t>4.29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535590" y="3244334"/>
            <a:ext cx="11208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>
                <a:solidFill>
                  <a:srgbClr val="FF0000"/>
                </a:solidFill>
                <a:latin typeface="latoregular"/>
              </a:rPr>
              <a:t>14.0 amp</a:t>
            </a:r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10704189" y="2414632"/>
            <a:ext cx="8066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  <a:latin typeface="latoregular"/>
              </a:rPr>
              <a:t>14.0</a:t>
            </a:r>
            <a:endParaRPr lang="en-GB" sz="2400" dirty="0"/>
          </a:p>
        </p:txBody>
      </p:sp>
      <p:sp>
        <p:nvSpPr>
          <p:cNvPr id="8" name="Rectangle 7"/>
          <p:cNvSpPr/>
          <p:nvPr/>
        </p:nvSpPr>
        <p:spPr>
          <a:xfrm>
            <a:off x="10859679" y="3107287"/>
            <a:ext cx="4956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 smtClean="0">
                <a:solidFill>
                  <a:srgbClr val="FF0033"/>
                </a:solidFill>
                <a:latin typeface="latoregular"/>
              </a:rPr>
              <a:t>60</a:t>
            </a:r>
            <a:endParaRPr lang="en-GB" sz="2400" dirty="0"/>
          </a:p>
        </p:txBody>
      </p:sp>
      <p:sp>
        <p:nvSpPr>
          <p:cNvPr id="10" name="Rectangle 9"/>
          <p:cNvSpPr/>
          <p:nvPr/>
        </p:nvSpPr>
        <p:spPr>
          <a:xfrm>
            <a:off x="10859679" y="3889124"/>
            <a:ext cx="4956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 smtClean="0">
                <a:solidFill>
                  <a:srgbClr val="FF0033"/>
                </a:solidFill>
                <a:latin typeface="latoregular"/>
              </a:rPr>
              <a:t>60</a:t>
            </a:r>
            <a:endParaRPr lang="en-GB" sz="2400" dirty="0"/>
          </a:p>
        </p:txBody>
      </p:sp>
      <p:sp>
        <p:nvSpPr>
          <p:cNvPr id="11" name="Rectangle 10"/>
          <p:cNvSpPr/>
          <p:nvPr/>
        </p:nvSpPr>
        <p:spPr>
          <a:xfrm>
            <a:off x="10859679" y="4670961"/>
            <a:ext cx="4956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 smtClean="0">
                <a:solidFill>
                  <a:srgbClr val="FF0033"/>
                </a:solidFill>
                <a:latin typeface="latoregular"/>
              </a:rPr>
              <a:t>60</a:t>
            </a:r>
            <a:endParaRPr lang="en-GB" sz="2400" dirty="0"/>
          </a:p>
        </p:txBody>
      </p:sp>
      <p:sp>
        <p:nvSpPr>
          <p:cNvPr id="9" name="Rectangle 8"/>
          <p:cNvSpPr/>
          <p:nvPr/>
        </p:nvSpPr>
        <p:spPr>
          <a:xfrm>
            <a:off x="7733731" y="3107287"/>
            <a:ext cx="8066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latin typeface="latoregular"/>
              </a:rPr>
              <a:t>3.53</a:t>
            </a:r>
            <a:endParaRPr lang="en-GB" sz="2400" dirty="0"/>
          </a:p>
        </p:txBody>
      </p:sp>
      <p:sp>
        <p:nvSpPr>
          <p:cNvPr id="13" name="Rectangle 12"/>
          <p:cNvSpPr/>
          <p:nvPr/>
        </p:nvSpPr>
        <p:spPr>
          <a:xfrm>
            <a:off x="7733730" y="3889123"/>
            <a:ext cx="8066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  <a:latin typeface="latoregular"/>
              </a:rPr>
              <a:t>5.00</a:t>
            </a:r>
            <a:endParaRPr lang="en-GB" sz="2400" dirty="0"/>
          </a:p>
        </p:txBody>
      </p:sp>
      <p:sp>
        <p:nvSpPr>
          <p:cNvPr id="14" name="Rectangle 13"/>
          <p:cNvSpPr/>
          <p:nvPr/>
        </p:nvSpPr>
        <p:spPr>
          <a:xfrm>
            <a:off x="7733729" y="4639994"/>
            <a:ext cx="8066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  <a:latin typeface="latoregular"/>
              </a:rPr>
              <a:t>5.45</a:t>
            </a:r>
            <a:endParaRPr lang="en-GB" sz="2400" dirty="0"/>
          </a:p>
        </p:txBody>
      </p:sp>
      <p:sp>
        <p:nvSpPr>
          <p:cNvPr id="12" name="Rectangle 11"/>
          <p:cNvSpPr/>
          <p:nvPr/>
        </p:nvSpPr>
        <p:spPr>
          <a:xfrm>
            <a:off x="4478279" y="5649482"/>
            <a:ext cx="44887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n-NO" sz="3200" dirty="0">
                <a:solidFill>
                  <a:srgbClr val="FF0000"/>
                </a:solidFill>
                <a:latin typeface="latoregular"/>
              </a:rPr>
              <a:t>Is I</a:t>
            </a:r>
            <a:r>
              <a:rPr lang="nn-NO" sz="3200" baseline="-25000" dirty="0">
                <a:solidFill>
                  <a:srgbClr val="FF0000"/>
                </a:solidFill>
                <a:latin typeface="latoregular"/>
              </a:rPr>
              <a:t>tot </a:t>
            </a:r>
            <a:r>
              <a:rPr lang="nn-NO" sz="3200" dirty="0">
                <a:solidFill>
                  <a:srgbClr val="FF0000"/>
                </a:solidFill>
                <a:latin typeface="latoregular"/>
              </a:rPr>
              <a:t>= I</a:t>
            </a:r>
            <a:r>
              <a:rPr lang="nn-NO" sz="3200" baseline="-25000" dirty="0">
                <a:solidFill>
                  <a:srgbClr val="FF0000"/>
                </a:solidFill>
                <a:latin typeface="latoregular"/>
              </a:rPr>
              <a:t>1 </a:t>
            </a:r>
            <a:r>
              <a:rPr lang="nn-NO" sz="3200" dirty="0">
                <a:solidFill>
                  <a:srgbClr val="FF0000"/>
                </a:solidFill>
                <a:latin typeface="latoregular"/>
              </a:rPr>
              <a:t>+ I</a:t>
            </a:r>
            <a:r>
              <a:rPr lang="nn-NO" sz="3200" baseline="-25000" dirty="0">
                <a:solidFill>
                  <a:srgbClr val="FF0000"/>
                </a:solidFill>
                <a:latin typeface="latoregular"/>
              </a:rPr>
              <a:t>2 </a:t>
            </a:r>
            <a:r>
              <a:rPr lang="nn-NO" sz="3200" dirty="0">
                <a:solidFill>
                  <a:srgbClr val="FF0000"/>
                </a:solidFill>
                <a:latin typeface="latoregular"/>
              </a:rPr>
              <a:t>+ I</a:t>
            </a:r>
            <a:r>
              <a:rPr lang="nn-NO" sz="3200" baseline="-25000" dirty="0">
                <a:solidFill>
                  <a:srgbClr val="FF0000"/>
                </a:solidFill>
                <a:latin typeface="latoregular"/>
              </a:rPr>
              <a:t>3</a:t>
            </a:r>
            <a:r>
              <a:rPr lang="nn-NO" sz="3200" dirty="0">
                <a:solidFill>
                  <a:srgbClr val="FF0000"/>
                </a:solidFill>
                <a:latin typeface="latoregular"/>
              </a:rPr>
              <a:t> ?</a:t>
            </a:r>
            <a:endParaRPr lang="en-GB" sz="3200" dirty="0">
              <a:solidFill>
                <a:srgbClr val="FF0000"/>
              </a:solidFill>
            </a:endParaRPr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10"/>
          </p:nvPr>
        </p:nvSpPr>
        <p:spPr>
          <a:xfrm>
            <a:off x="10624457" y="13448"/>
            <a:ext cx="1567543" cy="365125"/>
          </a:xfrm>
        </p:spPr>
        <p:txBody>
          <a:bodyPr/>
          <a:lstStyle/>
          <a:p>
            <a:fld id="{741928A8-6BD5-43C8-8BE2-6C77D87BBDEF}" type="datetime1">
              <a:rPr lang="en-US" smtClean="0"/>
              <a:t>5/8/2018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0362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08" y="103600"/>
            <a:ext cx="10566665" cy="1124790"/>
          </a:xfrm>
        </p:spPr>
        <p:txBody>
          <a:bodyPr>
            <a:noAutofit/>
          </a:bodyPr>
          <a:lstStyle/>
          <a:p>
            <a:r>
              <a:rPr lang="en-GB" sz="3600" b="1" dirty="0"/>
              <a:t>V-I-R </a:t>
            </a:r>
            <a:r>
              <a:rPr lang="en-GB" sz="3600" b="1" dirty="0" smtClean="0"/>
              <a:t>chart</a:t>
            </a:r>
            <a:r>
              <a:rPr lang="en-GB" sz="3600" b="1" dirty="0"/>
              <a:t/>
            </a:r>
            <a:br>
              <a:rPr lang="en-GB" sz="3600" b="1" dirty="0"/>
            </a:br>
            <a:r>
              <a:rPr lang="en-US" sz="2000" b="1" i="1" dirty="0" smtClean="0"/>
              <a:t>(</a:t>
            </a:r>
            <a:r>
              <a:rPr lang="en-GB" sz="2000" dirty="0">
                <a:hlinkClick r:id="rId4"/>
              </a:rPr>
              <a:t>Ryan Melvin</a:t>
            </a:r>
            <a:r>
              <a:rPr lang="en-US" sz="2000" b="1" i="1" dirty="0" smtClean="0"/>
              <a:t>)</a:t>
            </a:r>
            <a:br>
              <a:rPr lang="en-US" sz="2000" b="1" i="1" dirty="0" smtClean="0"/>
            </a:br>
            <a:r>
              <a:rPr lang="en-GB" sz="2000" dirty="0">
                <a:hlinkClick r:id="rId5"/>
              </a:rPr>
              <a:t>https://www.youtube.com/watch?v=mt4K7FT42w0</a:t>
            </a:r>
            <a:endParaRPr lang="en-GB" sz="2000" i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6" name="V-I-R chart - YouTub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66141" y="1623845"/>
            <a:ext cx="5964238" cy="4473575"/>
          </a:xfrm>
        </p:spPr>
      </p:pic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10624457" y="13448"/>
            <a:ext cx="1567543" cy="365125"/>
          </a:xfrm>
        </p:spPr>
        <p:txBody>
          <a:bodyPr/>
          <a:lstStyle/>
          <a:p>
            <a:fld id="{27279CB5-7893-4349-979E-54B3B6CBB06F}" type="datetime1">
              <a:rPr lang="en-US" smtClean="0"/>
              <a:t>5/8/2018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5930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1026" name="Picture 2" descr="https://4.bp.blogspot.com/_qDvB7jRAneY/Sb0OKdvHvvI/AAAAAAAAAOw/Iw_t1n4sSBY/s320/circuit+1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1368" y="1308592"/>
            <a:ext cx="4712293" cy="2774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484308" y="103600"/>
            <a:ext cx="10566665" cy="1124790"/>
          </a:xfrm>
        </p:spPr>
        <p:txBody>
          <a:bodyPr>
            <a:noAutofit/>
          </a:bodyPr>
          <a:lstStyle/>
          <a:p>
            <a:r>
              <a:rPr lang="en-GB" sz="3600" b="1" dirty="0"/>
              <a:t>VIR charts and basic circuits</a:t>
            </a:r>
            <a:br>
              <a:rPr lang="en-GB" sz="3600" b="1" dirty="0"/>
            </a:br>
            <a:r>
              <a:rPr lang="en-US" sz="2000" b="1" i="1" dirty="0" smtClean="0"/>
              <a:t>(</a:t>
            </a:r>
            <a:r>
              <a:rPr lang="en-GB" sz="2000" dirty="0"/>
              <a:t>Jacobs Physics</a:t>
            </a:r>
            <a:r>
              <a:rPr lang="en-US" sz="2000" b="1" i="1" dirty="0" smtClean="0"/>
              <a:t>)</a:t>
            </a:r>
            <a:br>
              <a:rPr lang="en-US" sz="2000" b="1" i="1" dirty="0" smtClean="0"/>
            </a:br>
            <a:r>
              <a:rPr lang="en-GB" sz="2000" dirty="0">
                <a:hlinkClick r:id="rId3"/>
              </a:rPr>
              <a:t>https://jacobsphysics.blogspot.hk/2009/03/i-got-email-from-geoff-clarion-other.html</a:t>
            </a:r>
            <a:endParaRPr lang="en-GB" sz="2000" i="1" dirty="0"/>
          </a:p>
        </p:txBody>
      </p:sp>
      <p:pic>
        <p:nvPicPr>
          <p:cNvPr id="1028" name="Picture 4" descr="https://1.bp.blogspot.com/_qDvB7jRAneY/Sb0Odt_332I/AAAAAAAAAPI/7I-rUA6EcRM/s320/VIR+1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786" y="4093296"/>
            <a:ext cx="8425765" cy="2764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167875" y="1736974"/>
            <a:ext cx="3093493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Note: Ohm's </a:t>
            </a:r>
            <a:r>
              <a:rPr lang="en-GB" sz="24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law can </a:t>
            </a:r>
            <a:r>
              <a:rPr lang="en-GB" sz="2400" b="1" i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ONLY</a:t>
            </a:r>
            <a:r>
              <a:rPr lang="en-GB" sz="24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be used when two of the </a:t>
            </a:r>
            <a:r>
              <a:rPr lang="en-GB" sz="2800" b="1" i="1" u="sng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3 </a:t>
            </a:r>
            <a:r>
              <a:rPr lang="en-GB" sz="2800" b="1" i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entries in a single row are known</a:t>
            </a:r>
            <a:r>
              <a:rPr lang="en-GB" sz="24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  <a:endParaRPr lang="en-GB" sz="2400" dirty="0"/>
          </a:p>
        </p:txBody>
      </p:sp>
      <p:sp>
        <p:nvSpPr>
          <p:cNvPr id="10" name="Rectangle 9"/>
          <p:cNvSpPr/>
          <p:nvPr/>
        </p:nvSpPr>
        <p:spPr>
          <a:xfrm>
            <a:off x="9077710" y="1958088"/>
            <a:ext cx="309349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But we have only been given 1 </a:t>
            </a:r>
            <a:r>
              <a:rPr lang="en-GB" sz="24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value in each </a:t>
            </a:r>
            <a:r>
              <a:rPr lang="en-GB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row at this point.</a:t>
            </a:r>
            <a:endParaRPr lang="en-GB" sz="2400" dirty="0"/>
          </a:p>
        </p:txBody>
      </p:sp>
      <p:sp>
        <p:nvSpPr>
          <p:cNvPr id="9" name="Rectangle 8"/>
          <p:cNvSpPr/>
          <p:nvPr/>
        </p:nvSpPr>
        <p:spPr>
          <a:xfrm>
            <a:off x="5852400" y="1276053"/>
            <a:ext cx="5100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R</a:t>
            </a:r>
            <a:r>
              <a:rPr lang="en-GB" sz="2400" b="1" baseline="-25000" dirty="0">
                <a:solidFill>
                  <a:srgbClr val="000000"/>
                </a:solidFill>
                <a:latin typeface="times new roman" panose="02020603050405020304" pitchFamily="18" charset="0"/>
              </a:rPr>
              <a:t>1</a:t>
            </a:r>
            <a:endParaRPr lang="en-GB" sz="2400" b="1" dirty="0"/>
          </a:p>
        </p:txBody>
      </p:sp>
      <p:sp>
        <p:nvSpPr>
          <p:cNvPr id="13" name="Rectangle 12"/>
          <p:cNvSpPr/>
          <p:nvPr/>
        </p:nvSpPr>
        <p:spPr>
          <a:xfrm>
            <a:off x="6314592" y="2887653"/>
            <a:ext cx="5100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R</a:t>
            </a:r>
            <a:r>
              <a:rPr lang="en-GB" sz="2400" b="1" baseline="-25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2</a:t>
            </a:r>
            <a:endParaRPr lang="en-GB" sz="2400" b="1" dirty="0"/>
          </a:p>
        </p:txBody>
      </p:sp>
      <p:sp>
        <p:nvSpPr>
          <p:cNvPr id="14" name="Rectangle 13"/>
          <p:cNvSpPr/>
          <p:nvPr/>
        </p:nvSpPr>
        <p:spPr>
          <a:xfrm>
            <a:off x="7847247" y="2327419"/>
            <a:ext cx="5100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R</a:t>
            </a:r>
            <a:r>
              <a:rPr lang="en-GB" sz="2400" b="1" baseline="-25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3</a:t>
            </a:r>
            <a:endParaRPr lang="en-GB" sz="2400" b="1" dirty="0"/>
          </a:p>
        </p:txBody>
      </p:sp>
      <p:sp>
        <p:nvSpPr>
          <p:cNvPr id="18" name="Rectangle 17"/>
          <p:cNvSpPr/>
          <p:nvPr/>
        </p:nvSpPr>
        <p:spPr>
          <a:xfrm>
            <a:off x="3490017" y="4756561"/>
            <a:ext cx="730417" cy="369332"/>
          </a:xfrm>
          <a:prstGeom prst="rect">
            <a:avLst/>
          </a:prstGeom>
          <a:solidFill>
            <a:srgbClr val="FFFFFF"/>
          </a:solidFill>
        </p:spPr>
        <p:txBody>
          <a:bodyPr wrap="square" tIns="0" bIns="0">
            <a:spAutoFit/>
          </a:bodyPr>
          <a:lstStyle/>
          <a:p>
            <a:r>
              <a:rPr lang="en-GB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R</a:t>
            </a:r>
            <a:r>
              <a:rPr lang="en-GB" sz="2400" b="1" baseline="-25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1</a:t>
            </a:r>
            <a:endParaRPr lang="en-GB" sz="2400" b="1" baseline="-25000" dirty="0"/>
          </a:p>
        </p:txBody>
      </p:sp>
      <p:sp>
        <p:nvSpPr>
          <p:cNvPr id="19" name="Rectangle 18"/>
          <p:cNvSpPr/>
          <p:nvPr/>
        </p:nvSpPr>
        <p:spPr>
          <a:xfrm>
            <a:off x="3490017" y="5744429"/>
            <a:ext cx="730417" cy="369332"/>
          </a:xfrm>
          <a:prstGeom prst="rect">
            <a:avLst/>
          </a:prstGeom>
          <a:solidFill>
            <a:srgbClr val="FFFFFF"/>
          </a:solidFill>
        </p:spPr>
        <p:txBody>
          <a:bodyPr wrap="square" tIns="0" bIns="0">
            <a:spAutoFit/>
          </a:bodyPr>
          <a:lstStyle/>
          <a:p>
            <a:r>
              <a:rPr lang="en-GB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R</a:t>
            </a:r>
            <a:r>
              <a:rPr lang="en-GB" sz="2400" b="1" baseline="-25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3</a:t>
            </a:r>
            <a:endParaRPr lang="en-GB" sz="2400" b="1" baseline="-25000" dirty="0"/>
          </a:p>
        </p:txBody>
      </p:sp>
      <p:sp>
        <p:nvSpPr>
          <p:cNvPr id="20" name="Rectangle 19"/>
          <p:cNvSpPr/>
          <p:nvPr/>
        </p:nvSpPr>
        <p:spPr>
          <a:xfrm>
            <a:off x="3490019" y="5259277"/>
            <a:ext cx="771349" cy="369332"/>
          </a:xfrm>
          <a:prstGeom prst="rect">
            <a:avLst/>
          </a:prstGeom>
          <a:solidFill>
            <a:srgbClr val="FFFFFF"/>
          </a:solidFill>
        </p:spPr>
        <p:txBody>
          <a:bodyPr wrap="square" tIns="0" bIns="0">
            <a:spAutoFit/>
          </a:bodyPr>
          <a:lstStyle/>
          <a:p>
            <a:r>
              <a:rPr lang="en-GB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R</a:t>
            </a:r>
            <a:r>
              <a:rPr lang="en-GB" sz="2400" b="1" baseline="-25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2</a:t>
            </a:r>
            <a:endParaRPr lang="en-GB" sz="2400" b="1" baseline="-25000" dirty="0"/>
          </a:p>
        </p:txBody>
      </p:sp>
      <p:sp>
        <p:nvSpPr>
          <p:cNvPr id="21" name="Date Placeholder 3"/>
          <p:cNvSpPr>
            <a:spLocks noGrp="1"/>
          </p:cNvSpPr>
          <p:nvPr>
            <p:ph type="dt" sz="half" idx="10"/>
          </p:nvPr>
        </p:nvSpPr>
        <p:spPr>
          <a:xfrm>
            <a:off x="10624457" y="13448"/>
            <a:ext cx="1567543" cy="365125"/>
          </a:xfrm>
        </p:spPr>
        <p:txBody>
          <a:bodyPr/>
          <a:lstStyle/>
          <a:p>
            <a:fld id="{65A541C3-83AE-4820-8151-B854676F25D2}" type="datetime1">
              <a:rPr lang="en-US" smtClean="0"/>
              <a:t>5/8/2018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4475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1026" name="Picture 2" descr="https://4.bp.blogspot.com/_qDvB7jRAneY/Sb0OKdvHvvI/AAAAAAAAAOw/Iw_t1n4sSBY/s320/circuit+1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1368" y="1308592"/>
            <a:ext cx="4712293" cy="2774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484308" y="103600"/>
            <a:ext cx="10566665" cy="1124790"/>
          </a:xfrm>
        </p:spPr>
        <p:txBody>
          <a:bodyPr>
            <a:noAutofit/>
          </a:bodyPr>
          <a:lstStyle/>
          <a:p>
            <a:r>
              <a:rPr lang="en-GB" sz="3600" b="1" dirty="0"/>
              <a:t>VIR charts and basic circuits</a:t>
            </a:r>
            <a:br>
              <a:rPr lang="en-GB" sz="3600" b="1" dirty="0"/>
            </a:br>
            <a:r>
              <a:rPr lang="en-US" sz="2000" b="1" i="1" dirty="0" smtClean="0"/>
              <a:t>(</a:t>
            </a:r>
            <a:r>
              <a:rPr lang="en-GB" sz="2000" dirty="0"/>
              <a:t>Jacobs Physics</a:t>
            </a:r>
            <a:r>
              <a:rPr lang="en-US" sz="2000" b="1" i="1" dirty="0" smtClean="0"/>
              <a:t>)</a:t>
            </a:r>
            <a:br>
              <a:rPr lang="en-US" sz="2000" b="1" i="1" dirty="0" smtClean="0"/>
            </a:br>
            <a:r>
              <a:rPr lang="en-GB" sz="2000" dirty="0">
                <a:hlinkClick r:id="rId3"/>
              </a:rPr>
              <a:t>https://jacobsphysics.blogspot.hk/2009/03/i-got-email-from-geoff-clarion-other.html</a:t>
            </a:r>
            <a:endParaRPr lang="en-GB" sz="2000" i="1" dirty="0"/>
          </a:p>
        </p:txBody>
      </p:sp>
      <p:pic>
        <p:nvPicPr>
          <p:cNvPr id="1028" name="Picture 4" descr="https://1.bp.blogspot.com/_qDvB7jRAneY/Sb0Odt_332I/AAAAAAAAAPI/7I-rUA6EcRM/s320/VIR+1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786" y="4093296"/>
            <a:ext cx="8425765" cy="2764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9752318" y="2290972"/>
            <a:ext cx="27899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What is the </a:t>
            </a:r>
            <a:r>
              <a:rPr lang="en-GB" sz="24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equivalent resistance of the whole </a:t>
            </a:r>
            <a:r>
              <a:rPr lang="en-GB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circuit?</a:t>
            </a:r>
            <a:endParaRPr lang="en-GB" sz="2400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10072047" y="3860632"/>
            <a:ext cx="1214652" cy="2509087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5852400" y="1276053"/>
            <a:ext cx="5100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R</a:t>
            </a:r>
            <a:r>
              <a:rPr lang="en-GB" sz="2400" b="1" baseline="-25000" dirty="0">
                <a:solidFill>
                  <a:srgbClr val="000000"/>
                </a:solidFill>
                <a:latin typeface="times new roman" panose="02020603050405020304" pitchFamily="18" charset="0"/>
              </a:rPr>
              <a:t>1</a:t>
            </a:r>
            <a:endParaRPr lang="en-GB" sz="2400" b="1" dirty="0"/>
          </a:p>
        </p:txBody>
      </p:sp>
      <p:sp>
        <p:nvSpPr>
          <p:cNvPr id="12" name="Rectangle 11"/>
          <p:cNvSpPr/>
          <p:nvPr/>
        </p:nvSpPr>
        <p:spPr>
          <a:xfrm>
            <a:off x="6314592" y="2887653"/>
            <a:ext cx="5100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R</a:t>
            </a:r>
            <a:r>
              <a:rPr lang="en-GB" sz="2400" b="1" baseline="-25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2</a:t>
            </a:r>
            <a:endParaRPr lang="en-GB" sz="2400" b="1" dirty="0"/>
          </a:p>
        </p:txBody>
      </p:sp>
      <p:sp>
        <p:nvSpPr>
          <p:cNvPr id="13" name="Rectangle 12"/>
          <p:cNvSpPr/>
          <p:nvPr/>
        </p:nvSpPr>
        <p:spPr>
          <a:xfrm>
            <a:off x="7847247" y="2327419"/>
            <a:ext cx="5100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R</a:t>
            </a:r>
            <a:r>
              <a:rPr lang="en-GB" sz="2400" b="1" baseline="-25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3</a:t>
            </a:r>
            <a:endParaRPr lang="en-GB" sz="2400" b="1" dirty="0"/>
          </a:p>
        </p:txBody>
      </p:sp>
      <p:sp>
        <p:nvSpPr>
          <p:cNvPr id="14" name="Rectangle 13"/>
          <p:cNvSpPr/>
          <p:nvPr/>
        </p:nvSpPr>
        <p:spPr>
          <a:xfrm>
            <a:off x="3490017" y="4756561"/>
            <a:ext cx="730417" cy="369332"/>
          </a:xfrm>
          <a:prstGeom prst="rect">
            <a:avLst/>
          </a:prstGeom>
          <a:solidFill>
            <a:srgbClr val="FFFFFF"/>
          </a:solidFill>
        </p:spPr>
        <p:txBody>
          <a:bodyPr wrap="square" tIns="0" bIns="0">
            <a:spAutoFit/>
          </a:bodyPr>
          <a:lstStyle/>
          <a:p>
            <a:r>
              <a:rPr lang="en-GB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R</a:t>
            </a:r>
            <a:r>
              <a:rPr lang="en-GB" sz="2400" b="1" baseline="-25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1</a:t>
            </a:r>
            <a:endParaRPr lang="en-GB" sz="2400" b="1" baseline="-25000" dirty="0"/>
          </a:p>
        </p:txBody>
      </p:sp>
      <p:sp>
        <p:nvSpPr>
          <p:cNvPr id="15" name="Rectangle 14"/>
          <p:cNvSpPr/>
          <p:nvPr/>
        </p:nvSpPr>
        <p:spPr>
          <a:xfrm>
            <a:off x="3490017" y="5744429"/>
            <a:ext cx="730417" cy="369332"/>
          </a:xfrm>
          <a:prstGeom prst="rect">
            <a:avLst/>
          </a:prstGeom>
          <a:solidFill>
            <a:srgbClr val="FFFFFF"/>
          </a:solidFill>
        </p:spPr>
        <p:txBody>
          <a:bodyPr wrap="square" tIns="0" bIns="0">
            <a:spAutoFit/>
          </a:bodyPr>
          <a:lstStyle/>
          <a:p>
            <a:r>
              <a:rPr lang="en-GB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R</a:t>
            </a:r>
            <a:r>
              <a:rPr lang="en-GB" sz="2400" b="1" baseline="-25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3</a:t>
            </a:r>
            <a:endParaRPr lang="en-GB" sz="2400" b="1" baseline="-25000" dirty="0"/>
          </a:p>
        </p:txBody>
      </p:sp>
      <p:sp>
        <p:nvSpPr>
          <p:cNvPr id="16" name="Rectangle 15"/>
          <p:cNvSpPr/>
          <p:nvPr/>
        </p:nvSpPr>
        <p:spPr>
          <a:xfrm>
            <a:off x="3490019" y="5259277"/>
            <a:ext cx="771349" cy="369332"/>
          </a:xfrm>
          <a:prstGeom prst="rect">
            <a:avLst/>
          </a:prstGeom>
          <a:solidFill>
            <a:srgbClr val="FFFFFF"/>
          </a:solidFill>
        </p:spPr>
        <p:txBody>
          <a:bodyPr wrap="square" tIns="0" bIns="0">
            <a:spAutoFit/>
          </a:bodyPr>
          <a:lstStyle/>
          <a:p>
            <a:r>
              <a:rPr lang="en-GB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R</a:t>
            </a:r>
            <a:r>
              <a:rPr lang="en-GB" sz="2400" b="1" baseline="-25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2</a:t>
            </a:r>
            <a:endParaRPr lang="en-GB" sz="2400" b="1" baseline="-25000" dirty="0"/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10"/>
          </p:nvPr>
        </p:nvSpPr>
        <p:spPr>
          <a:xfrm>
            <a:off x="10624457" y="13448"/>
            <a:ext cx="1567543" cy="365125"/>
          </a:xfrm>
        </p:spPr>
        <p:txBody>
          <a:bodyPr/>
          <a:lstStyle/>
          <a:p>
            <a:fld id="{285BB292-FA35-4C96-96C4-F425DA1299B2}" type="datetime1">
              <a:rPr lang="en-US" smtClean="0"/>
              <a:t>5/8/2018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11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484308" y="103600"/>
            <a:ext cx="10566665" cy="1124790"/>
          </a:xfrm>
        </p:spPr>
        <p:txBody>
          <a:bodyPr>
            <a:noAutofit/>
          </a:bodyPr>
          <a:lstStyle/>
          <a:p>
            <a:r>
              <a:rPr lang="en-GB" sz="3600" b="1" dirty="0"/>
              <a:t>VIR charts and basic circuits</a:t>
            </a:r>
            <a:br>
              <a:rPr lang="en-GB" sz="3600" b="1" dirty="0"/>
            </a:br>
            <a:r>
              <a:rPr lang="en-US" sz="2000" b="1" i="1" dirty="0" smtClean="0"/>
              <a:t>(</a:t>
            </a:r>
            <a:r>
              <a:rPr lang="en-GB" sz="2000" dirty="0"/>
              <a:t>Jacobs Physics</a:t>
            </a:r>
            <a:r>
              <a:rPr lang="en-US" sz="2000" b="1" i="1" dirty="0" smtClean="0"/>
              <a:t>)</a:t>
            </a:r>
            <a:br>
              <a:rPr lang="en-US" sz="2000" b="1" i="1" dirty="0" smtClean="0"/>
            </a:br>
            <a:r>
              <a:rPr lang="en-GB" sz="2000" dirty="0">
                <a:hlinkClick r:id="rId2"/>
              </a:rPr>
              <a:t>https://jacobsphysics.blogspot.hk/2009/03/i-got-email-from-geoff-clarion-other.html</a:t>
            </a:r>
            <a:endParaRPr lang="en-GB" sz="2000" i="1" dirty="0"/>
          </a:p>
        </p:txBody>
      </p:sp>
      <p:pic>
        <p:nvPicPr>
          <p:cNvPr id="2050" name="Picture 2" descr="https://3.bp.blogspot.com/_qDvB7jRAneY/Sb0Od4HIbmI/AAAAAAAAAPQ/vDOwSbuTf4I/s320/VIR+2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323" y="4093296"/>
            <a:ext cx="8042768" cy="2764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1.bp.blogspot.com/_qDvB7jRAneY/Sb0OQcvcsEI/AAAAAAAAAO4/y-GiwCw48pI/s320/circuit+2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798" y="1304136"/>
            <a:ext cx="3774980" cy="278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4.bp.blogspot.com/_qDvB7jRAneY/Sb0OKdvHvvI/AAAAAAAAAOw/Iw_t1n4sSBY/s320/circuit+1.b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299" y="1488381"/>
            <a:ext cx="4110963" cy="2420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94118" y="2429301"/>
            <a:ext cx="4828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 smtClean="0"/>
              <a:t>=</a:t>
            </a:r>
            <a:endParaRPr lang="en-GB" b="1" dirty="0"/>
          </a:p>
        </p:txBody>
      </p:sp>
      <p:sp>
        <p:nvSpPr>
          <p:cNvPr id="3" name="Rectangle 2"/>
          <p:cNvSpPr/>
          <p:nvPr/>
        </p:nvSpPr>
        <p:spPr>
          <a:xfrm>
            <a:off x="10474394" y="6031210"/>
            <a:ext cx="7304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R</a:t>
            </a:r>
            <a:r>
              <a:rPr lang="en-GB" sz="3200" b="1" baseline="-25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T</a:t>
            </a:r>
            <a:endParaRPr lang="en-GB" sz="3200" b="1" baseline="-25000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8789158" y="6332561"/>
            <a:ext cx="1572428" cy="13648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2717099" y="1431251"/>
            <a:ext cx="5100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R</a:t>
            </a:r>
            <a:r>
              <a:rPr lang="en-GB" sz="2400" b="1" baseline="-25000" dirty="0">
                <a:solidFill>
                  <a:srgbClr val="000000"/>
                </a:solidFill>
                <a:latin typeface="times new roman" panose="02020603050405020304" pitchFamily="18" charset="0"/>
              </a:rPr>
              <a:t>1</a:t>
            </a:r>
            <a:endParaRPr lang="en-GB" sz="2400" b="1" dirty="0"/>
          </a:p>
        </p:txBody>
      </p:sp>
      <p:sp>
        <p:nvSpPr>
          <p:cNvPr id="16" name="Rectangle 15"/>
          <p:cNvSpPr/>
          <p:nvPr/>
        </p:nvSpPr>
        <p:spPr>
          <a:xfrm>
            <a:off x="3140843" y="2814021"/>
            <a:ext cx="5100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R</a:t>
            </a:r>
            <a:r>
              <a:rPr lang="en-GB" sz="2400" b="1" baseline="-25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2</a:t>
            </a:r>
            <a:endParaRPr lang="en-GB" sz="2400" b="1" dirty="0"/>
          </a:p>
        </p:txBody>
      </p:sp>
      <p:sp>
        <p:nvSpPr>
          <p:cNvPr id="17" name="Rectangle 16"/>
          <p:cNvSpPr/>
          <p:nvPr/>
        </p:nvSpPr>
        <p:spPr>
          <a:xfrm>
            <a:off x="4496736" y="2352356"/>
            <a:ext cx="5100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R</a:t>
            </a:r>
            <a:r>
              <a:rPr lang="en-GB" sz="2400" b="1" baseline="-25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3</a:t>
            </a:r>
            <a:endParaRPr lang="en-GB" sz="2400" b="1" dirty="0"/>
          </a:p>
        </p:txBody>
      </p:sp>
      <p:sp>
        <p:nvSpPr>
          <p:cNvPr id="18" name="Rectangle 17"/>
          <p:cNvSpPr/>
          <p:nvPr/>
        </p:nvSpPr>
        <p:spPr>
          <a:xfrm>
            <a:off x="7792356" y="1328592"/>
            <a:ext cx="5100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R</a:t>
            </a:r>
            <a:r>
              <a:rPr lang="en-GB" sz="2400" b="1" baseline="-25000" dirty="0">
                <a:solidFill>
                  <a:srgbClr val="000000"/>
                </a:solidFill>
                <a:latin typeface="times new roman" panose="02020603050405020304" pitchFamily="18" charset="0"/>
              </a:rPr>
              <a:t>1</a:t>
            </a:r>
            <a:endParaRPr lang="en-GB" sz="2400" b="1" dirty="0"/>
          </a:p>
        </p:txBody>
      </p:sp>
      <p:sp>
        <p:nvSpPr>
          <p:cNvPr id="24" name="Rectangle 23"/>
          <p:cNvSpPr/>
          <p:nvPr/>
        </p:nvSpPr>
        <p:spPr>
          <a:xfrm>
            <a:off x="2496758" y="4707646"/>
            <a:ext cx="730417" cy="369332"/>
          </a:xfrm>
          <a:prstGeom prst="rect">
            <a:avLst/>
          </a:prstGeom>
          <a:solidFill>
            <a:srgbClr val="FFFFFF"/>
          </a:solidFill>
        </p:spPr>
        <p:txBody>
          <a:bodyPr wrap="square" tIns="0" bIns="0">
            <a:spAutoFit/>
          </a:bodyPr>
          <a:lstStyle/>
          <a:p>
            <a:r>
              <a:rPr lang="en-GB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R</a:t>
            </a:r>
            <a:r>
              <a:rPr lang="en-GB" sz="2400" b="1" baseline="-25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1</a:t>
            </a:r>
            <a:endParaRPr lang="en-GB" sz="2400" b="1" baseline="-25000" dirty="0"/>
          </a:p>
        </p:txBody>
      </p:sp>
      <p:sp>
        <p:nvSpPr>
          <p:cNvPr id="25" name="Rectangle 24"/>
          <p:cNvSpPr/>
          <p:nvPr/>
        </p:nvSpPr>
        <p:spPr>
          <a:xfrm>
            <a:off x="2496758" y="5695514"/>
            <a:ext cx="730417" cy="369332"/>
          </a:xfrm>
          <a:prstGeom prst="rect">
            <a:avLst/>
          </a:prstGeom>
          <a:solidFill>
            <a:srgbClr val="FFFFFF"/>
          </a:solidFill>
        </p:spPr>
        <p:txBody>
          <a:bodyPr wrap="square" tIns="0" bIns="0">
            <a:spAutoFit/>
          </a:bodyPr>
          <a:lstStyle/>
          <a:p>
            <a:r>
              <a:rPr lang="en-GB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R</a:t>
            </a:r>
            <a:r>
              <a:rPr lang="en-GB" sz="2400" b="1" baseline="-25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3</a:t>
            </a:r>
            <a:endParaRPr lang="en-GB" sz="2400" b="1" baseline="-25000" dirty="0"/>
          </a:p>
        </p:txBody>
      </p:sp>
      <p:sp>
        <p:nvSpPr>
          <p:cNvPr id="26" name="Rectangle 25"/>
          <p:cNvSpPr/>
          <p:nvPr/>
        </p:nvSpPr>
        <p:spPr>
          <a:xfrm>
            <a:off x="2496760" y="5210362"/>
            <a:ext cx="771349" cy="369332"/>
          </a:xfrm>
          <a:prstGeom prst="rect">
            <a:avLst/>
          </a:prstGeom>
          <a:solidFill>
            <a:srgbClr val="FFFFFF"/>
          </a:solidFill>
        </p:spPr>
        <p:txBody>
          <a:bodyPr wrap="square" tIns="0" bIns="0">
            <a:spAutoFit/>
          </a:bodyPr>
          <a:lstStyle/>
          <a:p>
            <a:r>
              <a:rPr lang="en-GB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R</a:t>
            </a:r>
            <a:r>
              <a:rPr lang="en-GB" sz="2400" b="1" baseline="-25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2</a:t>
            </a:r>
            <a:endParaRPr lang="en-GB" sz="2400" b="1" baseline="-25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9532782" y="1226821"/>
                <a:ext cx="2789976" cy="7021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en-US" sz="2800" b="0" i="1" baseline="-25000" smtClean="0">
                            <a:latin typeface="Cambria Math" panose="02040503050406030204" pitchFamily="18" charset="0"/>
                          </a:rPr>
                          <m:t>2&amp;3</m:t>
                        </m:r>
                      </m:den>
                    </m:f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en-US" sz="2800" b="0" i="1" baseline="-2500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GB" sz="2800" dirty="0" smtClean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en-US" sz="2800" b="0" i="1" baseline="-25000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GB" sz="2800" dirty="0"/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2782" y="1226821"/>
                <a:ext cx="2789976" cy="702180"/>
              </a:xfrm>
              <a:prstGeom prst="rect">
                <a:avLst/>
              </a:prstGeom>
              <a:blipFill>
                <a:blip r:embed="rId6"/>
                <a:stretch>
                  <a:fillRect b="-1739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9497990" y="1915658"/>
                <a:ext cx="2789976" cy="7021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b="0" dirty="0" smtClean="0"/>
                  <a:t>        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GB" sz="2800" dirty="0" smtClean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endParaRPr lang="en-GB" sz="2800" dirty="0"/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97990" y="1915658"/>
                <a:ext cx="2789976" cy="702180"/>
              </a:xfrm>
              <a:prstGeom prst="rect">
                <a:avLst/>
              </a:prstGeom>
              <a:blipFill>
                <a:blip r:embed="rId7"/>
                <a:stretch>
                  <a:fillRect b="-1217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9497990" y="2573506"/>
                <a:ext cx="2789976" cy="7021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b="0" dirty="0" smtClean="0"/>
                  <a:t>        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GB" sz="2800" dirty="0" smtClean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endParaRPr lang="en-GB" sz="2800" dirty="0"/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97990" y="2573506"/>
                <a:ext cx="2789976" cy="702180"/>
              </a:xfrm>
              <a:prstGeom prst="rect">
                <a:avLst/>
              </a:prstGeom>
              <a:blipFill>
                <a:blip r:embed="rId8"/>
                <a:stretch>
                  <a:fillRect b="-1217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9402024" y="3213968"/>
                <a:ext cx="2789976" cy="7021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b="0" dirty="0" smtClean="0"/>
                  <a:t> 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endParaRPr lang="en-GB" sz="2800" dirty="0"/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02024" y="3213968"/>
                <a:ext cx="2789976" cy="70218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9444614" y="3903189"/>
                <a:ext cx="2789976" cy="7021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b="0" dirty="0" smtClean="0"/>
                  <a:t>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R</m:t>
                    </m:r>
                    <m:r>
                      <a:rPr lang="en-US" sz="2800" b="0" i="1" baseline="-25000" smtClean="0">
                        <a:latin typeface="Cambria Math" panose="02040503050406030204" pitchFamily="18" charset="0"/>
                      </a:rPr>
                      <m:t>2&amp;3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GB" sz="2800" dirty="0" smtClean="0"/>
                  <a:t> = </a:t>
                </a:r>
                <a:r>
                  <a:rPr lang="en-GB" sz="2800" b="1" dirty="0" smtClean="0"/>
                  <a:t>3 </a:t>
                </a:r>
                <a:r>
                  <a:rPr lang="el-GR" sz="2400" dirty="0"/>
                  <a:t>Ω</a:t>
                </a:r>
                <a:endParaRPr lang="en-GB" sz="2800" b="1" dirty="0"/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4614" y="3903189"/>
                <a:ext cx="2789976" cy="702180"/>
              </a:xfrm>
              <a:prstGeom prst="rect">
                <a:avLst/>
              </a:prstGeom>
              <a:blipFill>
                <a:blip r:embed="rId10"/>
                <a:stretch>
                  <a:fillRect r="-218" b="-1217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9467347" y="5415868"/>
                <a:ext cx="2789976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b="0" dirty="0" smtClean="0"/>
                  <a:t>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R</m:t>
                    </m:r>
                    <m:r>
                      <a:rPr lang="en-US" sz="2800" b="0" i="1" baseline="-25000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GB" sz="2800" dirty="0" smtClean="0"/>
                  <a:t>= </a:t>
                </a:r>
                <a:r>
                  <a:rPr lang="en-GB" sz="2800" b="1" dirty="0" smtClean="0"/>
                  <a:t>3 + 2 = 5 </a:t>
                </a:r>
                <a:r>
                  <a:rPr lang="el-GR" sz="2400" dirty="0"/>
                  <a:t>Ω</a:t>
                </a:r>
                <a:endParaRPr lang="en-GB" sz="2800" b="1" dirty="0"/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7347" y="5415868"/>
                <a:ext cx="2789976" cy="523220"/>
              </a:xfrm>
              <a:prstGeom prst="rect">
                <a:avLst/>
              </a:prstGeom>
              <a:blipFill>
                <a:blip r:embed="rId11"/>
                <a:stretch>
                  <a:fillRect t="-10465" b="-325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Date Placeholder 3"/>
          <p:cNvSpPr>
            <a:spLocks noGrp="1"/>
          </p:cNvSpPr>
          <p:nvPr>
            <p:ph type="dt" sz="half" idx="10"/>
          </p:nvPr>
        </p:nvSpPr>
        <p:spPr>
          <a:xfrm>
            <a:off x="10624457" y="13448"/>
            <a:ext cx="1567543" cy="365125"/>
          </a:xfrm>
        </p:spPr>
        <p:txBody>
          <a:bodyPr/>
          <a:lstStyle/>
          <a:p>
            <a:fld id="{2A3A7226-B754-4A4F-B245-2CCE2408CB0C}" type="datetime1">
              <a:rPr lang="en-US" smtClean="0"/>
              <a:t>5/8/2018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753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4.bp.blogspot.com/_qDvB7jRAneY/Sb0Od0JZu5I/AAAAAAAAAPY/xHq9mBUcH9U/s320/VIR+3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999" y="4206422"/>
            <a:ext cx="7713674" cy="2651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484308" y="103600"/>
            <a:ext cx="10566665" cy="1124790"/>
          </a:xfrm>
        </p:spPr>
        <p:txBody>
          <a:bodyPr>
            <a:noAutofit/>
          </a:bodyPr>
          <a:lstStyle/>
          <a:p>
            <a:r>
              <a:rPr lang="en-GB" sz="3600" b="1" dirty="0"/>
              <a:t>VIR charts and basic circuits</a:t>
            </a:r>
            <a:br>
              <a:rPr lang="en-GB" sz="3600" b="1" dirty="0"/>
            </a:br>
            <a:r>
              <a:rPr lang="en-US" sz="2000" b="1" i="1" dirty="0" smtClean="0"/>
              <a:t>(</a:t>
            </a:r>
            <a:r>
              <a:rPr lang="en-GB" sz="2000" dirty="0"/>
              <a:t>Jacobs Physics</a:t>
            </a:r>
            <a:r>
              <a:rPr lang="en-US" sz="2000" b="1" i="1" dirty="0" smtClean="0"/>
              <a:t>)</a:t>
            </a:r>
            <a:br>
              <a:rPr lang="en-US" sz="2000" b="1" i="1" dirty="0" smtClean="0"/>
            </a:br>
            <a:r>
              <a:rPr lang="en-GB" sz="2000" dirty="0">
                <a:hlinkClick r:id="rId3"/>
              </a:rPr>
              <a:t>https://jacobsphysics.blogspot.hk/2009/03/i-got-email-from-geoff-clarion-other.html</a:t>
            </a:r>
            <a:endParaRPr lang="en-GB" sz="2000" i="1" dirty="0"/>
          </a:p>
        </p:txBody>
      </p:sp>
      <p:pic>
        <p:nvPicPr>
          <p:cNvPr id="2052" name="Picture 4" descr="https://1.bp.blogspot.com/_qDvB7jRAneY/Sb0OQcvcsEI/AAAAAAAAAO4/y-GiwCw48pI/s320/circuit+2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798" y="1304136"/>
            <a:ext cx="3774980" cy="278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4.bp.blogspot.com/_qDvB7jRAneY/Sb0OKdvHvvI/AAAAAAAAAOw/Iw_t1n4sSBY/s320/circuit+1.b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299" y="1488381"/>
            <a:ext cx="4110963" cy="2420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94118" y="2429301"/>
            <a:ext cx="4828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 smtClean="0"/>
              <a:t>=</a:t>
            </a:r>
            <a:endParaRPr lang="en-GB" b="1" dirty="0"/>
          </a:p>
        </p:txBody>
      </p:sp>
      <p:sp>
        <p:nvSpPr>
          <p:cNvPr id="3" name="Rectangle 2"/>
          <p:cNvSpPr/>
          <p:nvPr/>
        </p:nvSpPr>
        <p:spPr>
          <a:xfrm>
            <a:off x="7785721" y="6341929"/>
            <a:ext cx="39273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What is I</a:t>
            </a:r>
            <a:r>
              <a:rPr lang="en-GB" sz="3200" b="1" baseline="-25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T</a:t>
            </a:r>
            <a:r>
              <a:rPr lang="en-GB" sz="32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?</a:t>
            </a:r>
            <a:endParaRPr lang="en-GB" sz="2800" i="1" dirty="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6837232" y="6341929"/>
            <a:ext cx="969287" cy="274056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6167798" y="4885899"/>
            <a:ext cx="669434" cy="259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2717099" y="1431251"/>
            <a:ext cx="5100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R</a:t>
            </a:r>
            <a:r>
              <a:rPr lang="en-GB" sz="2400" b="1" baseline="-25000" dirty="0">
                <a:solidFill>
                  <a:srgbClr val="000000"/>
                </a:solidFill>
                <a:latin typeface="times new roman" panose="02020603050405020304" pitchFamily="18" charset="0"/>
              </a:rPr>
              <a:t>1</a:t>
            </a:r>
            <a:endParaRPr lang="en-GB" sz="2400" b="1" dirty="0"/>
          </a:p>
        </p:txBody>
      </p:sp>
      <p:sp>
        <p:nvSpPr>
          <p:cNvPr id="20" name="Rectangle 19"/>
          <p:cNvSpPr/>
          <p:nvPr/>
        </p:nvSpPr>
        <p:spPr>
          <a:xfrm>
            <a:off x="3140843" y="2814021"/>
            <a:ext cx="5100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R</a:t>
            </a:r>
            <a:r>
              <a:rPr lang="en-GB" sz="2400" b="1" baseline="-25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2</a:t>
            </a:r>
            <a:endParaRPr lang="en-GB" sz="2400" b="1" dirty="0"/>
          </a:p>
        </p:txBody>
      </p:sp>
      <p:sp>
        <p:nvSpPr>
          <p:cNvPr id="21" name="Rectangle 20"/>
          <p:cNvSpPr/>
          <p:nvPr/>
        </p:nvSpPr>
        <p:spPr>
          <a:xfrm>
            <a:off x="4496736" y="2352356"/>
            <a:ext cx="5100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R</a:t>
            </a:r>
            <a:r>
              <a:rPr lang="en-GB" sz="2400" b="1" baseline="-25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3</a:t>
            </a:r>
            <a:endParaRPr lang="en-GB" sz="2400" b="1" dirty="0"/>
          </a:p>
        </p:txBody>
      </p:sp>
      <p:sp>
        <p:nvSpPr>
          <p:cNvPr id="22" name="Rectangle 21"/>
          <p:cNvSpPr/>
          <p:nvPr/>
        </p:nvSpPr>
        <p:spPr>
          <a:xfrm>
            <a:off x="7792356" y="1328592"/>
            <a:ext cx="5100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R</a:t>
            </a:r>
            <a:r>
              <a:rPr lang="en-GB" sz="2400" b="1" baseline="-25000" dirty="0">
                <a:solidFill>
                  <a:srgbClr val="000000"/>
                </a:solidFill>
                <a:latin typeface="times new roman" panose="02020603050405020304" pitchFamily="18" charset="0"/>
              </a:rPr>
              <a:t>1</a:t>
            </a:r>
            <a:endParaRPr lang="en-GB" sz="2400" b="1" dirty="0"/>
          </a:p>
        </p:txBody>
      </p:sp>
      <p:sp>
        <p:nvSpPr>
          <p:cNvPr id="26" name="Rectangle 25"/>
          <p:cNvSpPr/>
          <p:nvPr/>
        </p:nvSpPr>
        <p:spPr>
          <a:xfrm>
            <a:off x="2508923" y="4851348"/>
            <a:ext cx="730417" cy="369332"/>
          </a:xfrm>
          <a:prstGeom prst="rect">
            <a:avLst/>
          </a:prstGeom>
          <a:solidFill>
            <a:srgbClr val="FFFFFF"/>
          </a:solidFill>
        </p:spPr>
        <p:txBody>
          <a:bodyPr wrap="square" tIns="0" bIns="0">
            <a:spAutoFit/>
          </a:bodyPr>
          <a:lstStyle/>
          <a:p>
            <a:r>
              <a:rPr lang="en-GB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R</a:t>
            </a:r>
            <a:r>
              <a:rPr lang="en-GB" sz="2400" b="1" baseline="-25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1</a:t>
            </a:r>
            <a:endParaRPr lang="en-GB" sz="2400" b="1" baseline="-25000" dirty="0"/>
          </a:p>
        </p:txBody>
      </p:sp>
      <p:sp>
        <p:nvSpPr>
          <p:cNvPr id="27" name="Rectangle 26"/>
          <p:cNvSpPr/>
          <p:nvPr/>
        </p:nvSpPr>
        <p:spPr>
          <a:xfrm>
            <a:off x="2511851" y="5705832"/>
            <a:ext cx="730417" cy="369332"/>
          </a:xfrm>
          <a:prstGeom prst="rect">
            <a:avLst/>
          </a:prstGeom>
          <a:solidFill>
            <a:srgbClr val="FFFFFF"/>
          </a:solidFill>
        </p:spPr>
        <p:txBody>
          <a:bodyPr wrap="square" tIns="0" bIns="0">
            <a:spAutoFit/>
          </a:bodyPr>
          <a:lstStyle/>
          <a:p>
            <a:r>
              <a:rPr lang="en-GB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R</a:t>
            </a:r>
            <a:r>
              <a:rPr lang="en-GB" sz="2400" b="1" baseline="-25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3</a:t>
            </a:r>
            <a:endParaRPr lang="en-GB" sz="2400" b="1" baseline="-25000" dirty="0"/>
          </a:p>
        </p:txBody>
      </p:sp>
      <p:sp>
        <p:nvSpPr>
          <p:cNvPr id="28" name="Rectangle 27"/>
          <p:cNvSpPr/>
          <p:nvPr/>
        </p:nvSpPr>
        <p:spPr>
          <a:xfrm>
            <a:off x="2508923" y="5284175"/>
            <a:ext cx="771349" cy="369332"/>
          </a:xfrm>
          <a:prstGeom prst="rect">
            <a:avLst/>
          </a:prstGeom>
          <a:solidFill>
            <a:srgbClr val="FFFFFF"/>
          </a:solidFill>
        </p:spPr>
        <p:txBody>
          <a:bodyPr wrap="square" tIns="0" bIns="0">
            <a:spAutoFit/>
          </a:bodyPr>
          <a:lstStyle/>
          <a:p>
            <a:r>
              <a:rPr lang="en-GB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R</a:t>
            </a:r>
            <a:r>
              <a:rPr lang="en-GB" sz="2400" b="1" baseline="-25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2</a:t>
            </a:r>
            <a:endParaRPr lang="en-GB" sz="2400" b="1" baseline="-25000" dirty="0"/>
          </a:p>
        </p:txBody>
      </p:sp>
      <p:sp>
        <p:nvSpPr>
          <p:cNvPr id="29" name="Rectangle 28"/>
          <p:cNvSpPr/>
          <p:nvPr/>
        </p:nvSpPr>
        <p:spPr>
          <a:xfrm>
            <a:off x="6116360" y="6233568"/>
            <a:ext cx="669434" cy="259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Date Placeholder 3"/>
          <p:cNvSpPr>
            <a:spLocks noGrp="1"/>
          </p:cNvSpPr>
          <p:nvPr>
            <p:ph type="dt" sz="half" idx="10"/>
          </p:nvPr>
        </p:nvSpPr>
        <p:spPr>
          <a:xfrm>
            <a:off x="10624457" y="13448"/>
            <a:ext cx="1567543" cy="365125"/>
          </a:xfrm>
        </p:spPr>
        <p:txBody>
          <a:bodyPr/>
          <a:lstStyle/>
          <a:p>
            <a:fld id="{6CAB3B78-6A98-43F7-95CD-DC1B994A659A}" type="datetime1">
              <a:rPr lang="en-US" smtClean="0"/>
              <a:t>5/8/2018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1369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4.bp.blogspot.com/_qDvB7jRAneY/Sb0Od0JZu5I/AAAAAAAAAPY/xHq9mBUcH9U/s320/VIR+3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999" y="4206422"/>
            <a:ext cx="7713674" cy="2651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FFF71-67C1-43E6-B0E4-B7C8AAC2D042}" type="datetime1">
              <a:rPr lang="en-US" smtClean="0"/>
              <a:t>5/8/2018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484308" y="103600"/>
            <a:ext cx="10566665" cy="1124790"/>
          </a:xfrm>
        </p:spPr>
        <p:txBody>
          <a:bodyPr>
            <a:noAutofit/>
          </a:bodyPr>
          <a:lstStyle/>
          <a:p>
            <a:r>
              <a:rPr lang="en-GB" sz="3600" b="1" dirty="0"/>
              <a:t>VIR charts and basic circuits</a:t>
            </a:r>
            <a:br>
              <a:rPr lang="en-GB" sz="3600" b="1" dirty="0"/>
            </a:br>
            <a:r>
              <a:rPr lang="en-US" sz="2000" b="1" i="1" dirty="0" smtClean="0"/>
              <a:t>(</a:t>
            </a:r>
            <a:r>
              <a:rPr lang="en-GB" sz="2000" dirty="0"/>
              <a:t>Jacobs Physics</a:t>
            </a:r>
            <a:r>
              <a:rPr lang="en-US" sz="2000" b="1" i="1" dirty="0" smtClean="0"/>
              <a:t>)</a:t>
            </a:r>
            <a:br>
              <a:rPr lang="en-US" sz="2000" b="1" i="1" dirty="0" smtClean="0"/>
            </a:br>
            <a:r>
              <a:rPr lang="en-GB" sz="2000" dirty="0">
                <a:hlinkClick r:id="rId3"/>
              </a:rPr>
              <a:t>https://jacobsphysics.blogspot.hk/2009/03/i-got-email-from-geoff-clarion-other.html</a:t>
            </a:r>
            <a:endParaRPr lang="en-GB" sz="2000" i="1" dirty="0"/>
          </a:p>
        </p:txBody>
      </p:sp>
      <p:pic>
        <p:nvPicPr>
          <p:cNvPr id="2052" name="Picture 4" descr="https://1.bp.blogspot.com/_qDvB7jRAneY/Sb0OQcvcsEI/AAAAAAAAAO4/y-GiwCw48pI/s320/circuit+2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798" y="1304136"/>
            <a:ext cx="3774980" cy="278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4.bp.blogspot.com/_qDvB7jRAneY/Sb0OKdvHvvI/AAAAAAAAAOw/Iw_t1n4sSBY/s320/circuit+1.b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299" y="1488381"/>
            <a:ext cx="4110963" cy="2420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94118" y="2429301"/>
            <a:ext cx="4828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 smtClean="0"/>
              <a:t>=</a:t>
            </a:r>
            <a:endParaRPr lang="en-GB" b="1" dirty="0"/>
          </a:p>
        </p:txBody>
      </p:sp>
      <p:sp>
        <p:nvSpPr>
          <p:cNvPr id="3" name="Rectangle 2"/>
          <p:cNvSpPr/>
          <p:nvPr/>
        </p:nvSpPr>
        <p:spPr>
          <a:xfrm>
            <a:off x="7785721" y="6341929"/>
            <a:ext cx="39273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I</a:t>
            </a:r>
            <a:r>
              <a:rPr lang="en-GB" sz="3200" b="1" baseline="-25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T </a:t>
            </a:r>
            <a:r>
              <a:rPr lang="en-GB" sz="2800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(Ohm’s Law ) V = IR</a:t>
            </a:r>
            <a:endParaRPr lang="en-GB" sz="2800" i="1" dirty="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6837232" y="6341929"/>
            <a:ext cx="969287" cy="274056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6167798" y="4885899"/>
            <a:ext cx="669434" cy="259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2717099" y="1431251"/>
            <a:ext cx="5100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R</a:t>
            </a:r>
            <a:r>
              <a:rPr lang="en-GB" sz="2400" b="1" baseline="-25000" dirty="0">
                <a:solidFill>
                  <a:srgbClr val="000000"/>
                </a:solidFill>
                <a:latin typeface="times new roman" panose="02020603050405020304" pitchFamily="18" charset="0"/>
              </a:rPr>
              <a:t>1</a:t>
            </a:r>
            <a:endParaRPr lang="en-GB" sz="2400" b="1" dirty="0"/>
          </a:p>
        </p:txBody>
      </p:sp>
      <p:sp>
        <p:nvSpPr>
          <p:cNvPr id="20" name="Rectangle 19"/>
          <p:cNvSpPr/>
          <p:nvPr/>
        </p:nvSpPr>
        <p:spPr>
          <a:xfrm>
            <a:off x="3140843" y="2814021"/>
            <a:ext cx="5100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R</a:t>
            </a:r>
            <a:r>
              <a:rPr lang="en-GB" sz="2400" b="1" baseline="-25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2</a:t>
            </a:r>
            <a:endParaRPr lang="en-GB" sz="2400" b="1" dirty="0"/>
          </a:p>
        </p:txBody>
      </p:sp>
      <p:sp>
        <p:nvSpPr>
          <p:cNvPr id="21" name="Rectangle 20"/>
          <p:cNvSpPr/>
          <p:nvPr/>
        </p:nvSpPr>
        <p:spPr>
          <a:xfrm>
            <a:off x="4496736" y="2352356"/>
            <a:ext cx="5100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R</a:t>
            </a:r>
            <a:r>
              <a:rPr lang="en-GB" sz="2400" b="1" baseline="-25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3</a:t>
            </a:r>
            <a:endParaRPr lang="en-GB" sz="2400" b="1" dirty="0"/>
          </a:p>
        </p:txBody>
      </p:sp>
      <p:sp>
        <p:nvSpPr>
          <p:cNvPr id="22" name="Rectangle 21"/>
          <p:cNvSpPr/>
          <p:nvPr/>
        </p:nvSpPr>
        <p:spPr>
          <a:xfrm>
            <a:off x="7792356" y="1328592"/>
            <a:ext cx="5100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R</a:t>
            </a:r>
            <a:r>
              <a:rPr lang="en-GB" sz="2400" b="1" baseline="-25000" dirty="0">
                <a:solidFill>
                  <a:srgbClr val="000000"/>
                </a:solidFill>
                <a:latin typeface="times new roman" panose="02020603050405020304" pitchFamily="18" charset="0"/>
              </a:rPr>
              <a:t>1</a:t>
            </a:r>
            <a:endParaRPr lang="en-GB" sz="2400" b="1" dirty="0"/>
          </a:p>
        </p:txBody>
      </p:sp>
      <p:sp>
        <p:nvSpPr>
          <p:cNvPr id="26" name="Rectangle 25"/>
          <p:cNvSpPr/>
          <p:nvPr/>
        </p:nvSpPr>
        <p:spPr>
          <a:xfrm>
            <a:off x="2508923" y="4851348"/>
            <a:ext cx="730417" cy="369332"/>
          </a:xfrm>
          <a:prstGeom prst="rect">
            <a:avLst/>
          </a:prstGeom>
          <a:solidFill>
            <a:srgbClr val="FFFFFF"/>
          </a:solidFill>
        </p:spPr>
        <p:txBody>
          <a:bodyPr wrap="square" tIns="0" bIns="0">
            <a:spAutoFit/>
          </a:bodyPr>
          <a:lstStyle/>
          <a:p>
            <a:r>
              <a:rPr lang="en-GB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R</a:t>
            </a:r>
            <a:r>
              <a:rPr lang="en-GB" sz="2400" b="1" baseline="-25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1</a:t>
            </a:r>
            <a:endParaRPr lang="en-GB" sz="2400" b="1" baseline="-25000" dirty="0"/>
          </a:p>
        </p:txBody>
      </p:sp>
      <p:sp>
        <p:nvSpPr>
          <p:cNvPr id="27" name="Rectangle 26"/>
          <p:cNvSpPr/>
          <p:nvPr/>
        </p:nvSpPr>
        <p:spPr>
          <a:xfrm>
            <a:off x="2511851" y="5705832"/>
            <a:ext cx="730417" cy="369332"/>
          </a:xfrm>
          <a:prstGeom prst="rect">
            <a:avLst/>
          </a:prstGeom>
          <a:solidFill>
            <a:srgbClr val="FFFFFF"/>
          </a:solidFill>
        </p:spPr>
        <p:txBody>
          <a:bodyPr wrap="square" tIns="0" bIns="0">
            <a:spAutoFit/>
          </a:bodyPr>
          <a:lstStyle/>
          <a:p>
            <a:r>
              <a:rPr lang="en-GB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R</a:t>
            </a:r>
            <a:r>
              <a:rPr lang="en-GB" sz="2400" b="1" baseline="-25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3</a:t>
            </a:r>
            <a:endParaRPr lang="en-GB" sz="2400" b="1" baseline="-25000" dirty="0"/>
          </a:p>
        </p:txBody>
      </p:sp>
      <p:sp>
        <p:nvSpPr>
          <p:cNvPr id="28" name="Rectangle 27"/>
          <p:cNvSpPr/>
          <p:nvPr/>
        </p:nvSpPr>
        <p:spPr>
          <a:xfrm>
            <a:off x="2508923" y="5284175"/>
            <a:ext cx="771349" cy="369332"/>
          </a:xfrm>
          <a:prstGeom prst="rect">
            <a:avLst/>
          </a:prstGeom>
          <a:solidFill>
            <a:srgbClr val="FFFFFF"/>
          </a:solidFill>
        </p:spPr>
        <p:txBody>
          <a:bodyPr wrap="square" tIns="0" bIns="0">
            <a:spAutoFit/>
          </a:bodyPr>
          <a:lstStyle/>
          <a:p>
            <a:r>
              <a:rPr lang="en-GB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R</a:t>
            </a:r>
            <a:r>
              <a:rPr lang="en-GB" sz="2400" b="1" baseline="-25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2</a:t>
            </a:r>
            <a:endParaRPr lang="en-GB" sz="2400" b="1" baseline="-25000" dirty="0"/>
          </a:p>
        </p:txBody>
      </p:sp>
    </p:spTree>
    <p:extLst>
      <p:ext uri="{BB962C8B-B14F-4D97-AF65-F5344CB8AC3E}">
        <p14:creationId xmlns:p14="http://schemas.microsoft.com/office/powerpoint/2010/main" val="4161599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4.bp.blogspot.com/_qDvB7jRAneY/Sb0Od0JZu5I/AAAAAAAAAPY/xHq9mBUcH9U/s320/VIR+3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999" y="4206422"/>
            <a:ext cx="7713674" cy="2651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484308" y="103600"/>
            <a:ext cx="10566665" cy="1124790"/>
          </a:xfrm>
        </p:spPr>
        <p:txBody>
          <a:bodyPr>
            <a:noAutofit/>
          </a:bodyPr>
          <a:lstStyle/>
          <a:p>
            <a:r>
              <a:rPr lang="en-GB" sz="3600" b="1" dirty="0"/>
              <a:t>VIR charts and basic circuits</a:t>
            </a:r>
            <a:br>
              <a:rPr lang="en-GB" sz="3600" b="1" dirty="0"/>
            </a:br>
            <a:r>
              <a:rPr lang="en-US" sz="2000" b="1" i="1" dirty="0" smtClean="0"/>
              <a:t>(</a:t>
            </a:r>
            <a:r>
              <a:rPr lang="en-GB" sz="2000" dirty="0"/>
              <a:t>Jacobs Physics</a:t>
            </a:r>
            <a:r>
              <a:rPr lang="en-US" sz="2000" b="1" i="1" dirty="0" smtClean="0"/>
              <a:t>)</a:t>
            </a:r>
            <a:br>
              <a:rPr lang="en-US" sz="2000" b="1" i="1" dirty="0" smtClean="0"/>
            </a:br>
            <a:r>
              <a:rPr lang="en-GB" sz="2000" dirty="0">
                <a:hlinkClick r:id="rId3"/>
              </a:rPr>
              <a:t>https://jacobsphysics.blogspot.hk/2009/03/i-got-email-from-geoff-clarion-other.html</a:t>
            </a:r>
            <a:endParaRPr lang="en-GB" sz="2000" i="1" dirty="0"/>
          </a:p>
        </p:txBody>
      </p:sp>
      <p:pic>
        <p:nvPicPr>
          <p:cNvPr id="2052" name="Picture 4" descr="https://1.bp.blogspot.com/_qDvB7jRAneY/Sb0OQcvcsEI/AAAAAAAAAO4/y-GiwCw48pI/s320/circuit+2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798" y="1304136"/>
            <a:ext cx="3774980" cy="278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4.bp.blogspot.com/_qDvB7jRAneY/Sb0OKdvHvvI/AAAAAAAAAOw/Iw_t1n4sSBY/s320/circuit+1.b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299" y="1488381"/>
            <a:ext cx="4110963" cy="2420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94118" y="2429301"/>
            <a:ext cx="4828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 smtClean="0"/>
              <a:t>=</a:t>
            </a:r>
            <a:endParaRPr lang="en-GB" b="1" dirty="0"/>
          </a:p>
        </p:txBody>
      </p:sp>
      <p:sp>
        <p:nvSpPr>
          <p:cNvPr id="11" name="Rectangle 10"/>
          <p:cNvSpPr/>
          <p:nvPr/>
        </p:nvSpPr>
        <p:spPr>
          <a:xfrm>
            <a:off x="6167798" y="4885899"/>
            <a:ext cx="669434" cy="259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9561248" y="3709445"/>
            <a:ext cx="24897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What is the current across I</a:t>
            </a:r>
            <a:r>
              <a:rPr lang="en-GB" sz="2400" b="1" i="1" baseline="-25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1</a:t>
            </a:r>
            <a:r>
              <a:rPr lang="en-GB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?</a:t>
            </a:r>
            <a:endParaRPr lang="en-GB" sz="2400" dirty="0"/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6816436" y="4518426"/>
            <a:ext cx="3126342" cy="46336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2717099" y="1431251"/>
            <a:ext cx="5100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R</a:t>
            </a:r>
            <a:r>
              <a:rPr lang="en-GB" sz="2400" b="1" baseline="-25000" dirty="0">
                <a:solidFill>
                  <a:srgbClr val="000000"/>
                </a:solidFill>
                <a:latin typeface="times new roman" panose="02020603050405020304" pitchFamily="18" charset="0"/>
              </a:rPr>
              <a:t>1</a:t>
            </a:r>
            <a:endParaRPr lang="en-GB" sz="2400" b="1" dirty="0"/>
          </a:p>
        </p:txBody>
      </p:sp>
      <p:sp>
        <p:nvSpPr>
          <p:cNvPr id="20" name="Rectangle 19"/>
          <p:cNvSpPr/>
          <p:nvPr/>
        </p:nvSpPr>
        <p:spPr>
          <a:xfrm>
            <a:off x="3140843" y="2814021"/>
            <a:ext cx="5100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R</a:t>
            </a:r>
            <a:r>
              <a:rPr lang="en-GB" sz="2400" b="1" baseline="-25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2</a:t>
            </a:r>
            <a:endParaRPr lang="en-GB" sz="2400" b="1" dirty="0"/>
          </a:p>
        </p:txBody>
      </p:sp>
      <p:sp>
        <p:nvSpPr>
          <p:cNvPr id="21" name="Rectangle 20"/>
          <p:cNvSpPr/>
          <p:nvPr/>
        </p:nvSpPr>
        <p:spPr>
          <a:xfrm>
            <a:off x="4496736" y="2352356"/>
            <a:ext cx="5100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R</a:t>
            </a:r>
            <a:r>
              <a:rPr lang="en-GB" sz="2400" b="1" baseline="-25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3</a:t>
            </a:r>
            <a:endParaRPr lang="en-GB" sz="2400" b="1" dirty="0"/>
          </a:p>
        </p:txBody>
      </p:sp>
      <p:sp>
        <p:nvSpPr>
          <p:cNvPr id="22" name="Rectangle 21"/>
          <p:cNvSpPr/>
          <p:nvPr/>
        </p:nvSpPr>
        <p:spPr>
          <a:xfrm>
            <a:off x="7792356" y="1328592"/>
            <a:ext cx="5100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R</a:t>
            </a:r>
            <a:r>
              <a:rPr lang="en-GB" sz="2400" b="1" baseline="-25000" dirty="0">
                <a:solidFill>
                  <a:srgbClr val="000000"/>
                </a:solidFill>
                <a:latin typeface="times new roman" panose="02020603050405020304" pitchFamily="18" charset="0"/>
              </a:rPr>
              <a:t>1</a:t>
            </a:r>
            <a:endParaRPr lang="en-GB" sz="2400" b="1" dirty="0"/>
          </a:p>
        </p:txBody>
      </p:sp>
      <p:sp>
        <p:nvSpPr>
          <p:cNvPr id="26" name="Rectangle 25"/>
          <p:cNvSpPr/>
          <p:nvPr/>
        </p:nvSpPr>
        <p:spPr>
          <a:xfrm>
            <a:off x="2508923" y="4851348"/>
            <a:ext cx="730417" cy="369332"/>
          </a:xfrm>
          <a:prstGeom prst="rect">
            <a:avLst/>
          </a:prstGeom>
          <a:solidFill>
            <a:srgbClr val="FFFFFF"/>
          </a:solidFill>
        </p:spPr>
        <p:txBody>
          <a:bodyPr wrap="square" tIns="0" bIns="0">
            <a:spAutoFit/>
          </a:bodyPr>
          <a:lstStyle/>
          <a:p>
            <a:r>
              <a:rPr lang="en-GB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R</a:t>
            </a:r>
            <a:r>
              <a:rPr lang="en-GB" sz="2400" b="1" baseline="-25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1</a:t>
            </a:r>
            <a:endParaRPr lang="en-GB" sz="2400" b="1" baseline="-25000" dirty="0"/>
          </a:p>
        </p:txBody>
      </p:sp>
      <p:sp>
        <p:nvSpPr>
          <p:cNvPr id="27" name="Rectangle 26"/>
          <p:cNvSpPr/>
          <p:nvPr/>
        </p:nvSpPr>
        <p:spPr>
          <a:xfrm>
            <a:off x="2511851" y="5705832"/>
            <a:ext cx="730417" cy="369332"/>
          </a:xfrm>
          <a:prstGeom prst="rect">
            <a:avLst/>
          </a:prstGeom>
          <a:solidFill>
            <a:srgbClr val="FFFFFF"/>
          </a:solidFill>
        </p:spPr>
        <p:txBody>
          <a:bodyPr wrap="square" tIns="0" bIns="0">
            <a:spAutoFit/>
          </a:bodyPr>
          <a:lstStyle/>
          <a:p>
            <a:r>
              <a:rPr lang="en-GB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R</a:t>
            </a:r>
            <a:r>
              <a:rPr lang="en-GB" sz="2400" b="1" baseline="-25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3</a:t>
            </a:r>
            <a:endParaRPr lang="en-GB" sz="2400" b="1" baseline="-25000" dirty="0"/>
          </a:p>
        </p:txBody>
      </p:sp>
      <p:sp>
        <p:nvSpPr>
          <p:cNvPr id="28" name="Rectangle 27"/>
          <p:cNvSpPr/>
          <p:nvPr/>
        </p:nvSpPr>
        <p:spPr>
          <a:xfrm>
            <a:off x="2508923" y="5284175"/>
            <a:ext cx="771349" cy="369332"/>
          </a:xfrm>
          <a:prstGeom prst="rect">
            <a:avLst/>
          </a:prstGeom>
          <a:solidFill>
            <a:srgbClr val="FFFFFF"/>
          </a:solidFill>
        </p:spPr>
        <p:txBody>
          <a:bodyPr wrap="square" tIns="0" bIns="0">
            <a:spAutoFit/>
          </a:bodyPr>
          <a:lstStyle/>
          <a:p>
            <a:r>
              <a:rPr lang="en-GB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R</a:t>
            </a:r>
            <a:r>
              <a:rPr lang="en-GB" sz="2400" b="1" baseline="-25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2</a:t>
            </a:r>
            <a:endParaRPr lang="en-GB" sz="2400" b="1" baseline="-25000" dirty="0"/>
          </a:p>
        </p:txBody>
      </p:sp>
      <p:sp>
        <p:nvSpPr>
          <p:cNvPr id="23" name="Date Placeholder 3"/>
          <p:cNvSpPr>
            <a:spLocks noGrp="1"/>
          </p:cNvSpPr>
          <p:nvPr>
            <p:ph type="dt" sz="half" idx="10"/>
          </p:nvPr>
        </p:nvSpPr>
        <p:spPr>
          <a:xfrm>
            <a:off x="10624457" y="13448"/>
            <a:ext cx="1567543" cy="365125"/>
          </a:xfrm>
        </p:spPr>
        <p:txBody>
          <a:bodyPr/>
          <a:lstStyle/>
          <a:p>
            <a:fld id="{7E700292-59B9-4084-8BBE-8E86E69474FA}" type="datetime1">
              <a:rPr lang="en-US" smtClean="0"/>
              <a:t>5/8/2018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4889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4.bp.blogspot.com/_qDvB7jRAneY/Sb0Od0JZu5I/AAAAAAAAAPY/xHq9mBUcH9U/s320/VIR+3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999" y="4206422"/>
            <a:ext cx="7713674" cy="2651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484308" y="103600"/>
            <a:ext cx="10566665" cy="1124790"/>
          </a:xfrm>
        </p:spPr>
        <p:txBody>
          <a:bodyPr>
            <a:noAutofit/>
          </a:bodyPr>
          <a:lstStyle/>
          <a:p>
            <a:r>
              <a:rPr lang="en-GB" sz="3600" b="1" dirty="0"/>
              <a:t>VIR charts and basic circuits</a:t>
            </a:r>
            <a:br>
              <a:rPr lang="en-GB" sz="3600" b="1" dirty="0"/>
            </a:br>
            <a:r>
              <a:rPr lang="en-US" sz="2000" b="1" i="1" dirty="0" smtClean="0"/>
              <a:t>(</a:t>
            </a:r>
            <a:r>
              <a:rPr lang="en-GB" sz="2000" dirty="0"/>
              <a:t>Jacobs Physics</a:t>
            </a:r>
            <a:r>
              <a:rPr lang="en-US" sz="2000" b="1" i="1" dirty="0" smtClean="0"/>
              <a:t>)</a:t>
            </a:r>
            <a:br>
              <a:rPr lang="en-US" sz="2000" b="1" i="1" dirty="0" smtClean="0"/>
            </a:br>
            <a:r>
              <a:rPr lang="en-GB" sz="2000" dirty="0">
                <a:hlinkClick r:id="rId3"/>
              </a:rPr>
              <a:t>https://jacobsphysics.blogspot.hk/2009/03/i-got-email-from-geoff-clarion-other.html</a:t>
            </a:r>
            <a:endParaRPr lang="en-GB" sz="2000" i="1" dirty="0"/>
          </a:p>
        </p:txBody>
      </p:sp>
      <p:pic>
        <p:nvPicPr>
          <p:cNvPr id="2052" name="Picture 4" descr="https://1.bp.blogspot.com/_qDvB7jRAneY/Sb0OQcvcsEI/AAAAAAAAAO4/y-GiwCw48pI/s320/circuit+2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798" y="1304136"/>
            <a:ext cx="3774980" cy="278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4.bp.blogspot.com/_qDvB7jRAneY/Sb0OKdvHvvI/AAAAAAAAAOw/Iw_t1n4sSBY/s320/circuit+1.b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299" y="1488381"/>
            <a:ext cx="4110963" cy="2420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94118" y="2429301"/>
            <a:ext cx="4828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 smtClean="0"/>
              <a:t>=</a:t>
            </a:r>
            <a:endParaRPr lang="en-GB" b="1" dirty="0"/>
          </a:p>
        </p:txBody>
      </p:sp>
      <p:sp>
        <p:nvSpPr>
          <p:cNvPr id="13" name="Rectangle 12"/>
          <p:cNvSpPr/>
          <p:nvPr/>
        </p:nvSpPr>
        <p:spPr>
          <a:xfrm>
            <a:off x="9942778" y="4287593"/>
            <a:ext cx="24220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As R</a:t>
            </a:r>
            <a:r>
              <a:rPr lang="en-GB" sz="2400" baseline="-25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1</a:t>
            </a:r>
            <a:r>
              <a:rPr lang="en-GB" sz="2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is in </a:t>
            </a:r>
            <a:r>
              <a:rPr lang="en-GB" sz="2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series so same as I</a:t>
            </a:r>
            <a:r>
              <a:rPr lang="en-GB" sz="2400" baseline="-25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T</a:t>
            </a:r>
            <a:r>
              <a:rPr lang="en-GB" sz="2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  <a:endParaRPr lang="en-GB" sz="2400" baseline="-25000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6816436" y="4518426"/>
            <a:ext cx="3126342" cy="46336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2717099" y="1431251"/>
            <a:ext cx="5100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R</a:t>
            </a:r>
            <a:r>
              <a:rPr lang="en-GB" sz="2400" b="1" baseline="-25000" dirty="0">
                <a:solidFill>
                  <a:srgbClr val="000000"/>
                </a:solidFill>
                <a:latin typeface="times new roman" panose="02020603050405020304" pitchFamily="18" charset="0"/>
              </a:rPr>
              <a:t>1</a:t>
            </a:r>
            <a:endParaRPr lang="en-GB" sz="2400" b="1" dirty="0"/>
          </a:p>
        </p:txBody>
      </p:sp>
      <p:sp>
        <p:nvSpPr>
          <p:cNvPr id="16" name="Rectangle 15"/>
          <p:cNvSpPr/>
          <p:nvPr/>
        </p:nvSpPr>
        <p:spPr>
          <a:xfrm>
            <a:off x="3140843" y="2814021"/>
            <a:ext cx="5100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R</a:t>
            </a:r>
            <a:r>
              <a:rPr lang="en-GB" sz="2400" b="1" baseline="-25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2</a:t>
            </a:r>
            <a:endParaRPr lang="en-GB" sz="2400" b="1" dirty="0"/>
          </a:p>
        </p:txBody>
      </p:sp>
      <p:sp>
        <p:nvSpPr>
          <p:cNvPr id="17" name="Rectangle 16"/>
          <p:cNvSpPr/>
          <p:nvPr/>
        </p:nvSpPr>
        <p:spPr>
          <a:xfrm>
            <a:off x="4496736" y="2352356"/>
            <a:ext cx="5100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R</a:t>
            </a:r>
            <a:r>
              <a:rPr lang="en-GB" sz="2400" b="1" baseline="-25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3</a:t>
            </a:r>
            <a:endParaRPr lang="en-GB" sz="2400" b="1" dirty="0"/>
          </a:p>
        </p:txBody>
      </p:sp>
      <p:sp>
        <p:nvSpPr>
          <p:cNvPr id="18" name="Rectangle 17"/>
          <p:cNvSpPr/>
          <p:nvPr/>
        </p:nvSpPr>
        <p:spPr>
          <a:xfrm>
            <a:off x="7792356" y="1328592"/>
            <a:ext cx="5100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R</a:t>
            </a:r>
            <a:r>
              <a:rPr lang="en-GB" sz="2400" b="1" baseline="-25000" dirty="0">
                <a:solidFill>
                  <a:srgbClr val="000000"/>
                </a:solidFill>
                <a:latin typeface="times new roman" panose="02020603050405020304" pitchFamily="18" charset="0"/>
              </a:rPr>
              <a:t>1</a:t>
            </a:r>
            <a:endParaRPr lang="en-GB" sz="2400" b="1" dirty="0"/>
          </a:p>
        </p:txBody>
      </p:sp>
      <p:sp>
        <p:nvSpPr>
          <p:cNvPr id="22" name="Rectangle 21"/>
          <p:cNvSpPr/>
          <p:nvPr/>
        </p:nvSpPr>
        <p:spPr>
          <a:xfrm>
            <a:off x="2508923" y="4851348"/>
            <a:ext cx="730417" cy="369332"/>
          </a:xfrm>
          <a:prstGeom prst="rect">
            <a:avLst/>
          </a:prstGeom>
          <a:solidFill>
            <a:srgbClr val="FFFFFF"/>
          </a:solidFill>
        </p:spPr>
        <p:txBody>
          <a:bodyPr wrap="square" tIns="0" bIns="0">
            <a:spAutoFit/>
          </a:bodyPr>
          <a:lstStyle/>
          <a:p>
            <a:r>
              <a:rPr lang="en-GB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R</a:t>
            </a:r>
            <a:r>
              <a:rPr lang="en-GB" sz="2400" b="1" baseline="-25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1</a:t>
            </a:r>
            <a:endParaRPr lang="en-GB" sz="2400" b="1" baseline="-25000" dirty="0"/>
          </a:p>
        </p:txBody>
      </p:sp>
      <p:sp>
        <p:nvSpPr>
          <p:cNvPr id="23" name="Rectangle 22"/>
          <p:cNvSpPr/>
          <p:nvPr/>
        </p:nvSpPr>
        <p:spPr>
          <a:xfrm>
            <a:off x="2511851" y="5705832"/>
            <a:ext cx="730417" cy="369332"/>
          </a:xfrm>
          <a:prstGeom prst="rect">
            <a:avLst/>
          </a:prstGeom>
          <a:solidFill>
            <a:srgbClr val="FFFFFF"/>
          </a:solidFill>
        </p:spPr>
        <p:txBody>
          <a:bodyPr wrap="square" tIns="0" bIns="0">
            <a:spAutoFit/>
          </a:bodyPr>
          <a:lstStyle/>
          <a:p>
            <a:r>
              <a:rPr lang="en-GB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R</a:t>
            </a:r>
            <a:r>
              <a:rPr lang="en-GB" sz="2400" b="1" baseline="-25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3</a:t>
            </a:r>
            <a:endParaRPr lang="en-GB" sz="2400" b="1" baseline="-25000" dirty="0"/>
          </a:p>
        </p:txBody>
      </p:sp>
      <p:sp>
        <p:nvSpPr>
          <p:cNvPr id="24" name="Rectangle 23"/>
          <p:cNvSpPr/>
          <p:nvPr/>
        </p:nvSpPr>
        <p:spPr>
          <a:xfrm>
            <a:off x="2508923" y="5284175"/>
            <a:ext cx="771349" cy="369332"/>
          </a:xfrm>
          <a:prstGeom prst="rect">
            <a:avLst/>
          </a:prstGeom>
          <a:solidFill>
            <a:srgbClr val="FFFFFF"/>
          </a:solidFill>
        </p:spPr>
        <p:txBody>
          <a:bodyPr wrap="square" tIns="0" bIns="0">
            <a:spAutoFit/>
          </a:bodyPr>
          <a:lstStyle/>
          <a:p>
            <a:r>
              <a:rPr lang="en-GB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R</a:t>
            </a:r>
            <a:r>
              <a:rPr lang="en-GB" sz="2400" b="1" baseline="-25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2</a:t>
            </a:r>
            <a:endParaRPr lang="en-GB" sz="2400" b="1" baseline="-25000" dirty="0"/>
          </a:p>
        </p:txBody>
      </p:sp>
      <p:sp>
        <p:nvSpPr>
          <p:cNvPr id="6" name="TextBox 5"/>
          <p:cNvSpPr txBox="1"/>
          <p:nvPr/>
        </p:nvSpPr>
        <p:spPr>
          <a:xfrm rot="5400000">
            <a:off x="6316455" y="5188764"/>
            <a:ext cx="5389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dirty="0" smtClean="0"/>
              <a:t>=</a:t>
            </a:r>
            <a:endParaRPr lang="en-GB" sz="5400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6357257" y="5118590"/>
            <a:ext cx="14514" cy="1093524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Date Placeholder 3"/>
          <p:cNvSpPr>
            <a:spLocks noGrp="1"/>
          </p:cNvSpPr>
          <p:nvPr>
            <p:ph type="dt" sz="half" idx="10"/>
          </p:nvPr>
        </p:nvSpPr>
        <p:spPr>
          <a:xfrm>
            <a:off x="10624457" y="13448"/>
            <a:ext cx="1567543" cy="365125"/>
          </a:xfrm>
        </p:spPr>
        <p:txBody>
          <a:bodyPr/>
          <a:lstStyle/>
          <a:p>
            <a:fld id="{2E0AB7FB-4AB0-4DAF-BC42-AA8BF7283413}" type="datetime1">
              <a:rPr lang="en-US" smtClean="0"/>
              <a:t>5/8/2018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998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09" y="-82167"/>
            <a:ext cx="10018713" cy="839992"/>
          </a:xfrm>
        </p:spPr>
        <p:txBody>
          <a:bodyPr>
            <a:normAutofit/>
          </a:bodyPr>
          <a:lstStyle/>
          <a:p>
            <a:r>
              <a:rPr lang="en-GB" sz="3200" dirty="0" smtClean="0"/>
              <a:t>Learning Objectives</a:t>
            </a:r>
            <a:endParaRPr lang="en-GB" sz="3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3</a:t>
            </a:fld>
            <a:endParaRPr lang="en-US"/>
          </a:p>
        </p:txBody>
      </p:sp>
      <p:graphicFrame>
        <p:nvGraphicFramePr>
          <p:cNvPr id="9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07648754"/>
              </p:ext>
            </p:extLst>
          </p:nvPr>
        </p:nvGraphicFramePr>
        <p:xfrm>
          <a:off x="1603474" y="938683"/>
          <a:ext cx="10588527" cy="301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91654">
                  <a:extLst>
                    <a:ext uri="{9D8B030D-6E8A-4147-A177-3AD203B41FA5}">
                      <a16:colId xmlns:a16="http://schemas.microsoft.com/office/drawing/2014/main" val="2926307616"/>
                    </a:ext>
                  </a:extLst>
                </a:gridCol>
                <a:gridCol w="986373">
                  <a:extLst>
                    <a:ext uri="{9D8B030D-6E8A-4147-A177-3AD203B41FA5}">
                      <a16:colId xmlns:a16="http://schemas.microsoft.com/office/drawing/2014/main" val="3229707717"/>
                    </a:ext>
                  </a:extLst>
                </a:gridCol>
                <a:gridCol w="710500">
                  <a:extLst>
                    <a:ext uri="{9D8B030D-6E8A-4147-A177-3AD203B41FA5}">
                      <a16:colId xmlns:a16="http://schemas.microsoft.com/office/drawing/2014/main" val="494831328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Content:</a:t>
                      </a:r>
                      <a:endParaRPr lang="en-GB" sz="2400" dirty="0"/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aseline="0" dirty="0" smtClean="0"/>
                        <a:t>Start</a:t>
                      </a:r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End</a:t>
                      </a:r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8725054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lvl="1" algn="l" defTabSz="457200" rtl="0" eaLnBrk="1" latinLnBrk="0" hangingPunct="1"/>
                      <a:r>
                        <a:rPr lang="en-GB" sz="2400" dirty="0" smtClean="0"/>
                        <a:t>Construct a circuit diagram including the symbols for batteries, bulbs, resistors, and switches to represent a real circuit. </a:t>
                      </a: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16642000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lvl="1" algn="l" defTabSz="457200" rtl="0" eaLnBrk="1" latinLnBrk="0" hangingPunct="1"/>
                      <a:r>
                        <a:rPr lang="en-GB" sz="2400" dirty="0" smtClean="0"/>
                        <a:t>Define resistanc</a:t>
                      </a:r>
                      <a:r>
                        <a:rPr lang="en-GB" sz="2400" baseline="0" dirty="0" smtClean="0"/>
                        <a:t>e and voltage.</a:t>
                      </a:r>
                      <a:endParaRPr lang="en-GB" sz="2400" dirty="0" smtClean="0"/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40153732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lvl="1" algn="l" defTabSz="457200" rtl="0" eaLnBrk="1" latinLnBrk="0" hangingPunct="1"/>
                      <a:r>
                        <a:rPr lang="en-GB" sz="2400" dirty="0" smtClean="0"/>
                        <a:t>Explain how resistance is related to thickness or length of a wire. </a:t>
                      </a: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65420127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lvl="1" algn="l" defTabSz="457200" rtl="0" eaLnBrk="1" latinLnBrk="0" hangingPunct="1"/>
                      <a:r>
                        <a:rPr lang="en-GB" sz="2400" dirty="0" smtClean="0"/>
                        <a:t>Differentiate total resistance from the individual resistance of each component.</a:t>
                      </a: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0376999"/>
                  </a:ext>
                </a:extLst>
              </a:tr>
            </a:tbl>
          </a:graphicData>
        </a:graphic>
      </p:graphicFrame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10569388" y="13448"/>
            <a:ext cx="1622613" cy="365125"/>
          </a:xfrm>
        </p:spPr>
        <p:txBody>
          <a:bodyPr/>
          <a:lstStyle/>
          <a:p>
            <a:fld id="{39458D3D-8146-422A-9A07-2384E91D37D3}" type="datetime1">
              <a:rPr lang="en-US" smtClean="0"/>
              <a:t>5/8/2018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77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1.bp.blogspot.com/_qDvB7jRAneY/Sb0OeCsZdMI/AAAAAAAAAPg/IBso-dzJeC4/s320/VIR+4a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906" y="3972174"/>
            <a:ext cx="8754154" cy="2954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484308" y="103600"/>
            <a:ext cx="10566665" cy="1124790"/>
          </a:xfrm>
        </p:spPr>
        <p:txBody>
          <a:bodyPr>
            <a:noAutofit/>
          </a:bodyPr>
          <a:lstStyle/>
          <a:p>
            <a:r>
              <a:rPr lang="en-GB" sz="3600" b="1" dirty="0"/>
              <a:t>VIR charts and basic circuits</a:t>
            </a:r>
            <a:br>
              <a:rPr lang="en-GB" sz="3600" b="1" dirty="0"/>
            </a:br>
            <a:r>
              <a:rPr lang="en-US" sz="2000" b="1" i="1" dirty="0" smtClean="0"/>
              <a:t>(</a:t>
            </a:r>
            <a:r>
              <a:rPr lang="en-GB" sz="2000" dirty="0"/>
              <a:t>Jacobs Physics</a:t>
            </a:r>
            <a:r>
              <a:rPr lang="en-US" sz="2000" b="1" i="1" dirty="0" smtClean="0"/>
              <a:t>)</a:t>
            </a:r>
            <a:br>
              <a:rPr lang="en-US" sz="2000" b="1" i="1" dirty="0" smtClean="0"/>
            </a:br>
            <a:r>
              <a:rPr lang="en-GB" sz="2000" dirty="0">
                <a:hlinkClick r:id="rId3"/>
              </a:rPr>
              <a:t>https://jacobsphysics.blogspot.hk/2009/03/i-got-email-from-geoff-clarion-other.html</a:t>
            </a:r>
            <a:endParaRPr lang="en-GB" sz="2000" i="1" dirty="0"/>
          </a:p>
        </p:txBody>
      </p:sp>
      <p:pic>
        <p:nvPicPr>
          <p:cNvPr id="2052" name="Picture 4" descr="https://1.bp.blogspot.com/_qDvB7jRAneY/Sb0OQcvcsEI/AAAAAAAAAO4/y-GiwCw48pI/s320/circuit+2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798" y="1304136"/>
            <a:ext cx="3658590" cy="2703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4.bp.blogspot.com/_qDvB7jRAneY/Sb0OKdvHvvI/AAAAAAAAAOw/Iw_t1n4sSBY/s320/circuit+1.b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299" y="1488381"/>
            <a:ext cx="4110963" cy="2420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94118" y="2429301"/>
            <a:ext cx="4828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 smtClean="0"/>
              <a:t>=</a:t>
            </a:r>
            <a:endParaRPr lang="en-GB" b="1" dirty="0"/>
          </a:p>
        </p:txBody>
      </p:sp>
      <p:sp>
        <p:nvSpPr>
          <p:cNvPr id="13" name="Rectangle 12"/>
          <p:cNvSpPr/>
          <p:nvPr/>
        </p:nvSpPr>
        <p:spPr>
          <a:xfrm>
            <a:off x="9826387" y="3275686"/>
            <a:ext cx="24838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What is the Voltage across R</a:t>
            </a:r>
            <a:r>
              <a:rPr lang="en-GB" sz="2400" baseline="-25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1</a:t>
            </a:r>
            <a:r>
              <a:rPr lang="en-GB" sz="2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?</a:t>
            </a:r>
            <a:endParaRPr lang="en-GB" sz="2400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5204470" y="3744686"/>
            <a:ext cx="4621917" cy="1118329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2717099" y="1431251"/>
            <a:ext cx="5100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R</a:t>
            </a:r>
            <a:r>
              <a:rPr lang="en-GB" sz="2400" b="1" baseline="-25000" dirty="0">
                <a:solidFill>
                  <a:srgbClr val="000000"/>
                </a:solidFill>
                <a:latin typeface="times new roman" panose="02020603050405020304" pitchFamily="18" charset="0"/>
              </a:rPr>
              <a:t>1</a:t>
            </a:r>
            <a:endParaRPr lang="en-GB" sz="2400" b="1" dirty="0"/>
          </a:p>
        </p:txBody>
      </p:sp>
      <p:sp>
        <p:nvSpPr>
          <p:cNvPr id="16" name="Rectangle 15"/>
          <p:cNvSpPr/>
          <p:nvPr/>
        </p:nvSpPr>
        <p:spPr>
          <a:xfrm>
            <a:off x="3140843" y="2814021"/>
            <a:ext cx="5100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R</a:t>
            </a:r>
            <a:r>
              <a:rPr lang="en-GB" sz="2400" b="1" baseline="-25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2</a:t>
            </a:r>
            <a:endParaRPr lang="en-GB" sz="2400" b="1" dirty="0"/>
          </a:p>
        </p:txBody>
      </p:sp>
      <p:sp>
        <p:nvSpPr>
          <p:cNvPr id="17" name="Rectangle 16"/>
          <p:cNvSpPr/>
          <p:nvPr/>
        </p:nvSpPr>
        <p:spPr>
          <a:xfrm>
            <a:off x="4496736" y="2352356"/>
            <a:ext cx="5100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R</a:t>
            </a:r>
            <a:r>
              <a:rPr lang="en-GB" sz="2400" b="1" baseline="-25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3</a:t>
            </a:r>
            <a:endParaRPr lang="en-GB" sz="2400" b="1" dirty="0"/>
          </a:p>
        </p:txBody>
      </p:sp>
      <p:sp>
        <p:nvSpPr>
          <p:cNvPr id="18" name="Rectangle 17"/>
          <p:cNvSpPr/>
          <p:nvPr/>
        </p:nvSpPr>
        <p:spPr>
          <a:xfrm>
            <a:off x="7792356" y="1328592"/>
            <a:ext cx="5100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R</a:t>
            </a:r>
            <a:r>
              <a:rPr lang="en-GB" sz="2400" b="1" baseline="-25000" dirty="0">
                <a:solidFill>
                  <a:srgbClr val="000000"/>
                </a:solidFill>
                <a:latin typeface="times new roman" panose="02020603050405020304" pitchFamily="18" charset="0"/>
              </a:rPr>
              <a:t>1</a:t>
            </a:r>
            <a:endParaRPr lang="en-GB" sz="2400" b="1" dirty="0"/>
          </a:p>
        </p:txBody>
      </p:sp>
      <p:sp>
        <p:nvSpPr>
          <p:cNvPr id="21" name="Rectangle 20"/>
          <p:cNvSpPr/>
          <p:nvPr/>
        </p:nvSpPr>
        <p:spPr>
          <a:xfrm>
            <a:off x="4496736" y="4773027"/>
            <a:ext cx="669434" cy="259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/>
          <p:cNvSpPr/>
          <p:nvPr/>
        </p:nvSpPr>
        <p:spPr>
          <a:xfrm>
            <a:off x="2369494" y="4735152"/>
            <a:ext cx="730417" cy="369332"/>
          </a:xfrm>
          <a:prstGeom prst="rect">
            <a:avLst/>
          </a:prstGeom>
          <a:solidFill>
            <a:srgbClr val="FFFFFF"/>
          </a:solidFill>
        </p:spPr>
        <p:txBody>
          <a:bodyPr wrap="square" tIns="0" bIns="0">
            <a:spAutoFit/>
          </a:bodyPr>
          <a:lstStyle/>
          <a:p>
            <a:r>
              <a:rPr lang="en-GB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R</a:t>
            </a:r>
            <a:r>
              <a:rPr lang="en-GB" sz="2400" b="1" baseline="-25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1</a:t>
            </a:r>
            <a:endParaRPr lang="en-GB" sz="2400" b="1" baseline="-25000" dirty="0"/>
          </a:p>
        </p:txBody>
      </p:sp>
      <p:sp>
        <p:nvSpPr>
          <p:cNvPr id="26" name="Rectangle 25"/>
          <p:cNvSpPr/>
          <p:nvPr/>
        </p:nvSpPr>
        <p:spPr>
          <a:xfrm>
            <a:off x="2369494" y="5704523"/>
            <a:ext cx="730417" cy="369332"/>
          </a:xfrm>
          <a:prstGeom prst="rect">
            <a:avLst/>
          </a:prstGeom>
          <a:solidFill>
            <a:srgbClr val="FFFFFF"/>
          </a:solidFill>
        </p:spPr>
        <p:txBody>
          <a:bodyPr wrap="square" tIns="0" bIns="0">
            <a:spAutoFit/>
          </a:bodyPr>
          <a:lstStyle/>
          <a:p>
            <a:r>
              <a:rPr lang="en-GB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R</a:t>
            </a:r>
            <a:r>
              <a:rPr lang="en-GB" sz="2400" b="1" baseline="-25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3</a:t>
            </a:r>
            <a:endParaRPr lang="en-GB" sz="2400" b="1" baseline="-25000" dirty="0"/>
          </a:p>
        </p:txBody>
      </p:sp>
      <p:sp>
        <p:nvSpPr>
          <p:cNvPr id="27" name="Rectangle 26"/>
          <p:cNvSpPr/>
          <p:nvPr/>
        </p:nvSpPr>
        <p:spPr>
          <a:xfrm>
            <a:off x="2369494" y="5226555"/>
            <a:ext cx="771349" cy="369332"/>
          </a:xfrm>
          <a:prstGeom prst="rect">
            <a:avLst/>
          </a:prstGeom>
          <a:solidFill>
            <a:srgbClr val="FFFFFF"/>
          </a:solidFill>
        </p:spPr>
        <p:txBody>
          <a:bodyPr wrap="square" tIns="0" bIns="0">
            <a:spAutoFit/>
          </a:bodyPr>
          <a:lstStyle/>
          <a:p>
            <a:r>
              <a:rPr lang="en-GB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R</a:t>
            </a:r>
            <a:r>
              <a:rPr lang="en-GB" sz="2400" b="1" baseline="-25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2</a:t>
            </a:r>
            <a:endParaRPr lang="en-GB" sz="2400" b="1" baseline="-25000" dirty="0"/>
          </a:p>
        </p:txBody>
      </p:sp>
      <p:sp>
        <p:nvSpPr>
          <p:cNvPr id="29" name="Date Placeholder 3"/>
          <p:cNvSpPr>
            <a:spLocks noGrp="1"/>
          </p:cNvSpPr>
          <p:nvPr>
            <p:ph type="dt" sz="half" idx="10"/>
          </p:nvPr>
        </p:nvSpPr>
        <p:spPr>
          <a:xfrm>
            <a:off x="10624457" y="13448"/>
            <a:ext cx="1567543" cy="365125"/>
          </a:xfrm>
        </p:spPr>
        <p:txBody>
          <a:bodyPr/>
          <a:lstStyle/>
          <a:p>
            <a:fld id="{77D28068-CF5B-4A9C-9CCF-35828D531E09}" type="datetime1">
              <a:rPr lang="en-US" smtClean="0"/>
              <a:t>5/8/2018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2403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1.bp.blogspot.com/_qDvB7jRAneY/Sb0OeCsZdMI/AAAAAAAAAPg/IBso-dzJeC4/s320/VIR+4a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906" y="3972174"/>
            <a:ext cx="8754154" cy="2954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484308" y="103600"/>
            <a:ext cx="10566665" cy="1124790"/>
          </a:xfrm>
        </p:spPr>
        <p:txBody>
          <a:bodyPr>
            <a:noAutofit/>
          </a:bodyPr>
          <a:lstStyle/>
          <a:p>
            <a:r>
              <a:rPr lang="en-GB" sz="3600" b="1" dirty="0"/>
              <a:t>VIR charts and basic circuits</a:t>
            </a:r>
            <a:br>
              <a:rPr lang="en-GB" sz="3600" b="1" dirty="0"/>
            </a:br>
            <a:r>
              <a:rPr lang="en-US" sz="2000" b="1" i="1" dirty="0" smtClean="0"/>
              <a:t>(</a:t>
            </a:r>
            <a:r>
              <a:rPr lang="en-GB" sz="2000" dirty="0"/>
              <a:t>Jacobs Physics</a:t>
            </a:r>
            <a:r>
              <a:rPr lang="en-US" sz="2000" b="1" i="1" dirty="0" smtClean="0"/>
              <a:t>)</a:t>
            </a:r>
            <a:br>
              <a:rPr lang="en-US" sz="2000" b="1" i="1" dirty="0" smtClean="0"/>
            </a:br>
            <a:r>
              <a:rPr lang="en-GB" sz="2000" dirty="0">
                <a:hlinkClick r:id="rId3"/>
              </a:rPr>
              <a:t>https://jacobsphysics.blogspot.hk/2009/03/i-got-email-from-geoff-clarion-other.html</a:t>
            </a:r>
            <a:endParaRPr lang="en-GB" sz="2000" i="1" dirty="0"/>
          </a:p>
        </p:txBody>
      </p:sp>
      <p:pic>
        <p:nvPicPr>
          <p:cNvPr id="2052" name="Picture 4" descr="https://1.bp.blogspot.com/_qDvB7jRAneY/Sb0OQcvcsEI/AAAAAAAAAO4/y-GiwCw48pI/s320/circuit+2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798" y="1304136"/>
            <a:ext cx="3658590" cy="2703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4.bp.blogspot.com/_qDvB7jRAneY/Sb0OKdvHvvI/AAAAAAAAAOw/Iw_t1n4sSBY/s320/circuit+1.b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299" y="1488381"/>
            <a:ext cx="4110963" cy="2420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94118" y="2429301"/>
            <a:ext cx="4828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 smtClean="0"/>
              <a:t>=</a:t>
            </a:r>
            <a:endParaRPr lang="en-GB" b="1" dirty="0"/>
          </a:p>
        </p:txBody>
      </p:sp>
      <p:sp>
        <p:nvSpPr>
          <p:cNvPr id="13" name="Rectangle 12"/>
          <p:cNvSpPr/>
          <p:nvPr/>
        </p:nvSpPr>
        <p:spPr>
          <a:xfrm>
            <a:off x="10100860" y="3478948"/>
            <a:ext cx="16766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Ohm’s Law</a:t>
            </a:r>
          </a:p>
          <a:p>
            <a:r>
              <a:rPr lang="en-GB" sz="24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V = IR</a:t>
            </a:r>
            <a:endParaRPr lang="en-GB" sz="2400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5204470" y="3744686"/>
            <a:ext cx="4839416" cy="1118329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2717099" y="1431251"/>
            <a:ext cx="5100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R</a:t>
            </a:r>
            <a:r>
              <a:rPr lang="en-GB" sz="2400" b="1" baseline="-25000" dirty="0">
                <a:solidFill>
                  <a:srgbClr val="000000"/>
                </a:solidFill>
                <a:latin typeface="times new roman" panose="02020603050405020304" pitchFamily="18" charset="0"/>
              </a:rPr>
              <a:t>1</a:t>
            </a:r>
            <a:endParaRPr lang="en-GB" sz="2400" b="1" dirty="0"/>
          </a:p>
        </p:txBody>
      </p:sp>
      <p:sp>
        <p:nvSpPr>
          <p:cNvPr id="16" name="Rectangle 15"/>
          <p:cNvSpPr/>
          <p:nvPr/>
        </p:nvSpPr>
        <p:spPr>
          <a:xfrm>
            <a:off x="3140843" y="2814021"/>
            <a:ext cx="5100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R</a:t>
            </a:r>
            <a:r>
              <a:rPr lang="en-GB" sz="2400" b="1" baseline="-25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2</a:t>
            </a:r>
            <a:endParaRPr lang="en-GB" sz="2400" b="1" dirty="0"/>
          </a:p>
        </p:txBody>
      </p:sp>
      <p:sp>
        <p:nvSpPr>
          <p:cNvPr id="17" name="Rectangle 16"/>
          <p:cNvSpPr/>
          <p:nvPr/>
        </p:nvSpPr>
        <p:spPr>
          <a:xfrm>
            <a:off x="4496736" y="2352356"/>
            <a:ext cx="5100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R</a:t>
            </a:r>
            <a:r>
              <a:rPr lang="en-GB" sz="2400" b="1" baseline="-25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3</a:t>
            </a:r>
            <a:endParaRPr lang="en-GB" sz="2400" b="1" dirty="0"/>
          </a:p>
        </p:txBody>
      </p:sp>
      <p:sp>
        <p:nvSpPr>
          <p:cNvPr id="18" name="Rectangle 17"/>
          <p:cNvSpPr/>
          <p:nvPr/>
        </p:nvSpPr>
        <p:spPr>
          <a:xfrm>
            <a:off x="7792356" y="1328592"/>
            <a:ext cx="5100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R</a:t>
            </a:r>
            <a:r>
              <a:rPr lang="en-GB" sz="2400" b="1" baseline="-25000" dirty="0">
                <a:solidFill>
                  <a:srgbClr val="000000"/>
                </a:solidFill>
                <a:latin typeface="times new roman" panose="02020603050405020304" pitchFamily="18" charset="0"/>
              </a:rPr>
              <a:t>1</a:t>
            </a:r>
            <a:endParaRPr lang="en-GB" sz="2400" b="1" dirty="0"/>
          </a:p>
        </p:txBody>
      </p:sp>
      <p:sp>
        <p:nvSpPr>
          <p:cNvPr id="23" name="Rectangle 22"/>
          <p:cNvSpPr/>
          <p:nvPr/>
        </p:nvSpPr>
        <p:spPr>
          <a:xfrm>
            <a:off x="2369494" y="4735152"/>
            <a:ext cx="730417" cy="369332"/>
          </a:xfrm>
          <a:prstGeom prst="rect">
            <a:avLst/>
          </a:prstGeom>
          <a:solidFill>
            <a:srgbClr val="FFFFFF"/>
          </a:solidFill>
        </p:spPr>
        <p:txBody>
          <a:bodyPr wrap="square" tIns="0" bIns="0">
            <a:spAutoFit/>
          </a:bodyPr>
          <a:lstStyle/>
          <a:p>
            <a:r>
              <a:rPr lang="en-GB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R</a:t>
            </a:r>
            <a:r>
              <a:rPr lang="en-GB" sz="2400" b="1" baseline="-25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1</a:t>
            </a:r>
            <a:endParaRPr lang="en-GB" sz="2400" b="1" baseline="-25000" dirty="0"/>
          </a:p>
        </p:txBody>
      </p:sp>
      <p:sp>
        <p:nvSpPr>
          <p:cNvPr id="24" name="Rectangle 23"/>
          <p:cNvSpPr/>
          <p:nvPr/>
        </p:nvSpPr>
        <p:spPr>
          <a:xfrm>
            <a:off x="2369494" y="5704523"/>
            <a:ext cx="730417" cy="369332"/>
          </a:xfrm>
          <a:prstGeom prst="rect">
            <a:avLst/>
          </a:prstGeom>
          <a:solidFill>
            <a:srgbClr val="FFFFFF"/>
          </a:solidFill>
        </p:spPr>
        <p:txBody>
          <a:bodyPr wrap="square" tIns="0" bIns="0">
            <a:spAutoFit/>
          </a:bodyPr>
          <a:lstStyle/>
          <a:p>
            <a:r>
              <a:rPr lang="en-GB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R</a:t>
            </a:r>
            <a:r>
              <a:rPr lang="en-GB" sz="2400" b="1" baseline="-25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3</a:t>
            </a:r>
            <a:endParaRPr lang="en-GB" sz="2400" b="1" baseline="-25000" dirty="0"/>
          </a:p>
        </p:txBody>
      </p:sp>
      <p:sp>
        <p:nvSpPr>
          <p:cNvPr id="25" name="Rectangle 24"/>
          <p:cNvSpPr/>
          <p:nvPr/>
        </p:nvSpPr>
        <p:spPr>
          <a:xfrm>
            <a:off x="2369494" y="5226555"/>
            <a:ext cx="771349" cy="369332"/>
          </a:xfrm>
          <a:prstGeom prst="rect">
            <a:avLst/>
          </a:prstGeom>
          <a:solidFill>
            <a:srgbClr val="FFFFFF"/>
          </a:solidFill>
        </p:spPr>
        <p:txBody>
          <a:bodyPr wrap="square" tIns="0" bIns="0">
            <a:spAutoFit/>
          </a:bodyPr>
          <a:lstStyle/>
          <a:p>
            <a:r>
              <a:rPr lang="en-GB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R</a:t>
            </a:r>
            <a:r>
              <a:rPr lang="en-GB" sz="2400" b="1" baseline="-25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2</a:t>
            </a:r>
            <a:endParaRPr lang="en-GB" sz="2400" b="1" baseline="-25000" dirty="0"/>
          </a:p>
        </p:txBody>
      </p:sp>
      <p:sp>
        <p:nvSpPr>
          <p:cNvPr id="26" name="Date Placeholder 3"/>
          <p:cNvSpPr>
            <a:spLocks noGrp="1"/>
          </p:cNvSpPr>
          <p:nvPr>
            <p:ph type="dt" sz="half" idx="10"/>
          </p:nvPr>
        </p:nvSpPr>
        <p:spPr>
          <a:xfrm>
            <a:off x="10624457" y="13448"/>
            <a:ext cx="1567543" cy="365125"/>
          </a:xfrm>
        </p:spPr>
        <p:txBody>
          <a:bodyPr/>
          <a:lstStyle/>
          <a:p>
            <a:fld id="{18324CEF-8A25-4293-95AA-CE1E7597A3F6}" type="datetime1">
              <a:rPr lang="en-US" smtClean="0"/>
              <a:t>5/8/2018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7769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1.bp.blogspot.com/_qDvB7jRAneY/Sb0OeCsZdMI/AAAAAAAAAPg/IBso-dzJeC4/s320/VIR+4a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906" y="3972174"/>
            <a:ext cx="8754154" cy="2954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484308" y="103600"/>
            <a:ext cx="10566665" cy="1124790"/>
          </a:xfrm>
        </p:spPr>
        <p:txBody>
          <a:bodyPr>
            <a:noAutofit/>
          </a:bodyPr>
          <a:lstStyle/>
          <a:p>
            <a:r>
              <a:rPr lang="en-GB" sz="3600" b="1" dirty="0"/>
              <a:t>VIR charts and basic circuits</a:t>
            </a:r>
            <a:br>
              <a:rPr lang="en-GB" sz="3600" b="1" dirty="0"/>
            </a:br>
            <a:r>
              <a:rPr lang="en-US" sz="2000" b="1" i="1" dirty="0" smtClean="0"/>
              <a:t>(</a:t>
            </a:r>
            <a:r>
              <a:rPr lang="en-GB" sz="2000" dirty="0"/>
              <a:t>Jacobs Physics</a:t>
            </a:r>
            <a:r>
              <a:rPr lang="en-US" sz="2000" b="1" i="1" dirty="0" smtClean="0"/>
              <a:t>)</a:t>
            </a:r>
            <a:br>
              <a:rPr lang="en-US" sz="2000" b="1" i="1" dirty="0" smtClean="0"/>
            </a:br>
            <a:r>
              <a:rPr lang="en-GB" sz="2000" dirty="0">
                <a:hlinkClick r:id="rId3"/>
              </a:rPr>
              <a:t>https://jacobsphysics.blogspot.hk/2009/03/i-got-email-from-geoff-clarion-other.html</a:t>
            </a:r>
            <a:endParaRPr lang="en-GB" sz="2000" i="1" dirty="0"/>
          </a:p>
        </p:txBody>
      </p:sp>
      <p:pic>
        <p:nvPicPr>
          <p:cNvPr id="2052" name="Picture 4" descr="https://1.bp.blogspot.com/_qDvB7jRAneY/Sb0OQcvcsEI/AAAAAAAAAO4/y-GiwCw48pI/s320/circuit+2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798" y="1304136"/>
            <a:ext cx="3658590" cy="2703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4.bp.blogspot.com/_qDvB7jRAneY/Sb0OKdvHvvI/AAAAAAAAAOw/Iw_t1n4sSBY/s320/circuit+1.b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299" y="1488381"/>
            <a:ext cx="4110963" cy="2420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94118" y="2429301"/>
            <a:ext cx="4828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 smtClean="0"/>
              <a:t>=</a:t>
            </a:r>
            <a:endParaRPr lang="en-GB" b="1" dirty="0"/>
          </a:p>
        </p:txBody>
      </p:sp>
      <p:sp>
        <p:nvSpPr>
          <p:cNvPr id="13" name="Rectangle 12"/>
          <p:cNvSpPr/>
          <p:nvPr/>
        </p:nvSpPr>
        <p:spPr>
          <a:xfrm>
            <a:off x="10300614" y="4833083"/>
            <a:ext cx="167663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What are the voltages across R</a:t>
            </a:r>
            <a:r>
              <a:rPr lang="en-GB" sz="2400" baseline="-25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2</a:t>
            </a:r>
            <a:r>
              <a:rPr lang="en-GB" sz="2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&amp; R</a:t>
            </a:r>
            <a:r>
              <a:rPr lang="en-GB" sz="2400" baseline="-25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3</a:t>
            </a:r>
            <a:r>
              <a:rPr lang="en-GB" sz="2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?</a:t>
            </a:r>
            <a:endParaRPr lang="en-GB" sz="2400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5204471" y="5208212"/>
            <a:ext cx="5096143" cy="241227"/>
          </a:xfrm>
          <a:prstGeom prst="straightConnector1">
            <a:avLst/>
          </a:prstGeom>
          <a:ln w="762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2717099" y="1431251"/>
            <a:ext cx="5100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R</a:t>
            </a:r>
            <a:r>
              <a:rPr lang="en-GB" sz="2400" b="1" baseline="-25000" dirty="0">
                <a:solidFill>
                  <a:srgbClr val="000000"/>
                </a:solidFill>
                <a:latin typeface="times new roman" panose="02020603050405020304" pitchFamily="18" charset="0"/>
              </a:rPr>
              <a:t>1</a:t>
            </a:r>
            <a:endParaRPr lang="en-GB" sz="2400" b="1" dirty="0"/>
          </a:p>
        </p:txBody>
      </p:sp>
      <p:sp>
        <p:nvSpPr>
          <p:cNvPr id="16" name="Rectangle 15"/>
          <p:cNvSpPr/>
          <p:nvPr/>
        </p:nvSpPr>
        <p:spPr>
          <a:xfrm>
            <a:off x="3140843" y="2814021"/>
            <a:ext cx="5100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R</a:t>
            </a:r>
            <a:r>
              <a:rPr lang="en-GB" sz="2400" b="1" baseline="-25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2</a:t>
            </a:r>
            <a:endParaRPr lang="en-GB" sz="2400" b="1" dirty="0"/>
          </a:p>
        </p:txBody>
      </p:sp>
      <p:sp>
        <p:nvSpPr>
          <p:cNvPr id="17" name="Rectangle 16"/>
          <p:cNvSpPr/>
          <p:nvPr/>
        </p:nvSpPr>
        <p:spPr>
          <a:xfrm>
            <a:off x="4496736" y="2352356"/>
            <a:ext cx="5100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R</a:t>
            </a:r>
            <a:r>
              <a:rPr lang="en-GB" sz="2400" b="1" baseline="-25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3</a:t>
            </a:r>
            <a:endParaRPr lang="en-GB" sz="2400" b="1" dirty="0"/>
          </a:p>
        </p:txBody>
      </p:sp>
      <p:sp>
        <p:nvSpPr>
          <p:cNvPr id="18" name="Rectangle 17"/>
          <p:cNvSpPr/>
          <p:nvPr/>
        </p:nvSpPr>
        <p:spPr>
          <a:xfrm>
            <a:off x="7792356" y="1328592"/>
            <a:ext cx="5100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R</a:t>
            </a:r>
            <a:r>
              <a:rPr lang="en-GB" sz="2400" b="1" baseline="-25000" dirty="0">
                <a:solidFill>
                  <a:srgbClr val="000000"/>
                </a:solidFill>
                <a:latin typeface="times new roman" panose="02020603050405020304" pitchFamily="18" charset="0"/>
              </a:rPr>
              <a:t>1</a:t>
            </a:r>
            <a:endParaRPr lang="en-GB" sz="2400" b="1" dirty="0"/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5244285" y="5824568"/>
            <a:ext cx="5056329" cy="42212"/>
          </a:xfrm>
          <a:prstGeom prst="straightConnector1">
            <a:avLst/>
          </a:prstGeom>
          <a:ln w="762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2369494" y="4735152"/>
            <a:ext cx="730417" cy="369332"/>
          </a:xfrm>
          <a:prstGeom prst="rect">
            <a:avLst/>
          </a:prstGeom>
          <a:solidFill>
            <a:srgbClr val="FFFFFF"/>
          </a:solidFill>
        </p:spPr>
        <p:txBody>
          <a:bodyPr wrap="square" tIns="0" bIns="0">
            <a:spAutoFit/>
          </a:bodyPr>
          <a:lstStyle/>
          <a:p>
            <a:r>
              <a:rPr lang="en-GB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R</a:t>
            </a:r>
            <a:r>
              <a:rPr lang="en-GB" sz="2400" b="1" baseline="-25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1</a:t>
            </a:r>
            <a:endParaRPr lang="en-GB" sz="2400" b="1" baseline="-25000" dirty="0"/>
          </a:p>
        </p:txBody>
      </p:sp>
      <p:sp>
        <p:nvSpPr>
          <p:cNvPr id="24" name="Rectangle 23"/>
          <p:cNvSpPr/>
          <p:nvPr/>
        </p:nvSpPr>
        <p:spPr>
          <a:xfrm>
            <a:off x="2369494" y="5704523"/>
            <a:ext cx="730417" cy="369332"/>
          </a:xfrm>
          <a:prstGeom prst="rect">
            <a:avLst/>
          </a:prstGeom>
          <a:solidFill>
            <a:srgbClr val="FFFFFF"/>
          </a:solidFill>
        </p:spPr>
        <p:txBody>
          <a:bodyPr wrap="square" tIns="0" bIns="0">
            <a:spAutoFit/>
          </a:bodyPr>
          <a:lstStyle/>
          <a:p>
            <a:r>
              <a:rPr lang="en-GB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R</a:t>
            </a:r>
            <a:r>
              <a:rPr lang="en-GB" sz="2400" b="1" baseline="-25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3</a:t>
            </a:r>
            <a:endParaRPr lang="en-GB" sz="2400" b="1" baseline="-25000" dirty="0"/>
          </a:p>
        </p:txBody>
      </p:sp>
      <p:sp>
        <p:nvSpPr>
          <p:cNvPr id="25" name="Rectangle 24"/>
          <p:cNvSpPr/>
          <p:nvPr/>
        </p:nvSpPr>
        <p:spPr>
          <a:xfrm>
            <a:off x="2369494" y="5226555"/>
            <a:ext cx="771349" cy="369332"/>
          </a:xfrm>
          <a:prstGeom prst="rect">
            <a:avLst/>
          </a:prstGeom>
          <a:solidFill>
            <a:srgbClr val="FFFFFF"/>
          </a:solidFill>
        </p:spPr>
        <p:txBody>
          <a:bodyPr wrap="square" tIns="0" bIns="0">
            <a:spAutoFit/>
          </a:bodyPr>
          <a:lstStyle/>
          <a:p>
            <a:r>
              <a:rPr lang="en-GB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R</a:t>
            </a:r>
            <a:r>
              <a:rPr lang="en-GB" sz="2400" b="1" baseline="-25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2</a:t>
            </a:r>
            <a:endParaRPr lang="en-GB" sz="2400" b="1" baseline="-25000" dirty="0"/>
          </a:p>
        </p:txBody>
      </p:sp>
      <p:sp>
        <p:nvSpPr>
          <p:cNvPr id="26" name="Date Placeholder 3"/>
          <p:cNvSpPr>
            <a:spLocks noGrp="1"/>
          </p:cNvSpPr>
          <p:nvPr>
            <p:ph type="dt" sz="half" idx="10"/>
          </p:nvPr>
        </p:nvSpPr>
        <p:spPr>
          <a:xfrm>
            <a:off x="10624457" y="13448"/>
            <a:ext cx="1567543" cy="365125"/>
          </a:xfrm>
        </p:spPr>
        <p:txBody>
          <a:bodyPr/>
          <a:lstStyle/>
          <a:p>
            <a:fld id="{1DCE0CF0-3E53-43D5-BE02-9BB6E82A0675}" type="datetime1">
              <a:rPr lang="en-US" smtClean="0"/>
              <a:t>5/8/2018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1814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3.bp.blogspot.com/_qDvB7jRAneY/Sb0TYcK-GCI/AAAAAAAAAPo/0RJ0Meva3Sc/s320/VIR+5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155" y="3909052"/>
            <a:ext cx="8909926" cy="300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6BEAB-2E0B-4B16-AD2A-E66515C43FEC}" type="datetime1">
              <a:rPr lang="en-US" smtClean="0"/>
              <a:t>5/8/2018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484308" y="103600"/>
            <a:ext cx="10566665" cy="1124790"/>
          </a:xfrm>
        </p:spPr>
        <p:txBody>
          <a:bodyPr>
            <a:noAutofit/>
          </a:bodyPr>
          <a:lstStyle/>
          <a:p>
            <a:r>
              <a:rPr lang="en-GB" sz="3600" b="1" dirty="0"/>
              <a:t>VIR charts and basic circuits</a:t>
            </a:r>
            <a:br>
              <a:rPr lang="en-GB" sz="3600" b="1" dirty="0"/>
            </a:br>
            <a:r>
              <a:rPr lang="en-US" sz="2000" b="1" i="1" dirty="0" smtClean="0"/>
              <a:t>(</a:t>
            </a:r>
            <a:r>
              <a:rPr lang="en-GB" sz="2000" dirty="0"/>
              <a:t>Jacobs Physics</a:t>
            </a:r>
            <a:r>
              <a:rPr lang="en-US" sz="2000" b="1" i="1" dirty="0" smtClean="0"/>
              <a:t>)</a:t>
            </a:r>
            <a:br>
              <a:rPr lang="en-US" sz="2000" b="1" i="1" dirty="0" smtClean="0"/>
            </a:br>
            <a:r>
              <a:rPr lang="en-GB" sz="2000" dirty="0">
                <a:hlinkClick r:id="rId3"/>
              </a:rPr>
              <a:t>https://jacobsphysics.blogspot.hk/2009/03/i-got-email-from-geoff-clarion-other.html</a:t>
            </a:r>
            <a:endParaRPr lang="en-GB" sz="2000" i="1" dirty="0"/>
          </a:p>
        </p:txBody>
      </p:sp>
      <p:pic>
        <p:nvPicPr>
          <p:cNvPr id="2052" name="Picture 4" descr="https://1.bp.blogspot.com/_qDvB7jRAneY/Sb0OQcvcsEI/AAAAAAAAAO4/y-GiwCw48pI/s320/circuit+2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798" y="1304136"/>
            <a:ext cx="3658590" cy="2703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4.bp.blogspot.com/_qDvB7jRAneY/Sb0OKdvHvvI/AAAAAAAAAOw/Iw_t1n4sSBY/s320/circuit+1.b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299" y="1488381"/>
            <a:ext cx="4110963" cy="2420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94118" y="2429301"/>
            <a:ext cx="4828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 smtClean="0"/>
              <a:t>=</a:t>
            </a:r>
            <a:endParaRPr lang="en-GB" b="1" dirty="0"/>
          </a:p>
        </p:txBody>
      </p:sp>
      <p:sp>
        <p:nvSpPr>
          <p:cNvPr id="13" name="Rectangle 12"/>
          <p:cNvSpPr/>
          <p:nvPr/>
        </p:nvSpPr>
        <p:spPr>
          <a:xfrm>
            <a:off x="10318248" y="4559482"/>
            <a:ext cx="189138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The </a:t>
            </a:r>
            <a:r>
              <a:rPr lang="en-GB" sz="2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voltage 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across parallel resistors is the </a:t>
            </a:r>
            <a:r>
              <a:rPr lang="en-GB" sz="2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same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  <a:endParaRPr lang="en-GB" sz="2400" dirty="0"/>
          </a:p>
        </p:txBody>
      </p:sp>
      <p:sp>
        <p:nvSpPr>
          <p:cNvPr id="15" name="Rectangle 14"/>
          <p:cNvSpPr/>
          <p:nvPr/>
        </p:nvSpPr>
        <p:spPr>
          <a:xfrm>
            <a:off x="2717099" y="1431251"/>
            <a:ext cx="5100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R</a:t>
            </a:r>
            <a:r>
              <a:rPr lang="en-GB" sz="2400" b="1" baseline="-25000" dirty="0">
                <a:solidFill>
                  <a:srgbClr val="000000"/>
                </a:solidFill>
                <a:latin typeface="times new roman" panose="02020603050405020304" pitchFamily="18" charset="0"/>
              </a:rPr>
              <a:t>1</a:t>
            </a:r>
            <a:endParaRPr lang="en-GB" sz="2400" b="1" dirty="0"/>
          </a:p>
        </p:txBody>
      </p:sp>
      <p:sp>
        <p:nvSpPr>
          <p:cNvPr id="16" name="Rectangle 15"/>
          <p:cNvSpPr/>
          <p:nvPr/>
        </p:nvSpPr>
        <p:spPr>
          <a:xfrm>
            <a:off x="3140843" y="2814021"/>
            <a:ext cx="5100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R</a:t>
            </a:r>
            <a:r>
              <a:rPr lang="en-GB" sz="2400" b="1" baseline="-25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2</a:t>
            </a:r>
            <a:endParaRPr lang="en-GB" sz="2400" b="1" dirty="0"/>
          </a:p>
        </p:txBody>
      </p:sp>
      <p:sp>
        <p:nvSpPr>
          <p:cNvPr id="17" name="Rectangle 16"/>
          <p:cNvSpPr/>
          <p:nvPr/>
        </p:nvSpPr>
        <p:spPr>
          <a:xfrm>
            <a:off x="4496736" y="2352356"/>
            <a:ext cx="5100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R</a:t>
            </a:r>
            <a:r>
              <a:rPr lang="en-GB" sz="2400" b="1" baseline="-25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3</a:t>
            </a:r>
            <a:endParaRPr lang="en-GB" sz="2400" b="1" dirty="0"/>
          </a:p>
        </p:txBody>
      </p:sp>
      <p:sp>
        <p:nvSpPr>
          <p:cNvPr id="18" name="Rectangle 17"/>
          <p:cNvSpPr/>
          <p:nvPr/>
        </p:nvSpPr>
        <p:spPr>
          <a:xfrm>
            <a:off x="7792356" y="1328592"/>
            <a:ext cx="5100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R</a:t>
            </a:r>
            <a:r>
              <a:rPr lang="en-GB" sz="2400" b="1" baseline="-25000" dirty="0">
                <a:solidFill>
                  <a:srgbClr val="000000"/>
                </a:solidFill>
                <a:latin typeface="times new roman" panose="02020603050405020304" pitchFamily="18" charset="0"/>
              </a:rPr>
              <a:t>1</a:t>
            </a:r>
            <a:endParaRPr lang="en-GB" sz="2400" b="1" dirty="0"/>
          </a:p>
        </p:txBody>
      </p:sp>
      <p:sp>
        <p:nvSpPr>
          <p:cNvPr id="20" name="Rectangle 19"/>
          <p:cNvSpPr/>
          <p:nvPr/>
        </p:nvSpPr>
        <p:spPr>
          <a:xfrm>
            <a:off x="6167798" y="5210106"/>
            <a:ext cx="669434" cy="259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/>
          <p:nvPr/>
        </p:nvSpPr>
        <p:spPr>
          <a:xfrm>
            <a:off x="6167798" y="5694914"/>
            <a:ext cx="669434" cy="259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5204471" y="5208212"/>
            <a:ext cx="5096143" cy="241227"/>
          </a:xfrm>
          <a:prstGeom prst="straightConnector1">
            <a:avLst/>
          </a:prstGeom>
          <a:ln w="762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5244285" y="5824568"/>
            <a:ext cx="5056329" cy="42212"/>
          </a:xfrm>
          <a:prstGeom prst="straightConnector1">
            <a:avLst/>
          </a:prstGeom>
          <a:ln w="762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1992622" y="4689144"/>
            <a:ext cx="730417" cy="369332"/>
          </a:xfrm>
          <a:prstGeom prst="rect">
            <a:avLst/>
          </a:prstGeom>
          <a:solidFill>
            <a:srgbClr val="FFFFFF"/>
          </a:solidFill>
        </p:spPr>
        <p:txBody>
          <a:bodyPr wrap="square" tIns="0" bIns="0">
            <a:spAutoFit/>
          </a:bodyPr>
          <a:lstStyle/>
          <a:p>
            <a:r>
              <a:rPr lang="en-GB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R</a:t>
            </a:r>
            <a:r>
              <a:rPr lang="en-GB" sz="2400" b="1" baseline="-25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1</a:t>
            </a:r>
            <a:endParaRPr lang="en-GB" sz="2400" b="1" baseline="-25000" dirty="0"/>
          </a:p>
        </p:txBody>
      </p:sp>
      <p:sp>
        <p:nvSpPr>
          <p:cNvPr id="26" name="Rectangle 25"/>
          <p:cNvSpPr/>
          <p:nvPr/>
        </p:nvSpPr>
        <p:spPr>
          <a:xfrm>
            <a:off x="1992622" y="5658515"/>
            <a:ext cx="730417" cy="369332"/>
          </a:xfrm>
          <a:prstGeom prst="rect">
            <a:avLst/>
          </a:prstGeom>
          <a:solidFill>
            <a:srgbClr val="FFFFFF"/>
          </a:solidFill>
        </p:spPr>
        <p:txBody>
          <a:bodyPr wrap="square" tIns="0" bIns="0">
            <a:spAutoFit/>
          </a:bodyPr>
          <a:lstStyle/>
          <a:p>
            <a:r>
              <a:rPr lang="en-GB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R</a:t>
            </a:r>
            <a:r>
              <a:rPr lang="en-GB" sz="2400" b="1" baseline="-25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3</a:t>
            </a:r>
            <a:endParaRPr lang="en-GB" sz="2400" b="1" baseline="-25000" dirty="0"/>
          </a:p>
        </p:txBody>
      </p:sp>
      <p:sp>
        <p:nvSpPr>
          <p:cNvPr id="27" name="Rectangle 26"/>
          <p:cNvSpPr/>
          <p:nvPr/>
        </p:nvSpPr>
        <p:spPr>
          <a:xfrm>
            <a:off x="1992622" y="5180547"/>
            <a:ext cx="771349" cy="369332"/>
          </a:xfrm>
          <a:prstGeom prst="rect">
            <a:avLst/>
          </a:prstGeom>
          <a:solidFill>
            <a:srgbClr val="FFFFFF"/>
          </a:solidFill>
        </p:spPr>
        <p:txBody>
          <a:bodyPr wrap="square" tIns="0" bIns="0">
            <a:spAutoFit/>
          </a:bodyPr>
          <a:lstStyle/>
          <a:p>
            <a:r>
              <a:rPr lang="en-GB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R</a:t>
            </a:r>
            <a:r>
              <a:rPr lang="en-GB" sz="2400" b="1" baseline="-25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2</a:t>
            </a:r>
            <a:endParaRPr lang="en-GB" sz="2400" b="1" baseline="-25000" dirty="0"/>
          </a:p>
        </p:txBody>
      </p:sp>
      <p:sp>
        <p:nvSpPr>
          <p:cNvPr id="28" name="TextBox 27"/>
          <p:cNvSpPr txBox="1"/>
          <p:nvPr/>
        </p:nvSpPr>
        <p:spPr>
          <a:xfrm rot="5400000">
            <a:off x="4800423" y="5110512"/>
            <a:ext cx="5389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dirty="0" smtClean="0"/>
              <a:t>=</a:t>
            </a:r>
            <a:endParaRPr lang="en-GB" sz="5400" dirty="0"/>
          </a:p>
        </p:txBody>
      </p:sp>
      <p:cxnSp>
        <p:nvCxnSpPr>
          <p:cNvPr id="29" name="Straight Arrow Connector 28"/>
          <p:cNvCxnSpPr/>
          <p:nvPr/>
        </p:nvCxnSpPr>
        <p:spPr>
          <a:xfrm flipH="1">
            <a:off x="4812934" y="5272850"/>
            <a:ext cx="14514" cy="61200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 rot="5400000">
            <a:off x="3585413" y="4679723"/>
            <a:ext cx="5389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dirty="0" smtClean="0"/>
              <a:t>+</a:t>
            </a:r>
            <a:endParaRPr lang="en-GB" sz="5400" dirty="0"/>
          </a:p>
        </p:txBody>
      </p:sp>
      <p:cxnSp>
        <p:nvCxnSpPr>
          <p:cNvPr id="33" name="Straight Arrow Connector 32"/>
          <p:cNvCxnSpPr>
            <a:stCxn id="32" idx="3"/>
          </p:cNvCxnSpPr>
          <p:nvPr/>
        </p:nvCxnSpPr>
        <p:spPr>
          <a:xfrm>
            <a:off x="3854878" y="5410853"/>
            <a:ext cx="213272" cy="917120"/>
          </a:xfrm>
          <a:prstGeom prst="straightConnector1">
            <a:avLst/>
          </a:prstGeom>
          <a:ln w="254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>
            <a:off x="4089084" y="4833698"/>
            <a:ext cx="14514" cy="61200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1296779" y="3434497"/>
            <a:ext cx="25790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The 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voltage across series resistors adds to the total.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310119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8" grpId="0"/>
      <p:bldP spid="32" grpId="0"/>
      <p:bldP spid="3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3.bp.blogspot.com/_qDvB7jRAneY/Sb0TYcK-GCI/AAAAAAAAAPo/0RJ0Meva3Sc/s320/VIR+5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155" y="3909052"/>
            <a:ext cx="8909926" cy="300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484308" y="103600"/>
            <a:ext cx="10566665" cy="1124790"/>
          </a:xfrm>
        </p:spPr>
        <p:txBody>
          <a:bodyPr>
            <a:noAutofit/>
          </a:bodyPr>
          <a:lstStyle/>
          <a:p>
            <a:r>
              <a:rPr lang="en-GB" sz="3600" b="1" dirty="0"/>
              <a:t>VIR charts and basic circuits</a:t>
            </a:r>
            <a:br>
              <a:rPr lang="en-GB" sz="3600" b="1" dirty="0"/>
            </a:br>
            <a:r>
              <a:rPr lang="en-US" sz="2000" b="1" i="1" dirty="0" smtClean="0"/>
              <a:t>(</a:t>
            </a:r>
            <a:r>
              <a:rPr lang="en-GB" sz="2000" dirty="0"/>
              <a:t>Jacobs Physics</a:t>
            </a:r>
            <a:r>
              <a:rPr lang="en-US" sz="2000" b="1" i="1" dirty="0" smtClean="0"/>
              <a:t>)</a:t>
            </a:r>
            <a:br>
              <a:rPr lang="en-US" sz="2000" b="1" i="1" dirty="0" smtClean="0"/>
            </a:br>
            <a:r>
              <a:rPr lang="en-GB" sz="2000" dirty="0">
                <a:hlinkClick r:id="rId3"/>
              </a:rPr>
              <a:t>https://jacobsphysics.blogspot.hk/2009/03/i-got-email-from-geoff-clarion-other.html</a:t>
            </a:r>
            <a:endParaRPr lang="en-GB" sz="2000" i="1" dirty="0"/>
          </a:p>
        </p:txBody>
      </p:sp>
      <p:pic>
        <p:nvPicPr>
          <p:cNvPr id="2052" name="Picture 4" descr="https://1.bp.blogspot.com/_qDvB7jRAneY/Sb0OQcvcsEI/AAAAAAAAAO4/y-GiwCw48pI/s320/circuit+2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798" y="1304136"/>
            <a:ext cx="3658590" cy="2703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4.bp.blogspot.com/_qDvB7jRAneY/Sb0OKdvHvvI/AAAAAAAAAOw/Iw_t1n4sSBY/s320/circuit+1.b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299" y="1488381"/>
            <a:ext cx="4110963" cy="2420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94118" y="2429301"/>
            <a:ext cx="4828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 smtClean="0"/>
              <a:t>=</a:t>
            </a:r>
            <a:endParaRPr lang="en-GB" b="1" dirty="0"/>
          </a:p>
        </p:txBody>
      </p:sp>
      <p:sp>
        <p:nvSpPr>
          <p:cNvPr id="13" name="Rectangle 12"/>
          <p:cNvSpPr/>
          <p:nvPr/>
        </p:nvSpPr>
        <p:spPr>
          <a:xfrm>
            <a:off x="10300615" y="4684583"/>
            <a:ext cx="189138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What are the currents through R</a:t>
            </a:r>
            <a:r>
              <a:rPr lang="en-GB" sz="2400" baseline="-25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2</a:t>
            </a:r>
            <a:r>
              <a:rPr lang="en-GB" sz="2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&amp; R</a:t>
            </a:r>
            <a:r>
              <a:rPr lang="en-GB" sz="2400" baseline="-25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3</a:t>
            </a:r>
            <a:r>
              <a:rPr lang="en-GB" sz="2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?</a:t>
            </a:r>
            <a:endParaRPr lang="en-GB" sz="2400" dirty="0"/>
          </a:p>
        </p:txBody>
      </p:sp>
      <p:sp>
        <p:nvSpPr>
          <p:cNvPr id="15" name="Rectangle 14"/>
          <p:cNvSpPr/>
          <p:nvPr/>
        </p:nvSpPr>
        <p:spPr>
          <a:xfrm>
            <a:off x="2717099" y="1431251"/>
            <a:ext cx="5100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R</a:t>
            </a:r>
            <a:r>
              <a:rPr lang="en-GB" sz="2400" b="1" baseline="-25000" dirty="0">
                <a:solidFill>
                  <a:srgbClr val="000000"/>
                </a:solidFill>
                <a:latin typeface="times new roman" panose="02020603050405020304" pitchFamily="18" charset="0"/>
              </a:rPr>
              <a:t>1</a:t>
            </a:r>
            <a:endParaRPr lang="en-GB" sz="2400" b="1" dirty="0"/>
          </a:p>
        </p:txBody>
      </p:sp>
      <p:sp>
        <p:nvSpPr>
          <p:cNvPr id="16" name="Rectangle 15"/>
          <p:cNvSpPr/>
          <p:nvPr/>
        </p:nvSpPr>
        <p:spPr>
          <a:xfrm>
            <a:off x="3140843" y="2814021"/>
            <a:ext cx="5100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R</a:t>
            </a:r>
            <a:r>
              <a:rPr lang="en-GB" sz="2400" b="1" baseline="-25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2</a:t>
            </a:r>
            <a:endParaRPr lang="en-GB" sz="2400" b="1" dirty="0"/>
          </a:p>
        </p:txBody>
      </p:sp>
      <p:sp>
        <p:nvSpPr>
          <p:cNvPr id="17" name="Rectangle 16"/>
          <p:cNvSpPr/>
          <p:nvPr/>
        </p:nvSpPr>
        <p:spPr>
          <a:xfrm>
            <a:off x="4496736" y="2352356"/>
            <a:ext cx="5100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R</a:t>
            </a:r>
            <a:r>
              <a:rPr lang="en-GB" sz="2400" b="1" baseline="-25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3</a:t>
            </a:r>
            <a:endParaRPr lang="en-GB" sz="2400" b="1" dirty="0"/>
          </a:p>
        </p:txBody>
      </p:sp>
      <p:sp>
        <p:nvSpPr>
          <p:cNvPr id="18" name="Rectangle 17"/>
          <p:cNvSpPr/>
          <p:nvPr/>
        </p:nvSpPr>
        <p:spPr>
          <a:xfrm>
            <a:off x="7792356" y="1328592"/>
            <a:ext cx="5100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R</a:t>
            </a:r>
            <a:r>
              <a:rPr lang="en-GB" sz="2400" b="1" baseline="-25000" dirty="0">
                <a:solidFill>
                  <a:srgbClr val="000000"/>
                </a:solidFill>
                <a:latin typeface="times new roman" panose="02020603050405020304" pitchFamily="18" charset="0"/>
              </a:rPr>
              <a:t>1</a:t>
            </a:r>
            <a:endParaRPr lang="en-GB" sz="2400" b="1" dirty="0"/>
          </a:p>
        </p:txBody>
      </p:sp>
      <p:sp>
        <p:nvSpPr>
          <p:cNvPr id="20" name="Rectangle 19"/>
          <p:cNvSpPr/>
          <p:nvPr/>
        </p:nvSpPr>
        <p:spPr>
          <a:xfrm>
            <a:off x="6167798" y="5210106"/>
            <a:ext cx="669434" cy="259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/>
          <p:nvPr/>
        </p:nvSpPr>
        <p:spPr>
          <a:xfrm>
            <a:off x="6167798" y="5694914"/>
            <a:ext cx="669434" cy="259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7055893" y="5208212"/>
            <a:ext cx="3244722" cy="141710"/>
          </a:xfrm>
          <a:prstGeom prst="straightConnector1">
            <a:avLst/>
          </a:prstGeom>
          <a:ln w="762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7055893" y="5824568"/>
            <a:ext cx="3244723" cy="10175"/>
          </a:xfrm>
          <a:prstGeom prst="straightConnector1">
            <a:avLst/>
          </a:prstGeom>
          <a:ln w="762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1992622" y="4689144"/>
            <a:ext cx="730417" cy="369332"/>
          </a:xfrm>
          <a:prstGeom prst="rect">
            <a:avLst/>
          </a:prstGeom>
          <a:solidFill>
            <a:srgbClr val="FFFFFF"/>
          </a:solidFill>
        </p:spPr>
        <p:txBody>
          <a:bodyPr wrap="square" tIns="0" bIns="0">
            <a:spAutoFit/>
          </a:bodyPr>
          <a:lstStyle/>
          <a:p>
            <a:r>
              <a:rPr lang="en-GB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R</a:t>
            </a:r>
            <a:r>
              <a:rPr lang="en-GB" sz="2400" b="1" baseline="-25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1</a:t>
            </a:r>
            <a:endParaRPr lang="en-GB" sz="2400" b="1" baseline="-25000" dirty="0"/>
          </a:p>
        </p:txBody>
      </p:sp>
      <p:sp>
        <p:nvSpPr>
          <p:cNvPr id="26" name="Rectangle 25"/>
          <p:cNvSpPr/>
          <p:nvPr/>
        </p:nvSpPr>
        <p:spPr>
          <a:xfrm>
            <a:off x="1992622" y="5658515"/>
            <a:ext cx="730417" cy="369332"/>
          </a:xfrm>
          <a:prstGeom prst="rect">
            <a:avLst/>
          </a:prstGeom>
          <a:solidFill>
            <a:srgbClr val="FFFFFF"/>
          </a:solidFill>
        </p:spPr>
        <p:txBody>
          <a:bodyPr wrap="square" tIns="0" bIns="0">
            <a:spAutoFit/>
          </a:bodyPr>
          <a:lstStyle/>
          <a:p>
            <a:r>
              <a:rPr lang="en-GB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R</a:t>
            </a:r>
            <a:r>
              <a:rPr lang="en-GB" sz="2400" b="1" baseline="-25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3</a:t>
            </a:r>
            <a:endParaRPr lang="en-GB" sz="2400" b="1" baseline="-25000" dirty="0"/>
          </a:p>
        </p:txBody>
      </p:sp>
      <p:sp>
        <p:nvSpPr>
          <p:cNvPr id="27" name="Rectangle 26"/>
          <p:cNvSpPr/>
          <p:nvPr/>
        </p:nvSpPr>
        <p:spPr>
          <a:xfrm>
            <a:off x="1992622" y="5180547"/>
            <a:ext cx="771349" cy="369332"/>
          </a:xfrm>
          <a:prstGeom prst="rect">
            <a:avLst/>
          </a:prstGeom>
          <a:solidFill>
            <a:srgbClr val="FFFFFF"/>
          </a:solidFill>
        </p:spPr>
        <p:txBody>
          <a:bodyPr wrap="square" tIns="0" bIns="0">
            <a:spAutoFit/>
          </a:bodyPr>
          <a:lstStyle/>
          <a:p>
            <a:r>
              <a:rPr lang="en-GB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R</a:t>
            </a:r>
            <a:r>
              <a:rPr lang="en-GB" sz="2400" b="1" baseline="-25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2</a:t>
            </a:r>
            <a:endParaRPr lang="en-GB" sz="2400" b="1" baseline="-25000" dirty="0"/>
          </a:p>
        </p:txBody>
      </p:sp>
      <p:sp>
        <p:nvSpPr>
          <p:cNvPr id="28" name="Date Placeholder 3"/>
          <p:cNvSpPr>
            <a:spLocks noGrp="1"/>
          </p:cNvSpPr>
          <p:nvPr>
            <p:ph type="dt" sz="half" idx="10"/>
          </p:nvPr>
        </p:nvSpPr>
        <p:spPr>
          <a:xfrm>
            <a:off x="10624457" y="13448"/>
            <a:ext cx="1567543" cy="365125"/>
          </a:xfrm>
        </p:spPr>
        <p:txBody>
          <a:bodyPr/>
          <a:lstStyle/>
          <a:p>
            <a:fld id="{A3B6D49B-D5E0-429A-BC29-A30CF2AE8748}" type="datetime1">
              <a:rPr lang="en-US" smtClean="0"/>
              <a:t>5/8/2018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350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3.bp.blogspot.com/_qDvB7jRAneY/Sb0TYcK-GCI/AAAAAAAAAPo/0RJ0Meva3Sc/s320/VIR+5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155" y="3909052"/>
            <a:ext cx="8909926" cy="300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B4395-2C32-48F0-A5E2-6D59C5D79F6D}" type="datetime1">
              <a:rPr lang="en-US" smtClean="0"/>
              <a:t>5/8/2018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484308" y="103600"/>
            <a:ext cx="10566665" cy="1124790"/>
          </a:xfrm>
        </p:spPr>
        <p:txBody>
          <a:bodyPr>
            <a:noAutofit/>
          </a:bodyPr>
          <a:lstStyle/>
          <a:p>
            <a:r>
              <a:rPr lang="en-GB" sz="3600" b="1" dirty="0"/>
              <a:t>VIR charts and basic circuits</a:t>
            </a:r>
            <a:br>
              <a:rPr lang="en-GB" sz="3600" b="1" dirty="0"/>
            </a:br>
            <a:r>
              <a:rPr lang="en-US" sz="2000" b="1" i="1" dirty="0" smtClean="0"/>
              <a:t>(</a:t>
            </a:r>
            <a:r>
              <a:rPr lang="en-GB" sz="2000" dirty="0"/>
              <a:t>Jacobs Physics</a:t>
            </a:r>
            <a:r>
              <a:rPr lang="en-US" sz="2000" b="1" i="1" dirty="0" smtClean="0"/>
              <a:t>)</a:t>
            </a:r>
            <a:br>
              <a:rPr lang="en-US" sz="2000" b="1" i="1" dirty="0" smtClean="0"/>
            </a:br>
            <a:r>
              <a:rPr lang="en-GB" sz="2000" dirty="0">
                <a:hlinkClick r:id="rId3"/>
              </a:rPr>
              <a:t>https://jacobsphysics.blogspot.hk/2009/03/i-got-email-from-geoff-clarion-other.html</a:t>
            </a:r>
            <a:endParaRPr lang="en-GB" sz="2000" i="1" dirty="0"/>
          </a:p>
        </p:txBody>
      </p:sp>
      <p:pic>
        <p:nvPicPr>
          <p:cNvPr id="2052" name="Picture 4" descr="https://1.bp.blogspot.com/_qDvB7jRAneY/Sb0OQcvcsEI/AAAAAAAAAO4/y-GiwCw48pI/s320/circuit+2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798" y="1304136"/>
            <a:ext cx="3658590" cy="2703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4.bp.blogspot.com/_qDvB7jRAneY/Sb0OKdvHvvI/AAAAAAAAAOw/Iw_t1n4sSBY/s320/circuit+1.b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299" y="1488381"/>
            <a:ext cx="4110963" cy="2420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94118" y="2429301"/>
            <a:ext cx="4828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 smtClean="0"/>
              <a:t>=</a:t>
            </a:r>
            <a:endParaRPr lang="en-GB" b="1" dirty="0"/>
          </a:p>
        </p:txBody>
      </p:sp>
      <p:sp>
        <p:nvSpPr>
          <p:cNvPr id="13" name="Rectangle 12"/>
          <p:cNvSpPr/>
          <p:nvPr/>
        </p:nvSpPr>
        <p:spPr>
          <a:xfrm>
            <a:off x="10280281" y="5077265"/>
            <a:ext cx="18913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Ohm’s Law</a:t>
            </a:r>
          </a:p>
          <a:p>
            <a:r>
              <a:rPr lang="en-GB" sz="24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V = IR</a:t>
            </a:r>
            <a:endParaRPr lang="en-GB" sz="2400" dirty="0"/>
          </a:p>
        </p:txBody>
      </p:sp>
      <p:sp>
        <p:nvSpPr>
          <p:cNvPr id="15" name="Rectangle 14"/>
          <p:cNvSpPr/>
          <p:nvPr/>
        </p:nvSpPr>
        <p:spPr>
          <a:xfrm>
            <a:off x="2717099" y="1431251"/>
            <a:ext cx="5100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R</a:t>
            </a:r>
            <a:r>
              <a:rPr lang="en-GB" sz="2400" b="1" baseline="-25000" dirty="0">
                <a:solidFill>
                  <a:srgbClr val="000000"/>
                </a:solidFill>
                <a:latin typeface="times new roman" panose="02020603050405020304" pitchFamily="18" charset="0"/>
              </a:rPr>
              <a:t>1</a:t>
            </a:r>
            <a:endParaRPr lang="en-GB" sz="2400" b="1" dirty="0"/>
          </a:p>
        </p:txBody>
      </p:sp>
      <p:sp>
        <p:nvSpPr>
          <p:cNvPr id="16" name="Rectangle 15"/>
          <p:cNvSpPr/>
          <p:nvPr/>
        </p:nvSpPr>
        <p:spPr>
          <a:xfrm>
            <a:off x="3140843" y="2814021"/>
            <a:ext cx="5100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R</a:t>
            </a:r>
            <a:r>
              <a:rPr lang="en-GB" sz="2400" b="1" baseline="-25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2</a:t>
            </a:r>
            <a:endParaRPr lang="en-GB" sz="2400" b="1" dirty="0"/>
          </a:p>
        </p:txBody>
      </p:sp>
      <p:sp>
        <p:nvSpPr>
          <p:cNvPr id="17" name="Rectangle 16"/>
          <p:cNvSpPr/>
          <p:nvPr/>
        </p:nvSpPr>
        <p:spPr>
          <a:xfrm>
            <a:off x="4496736" y="2352356"/>
            <a:ext cx="5100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R</a:t>
            </a:r>
            <a:r>
              <a:rPr lang="en-GB" sz="2400" b="1" baseline="-25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3</a:t>
            </a:r>
            <a:endParaRPr lang="en-GB" sz="2400" b="1" dirty="0"/>
          </a:p>
        </p:txBody>
      </p:sp>
      <p:sp>
        <p:nvSpPr>
          <p:cNvPr id="18" name="Rectangle 17"/>
          <p:cNvSpPr/>
          <p:nvPr/>
        </p:nvSpPr>
        <p:spPr>
          <a:xfrm>
            <a:off x="7792356" y="1328592"/>
            <a:ext cx="5100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R</a:t>
            </a:r>
            <a:r>
              <a:rPr lang="en-GB" sz="2400" b="1" baseline="-25000" dirty="0">
                <a:solidFill>
                  <a:srgbClr val="000000"/>
                </a:solidFill>
                <a:latin typeface="times new roman" panose="02020603050405020304" pitchFamily="18" charset="0"/>
              </a:rPr>
              <a:t>1</a:t>
            </a:r>
            <a:endParaRPr lang="en-GB" sz="2400" b="1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6908800" y="5208212"/>
            <a:ext cx="3391815" cy="176588"/>
          </a:xfrm>
          <a:prstGeom prst="straightConnector1">
            <a:avLst/>
          </a:prstGeom>
          <a:ln w="762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6908800" y="5805714"/>
            <a:ext cx="3391816" cy="18854"/>
          </a:xfrm>
          <a:prstGeom prst="straightConnector1">
            <a:avLst/>
          </a:prstGeom>
          <a:ln w="762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1992622" y="4689144"/>
            <a:ext cx="730417" cy="369332"/>
          </a:xfrm>
          <a:prstGeom prst="rect">
            <a:avLst/>
          </a:prstGeom>
          <a:solidFill>
            <a:srgbClr val="FFFFFF"/>
          </a:solidFill>
        </p:spPr>
        <p:txBody>
          <a:bodyPr wrap="square" tIns="0" bIns="0">
            <a:spAutoFit/>
          </a:bodyPr>
          <a:lstStyle/>
          <a:p>
            <a:r>
              <a:rPr lang="en-GB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R</a:t>
            </a:r>
            <a:r>
              <a:rPr lang="en-GB" sz="2400" b="1" baseline="-25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1</a:t>
            </a:r>
            <a:endParaRPr lang="en-GB" sz="2400" b="1" baseline="-25000" dirty="0"/>
          </a:p>
        </p:txBody>
      </p:sp>
      <p:sp>
        <p:nvSpPr>
          <p:cNvPr id="26" name="Rectangle 25"/>
          <p:cNvSpPr/>
          <p:nvPr/>
        </p:nvSpPr>
        <p:spPr>
          <a:xfrm>
            <a:off x="1992622" y="5658515"/>
            <a:ext cx="730417" cy="369332"/>
          </a:xfrm>
          <a:prstGeom prst="rect">
            <a:avLst/>
          </a:prstGeom>
          <a:solidFill>
            <a:srgbClr val="FFFFFF"/>
          </a:solidFill>
        </p:spPr>
        <p:txBody>
          <a:bodyPr wrap="square" tIns="0" bIns="0">
            <a:spAutoFit/>
          </a:bodyPr>
          <a:lstStyle/>
          <a:p>
            <a:r>
              <a:rPr lang="en-GB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R</a:t>
            </a:r>
            <a:r>
              <a:rPr lang="en-GB" sz="2400" b="1" baseline="-25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3</a:t>
            </a:r>
            <a:endParaRPr lang="en-GB" sz="2400" b="1" baseline="-25000" dirty="0"/>
          </a:p>
        </p:txBody>
      </p:sp>
      <p:sp>
        <p:nvSpPr>
          <p:cNvPr id="27" name="Rectangle 26"/>
          <p:cNvSpPr/>
          <p:nvPr/>
        </p:nvSpPr>
        <p:spPr>
          <a:xfrm>
            <a:off x="1992622" y="5180547"/>
            <a:ext cx="771349" cy="369332"/>
          </a:xfrm>
          <a:prstGeom prst="rect">
            <a:avLst/>
          </a:prstGeom>
          <a:solidFill>
            <a:srgbClr val="FFFFFF"/>
          </a:solidFill>
        </p:spPr>
        <p:txBody>
          <a:bodyPr wrap="square" tIns="0" bIns="0">
            <a:spAutoFit/>
          </a:bodyPr>
          <a:lstStyle/>
          <a:p>
            <a:r>
              <a:rPr lang="en-GB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R</a:t>
            </a:r>
            <a:r>
              <a:rPr lang="en-GB" sz="2400" b="1" baseline="-25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2</a:t>
            </a:r>
            <a:endParaRPr lang="en-GB" sz="2400" b="1" baseline="-25000" dirty="0"/>
          </a:p>
        </p:txBody>
      </p:sp>
    </p:spTree>
    <p:extLst>
      <p:ext uri="{BB962C8B-B14F-4D97-AF65-F5344CB8AC3E}">
        <p14:creationId xmlns:p14="http://schemas.microsoft.com/office/powerpoint/2010/main" val="2671901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Common Misconceptions Regarding Electric Circuits</a:t>
            </a:r>
            <a:br>
              <a:rPr lang="en-GB" dirty="0"/>
            </a:br>
            <a:r>
              <a:rPr lang="en-GB" sz="1800" dirty="0">
                <a:hlinkClick r:id="rId2"/>
              </a:rPr>
              <a:t>http://www.physicsclassroom.com/class/circuits/Lesson-2/Common-Misconceptions-Regarding-Electric-Circuits</a:t>
            </a:r>
            <a:endParaRPr lang="en-GB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1484313" y="1771332"/>
          <a:ext cx="10018712" cy="3566160"/>
        </p:xfrm>
        <a:graphic>
          <a:graphicData uri="http://schemas.openxmlformats.org/drawingml/2006/table">
            <a:tbl>
              <a:tblPr/>
              <a:tblGrid>
                <a:gridCol w="7514034">
                  <a:extLst>
                    <a:ext uri="{9D8B030D-6E8A-4147-A177-3AD203B41FA5}">
                      <a16:colId xmlns:a16="http://schemas.microsoft.com/office/drawing/2014/main" val="2823285856"/>
                    </a:ext>
                  </a:extLst>
                </a:gridCol>
                <a:gridCol w="2504678">
                  <a:extLst>
                    <a:ext uri="{9D8B030D-6E8A-4147-A177-3AD203B41FA5}">
                      <a16:colId xmlns:a16="http://schemas.microsoft.com/office/drawing/2014/main" val="14493733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auto"/>
                      <a:r>
                        <a:rPr lang="en-GB" b="1">
                          <a:effectLst/>
                        </a:rPr>
                        <a:t>Statement</a:t>
                      </a:r>
                      <a:endParaRPr lang="en-GB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GB" b="1">
                          <a:effectLst/>
                        </a:rPr>
                        <a:t>True or False?</a:t>
                      </a:r>
                      <a:endParaRPr lang="en-GB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6272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auto"/>
                      <a:r>
                        <a:rPr lang="en-GB">
                          <a:effectLst/>
                        </a:rPr>
                        <a:t>a. When an electrochemical cell no longer works, it is out of charge and must be recharged before it can be used again.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GB">
                          <a:effectLst/>
                        </a:rPr>
                        <a:t>TorF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89488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auto"/>
                      <a:r>
                        <a:rPr lang="en-GB">
                          <a:effectLst/>
                        </a:rPr>
                        <a:t>b. An electrochemical cell can be a source of charge in a circuit. The charge that flows through the circuit originates in the cell.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GB">
                          <a:effectLst/>
                        </a:rPr>
                        <a:t>TorF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686815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auto"/>
                      <a:r>
                        <a:rPr lang="en-GB">
                          <a:effectLst/>
                        </a:rPr>
                        <a:t>c. Charge becomes used up as it flows through a circuit. The amount of charge that exits a light bulb is less than the amount that enters the light bulb.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GB">
                          <a:effectLst/>
                        </a:rPr>
                        <a:t>TorF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72948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auto"/>
                      <a:r>
                        <a:rPr lang="en-GB">
                          <a:effectLst/>
                        </a:rPr>
                        <a:t>d. Charge flows through circuits at very high speeds. This explains why the light bulb turns on immediately after the wall switch is flipped.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GB">
                          <a:effectLst/>
                        </a:rPr>
                        <a:t>TorF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51865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auto"/>
                      <a:r>
                        <a:rPr lang="en-GB">
                          <a:effectLst/>
                        </a:rPr>
                        <a:t>e. The local electrical utility company supplies millions and millions of electrons to our homes everyday.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GB" dirty="0" err="1">
                          <a:effectLst/>
                        </a:rPr>
                        <a:t>TorF</a:t>
                      </a:r>
                      <a:endParaRPr lang="en-GB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4121857"/>
                  </a:ext>
                </a:extLst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941D6-5992-4CD3-BDB6-D71D87248009}" type="datetime1">
              <a:rPr lang="en-US" smtClean="0"/>
              <a:t>5/8/2018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1025" name="Picture 1" descr="http://www.physicsclassroom.com/Class/circuits/spacer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313" y="1771650"/>
            <a:ext cx="95250" cy="4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physicsclassroom.com/Class/circuits/spacer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313" y="1771650"/>
            <a:ext cx="95250" cy="4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ttp://www.physicsclassroom.com/Class/circuits/spacer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313" y="1771650"/>
            <a:ext cx="95250" cy="4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physicsclassroom.com/Class/circuits/spacer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313" y="1771650"/>
            <a:ext cx="95250" cy="4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ttp://www.physicsclassroom.com/Class/circuits/spacer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313" y="1771650"/>
            <a:ext cx="95250" cy="4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physicsclassroom.com/Class/circuits/spacer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313" y="1771650"/>
            <a:ext cx="95250" cy="4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ttp://www.physicsclassroom.com/Class/circuits/spacer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313" y="1771650"/>
            <a:ext cx="95250" cy="4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physicsclassroom.com/Class/circuits/spacer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313" y="1771650"/>
            <a:ext cx="95250" cy="4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http://www.physicsclassroom.com/Class/circuits/spacer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313" y="1771650"/>
            <a:ext cx="95250" cy="4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physicsclassroom.com/Class/circuits/spacer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313" y="1771650"/>
            <a:ext cx="95250" cy="4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03259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Common Misconceptions Regarding Electric Circuits</a:t>
            </a:r>
            <a:br>
              <a:rPr lang="en-GB" dirty="0"/>
            </a:br>
            <a:r>
              <a:rPr lang="en-GB" sz="1800" dirty="0">
                <a:hlinkClick r:id="rId2"/>
              </a:rPr>
              <a:t>http://www.physicsclassroom.com/class/circuits/Lesson-2/Common-Misconceptions-Regarding-Electric-Circuits</a:t>
            </a:r>
            <a:endParaRPr lang="en-GB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1484313" y="1771332"/>
          <a:ext cx="10018712" cy="3566160"/>
        </p:xfrm>
        <a:graphic>
          <a:graphicData uri="http://schemas.openxmlformats.org/drawingml/2006/table">
            <a:tbl>
              <a:tblPr/>
              <a:tblGrid>
                <a:gridCol w="7514034">
                  <a:extLst>
                    <a:ext uri="{9D8B030D-6E8A-4147-A177-3AD203B41FA5}">
                      <a16:colId xmlns:a16="http://schemas.microsoft.com/office/drawing/2014/main" val="2823285856"/>
                    </a:ext>
                  </a:extLst>
                </a:gridCol>
                <a:gridCol w="2504678">
                  <a:extLst>
                    <a:ext uri="{9D8B030D-6E8A-4147-A177-3AD203B41FA5}">
                      <a16:colId xmlns:a16="http://schemas.microsoft.com/office/drawing/2014/main" val="14493733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auto"/>
                      <a:r>
                        <a:rPr lang="en-GB" b="1">
                          <a:effectLst/>
                        </a:rPr>
                        <a:t>Statement</a:t>
                      </a:r>
                      <a:endParaRPr lang="en-GB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GB" b="1">
                          <a:effectLst/>
                        </a:rPr>
                        <a:t>True or False?</a:t>
                      </a:r>
                      <a:endParaRPr lang="en-GB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6272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auto"/>
                      <a:r>
                        <a:rPr lang="en-GB">
                          <a:effectLst/>
                        </a:rPr>
                        <a:t>a. When an electrochemical cell no longer works, it is out of charge and must be recharged before it can be used again.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GB">
                          <a:effectLst/>
                        </a:rPr>
                        <a:t>TorF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89488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auto"/>
                      <a:r>
                        <a:rPr lang="en-GB">
                          <a:effectLst/>
                        </a:rPr>
                        <a:t>b. An electrochemical cell can be a source of charge in a circuit. The charge that flows through the circuit originates in the cell.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GB">
                          <a:effectLst/>
                        </a:rPr>
                        <a:t>TorF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686815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auto"/>
                      <a:r>
                        <a:rPr lang="en-GB">
                          <a:effectLst/>
                        </a:rPr>
                        <a:t>c. Charge becomes used up as it flows through a circuit. The amount of charge that exits a light bulb is less than the amount that enters the light bulb.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GB">
                          <a:effectLst/>
                        </a:rPr>
                        <a:t>TorF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72948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auto"/>
                      <a:r>
                        <a:rPr lang="en-GB">
                          <a:effectLst/>
                        </a:rPr>
                        <a:t>d. Charge flows through circuits at very high speeds. This explains why the light bulb turns on immediately after the wall switch is flipped.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GB">
                          <a:effectLst/>
                        </a:rPr>
                        <a:t>TorF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51865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auto"/>
                      <a:r>
                        <a:rPr lang="en-GB">
                          <a:effectLst/>
                        </a:rPr>
                        <a:t>e. The local electrical utility company supplies millions and millions of electrons to our homes everyday.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GB" dirty="0" err="1">
                          <a:effectLst/>
                        </a:rPr>
                        <a:t>TorF</a:t>
                      </a:r>
                      <a:endParaRPr lang="en-GB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4121857"/>
                  </a:ext>
                </a:extLst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941D6-5992-4CD3-BDB6-D71D87248009}" type="datetime1">
              <a:rPr lang="en-US" smtClean="0"/>
              <a:t>5/8/2018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1025" name="Picture 1" descr="http://www.physicsclassroom.com/Class/circuits/spacer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313" y="1771650"/>
            <a:ext cx="95250" cy="4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physicsclassroom.com/Class/circuits/spacer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313" y="1771650"/>
            <a:ext cx="95250" cy="4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ttp://www.physicsclassroom.com/Class/circuits/spacer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313" y="1771650"/>
            <a:ext cx="95250" cy="4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physicsclassroom.com/Class/circuits/spacer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313" y="1771650"/>
            <a:ext cx="95250" cy="4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ttp://www.physicsclassroom.com/Class/circuits/spacer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313" y="1771650"/>
            <a:ext cx="95250" cy="4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physicsclassroom.com/Class/circuits/spacer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313" y="1771650"/>
            <a:ext cx="95250" cy="4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ttp://www.physicsclassroom.com/Class/circuits/spacer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313" y="1771650"/>
            <a:ext cx="95250" cy="4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physicsclassroom.com/Class/circuits/spacer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313" y="1771650"/>
            <a:ext cx="95250" cy="4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http://www.physicsclassroom.com/Class/circuits/spacer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313" y="1771650"/>
            <a:ext cx="95250" cy="4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physicsclassroom.com/Class/circuits/spacer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313" y="1771650"/>
            <a:ext cx="95250" cy="4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321963" y="5708976"/>
            <a:ext cx="63434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latin typeface="latoregular"/>
              </a:rPr>
              <a:t>Each of these statements is false.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6311529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Common Misconceptions Regarding Electric Circuits</a:t>
            </a:r>
            <a:br>
              <a:rPr lang="en-GB" dirty="0"/>
            </a:br>
            <a:r>
              <a:rPr lang="en-GB" sz="1800" dirty="0">
                <a:hlinkClick r:id="rId2"/>
              </a:rPr>
              <a:t>http://www.physicsclassroom.com/class/circuits/Lesson-2/Common-Misconceptions-Regarding-Electric-Circuits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60561" y="1138238"/>
            <a:ext cx="9742462" cy="5719762"/>
          </a:xfrm>
          <a:noFill/>
        </p:spPr>
        <p:txBody>
          <a:bodyPr/>
          <a:lstStyle/>
          <a:p>
            <a:r>
              <a:rPr lang="en-GB" sz="2400" dirty="0"/>
              <a:t>An electrochemical </a:t>
            </a:r>
            <a:r>
              <a:rPr lang="en-GB" sz="2400" dirty="0" smtClean="0"/>
              <a:t>cell </a:t>
            </a:r>
            <a:r>
              <a:rPr lang="en-GB" sz="2000" i="1" dirty="0" smtClean="0"/>
              <a:t>(‘battery’) </a:t>
            </a:r>
            <a:r>
              <a:rPr lang="en-GB" sz="2400" dirty="0"/>
              <a:t>supplies the energy </a:t>
            </a:r>
            <a:r>
              <a:rPr lang="en-GB" sz="2400" dirty="0" smtClean="0"/>
              <a:t>needed to move a charge from a low potential location to a high potential location. </a:t>
            </a:r>
          </a:p>
          <a:p>
            <a:r>
              <a:rPr lang="en-GB" sz="2400" dirty="0" smtClean="0"/>
              <a:t>The </a:t>
            </a:r>
            <a:r>
              <a:rPr lang="en-GB" sz="2400" dirty="0"/>
              <a:t>charge that flows through a circuit originates in the wires </a:t>
            </a:r>
            <a:r>
              <a:rPr lang="en-GB" sz="2000" i="1" dirty="0" smtClean="0"/>
              <a:t>(the </a:t>
            </a:r>
            <a:r>
              <a:rPr lang="en-GB" sz="2000" i="1" dirty="0"/>
              <a:t>electrons possessed by the atoms that make up the </a:t>
            </a:r>
            <a:r>
              <a:rPr lang="en-GB" sz="2000" i="1" dirty="0" smtClean="0"/>
              <a:t>wires)</a:t>
            </a:r>
            <a:r>
              <a:rPr lang="en-GB" sz="2400" dirty="0" smtClean="0"/>
              <a:t>.</a:t>
            </a:r>
          </a:p>
          <a:p>
            <a:r>
              <a:rPr lang="en-GB" sz="2400" dirty="0" smtClean="0"/>
              <a:t>Charge </a:t>
            </a:r>
            <a:r>
              <a:rPr lang="en-GB" sz="2400" dirty="0"/>
              <a:t>moves abnormally slowly </a:t>
            </a:r>
            <a:r>
              <a:rPr lang="en-GB" sz="2000" i="1" dirty="0"/>
              <a:t>(</a:t>
            </a:r>
            <a:r>
              <a:rPr lang="en-GB" sz="2000" i="1" dirty="0" smtClean="0"/>
              <a:t>~ 1 m/hour) </a:t>
            </a:r>
            <a:r>
              <a:rPr lang="en-GB" sz="2400" dirty="0"/>
              <a:t>through a circuit. </a:t>
            </a:r>
            <a:r>
              <a:rPr lang="en-GB" sz="2400" dirty="0" smtClean="0"/>
              <a:t>But </a:t>
            </a:r>
            <a:r>
              <a:rPr lang="en-GB" sz="2400" dirty="0"/>
              <a:t>as soon as a switched is turned to ON, charge located everywhere within the circuit begins to move. </a:t>
            </a:r>
            <a:endParaRPr lang="en-GB" sz="2400" dirty="0" smtClean="0"/>
          </a:p>
          <a:p>
            <a:r>
              <a:rPr lang="en-GB" sz="2400" dirty="0" smtClean="0"/>
              <a:t>The </a:t>
            </a:r>
            <a:r>
              <a:rPr lang="en-GB" sz="2400" dirty="0"/>
              <a:t>rate at which charge flows into a light bulb </a:t>
            </a:r>
            <a:r>
              <a:rPr lang="en-GB" sz="2400" dirty="0" smtClean="0"/>
              <a:t>= charge </a:t>
            </a:r>
            <a:r>
              <a:rPr lang="en-GB" sz="2400" dirty="0"/>
              <a:t>flows </a:t>
            </a:r>
            <a:r>
              <a:rPr lang="en-GB" sz="2400" dirty="0" smtClean="0"/>
              <a:t>out.</a:t>
            </a:r>
          </a:p>
          <a:p>
            <a:r>
              <a:rPr lang="en-GB" sz="2400" dirty="0" smtClean="0"/>
              <a:t>An </a:t>
            </a:r>
            <a:r>
              <a:rPr lang="en-GB" sz="2400" dirty="0"/>
              <a:t>electrical appliance </a:t>
            </a:r>
            <a:r>
              <a:rPr lang="en-GB" sz="2000" i="1" dirty="0" smtClean="0"/>
              <a:t>(e.g. light bulb) </a:t>
            </a:r>
            <a:r>
              <a:rPr lang="en-GB" sz="2400" dirty="0"/>
              <a:t>transforms </a:t>
            </a:r>
            <a:r>
              <a:rPr lang="en-GB" sz="2400" dirty="0" smtClean="0"/>
              <a:t>electrical </a:t>
            </a:r>
            <a:r>
              <a:rPr lang="en-GB" sz="2400" dirty="0"/>
              <a:t>energy </a:t>
            </a:r>
            <a:r>
              <a:rPr lang="en-GB" sz="2400" dirty="0" smtClean="0"/>
              <a:t>into </a:t>
            </a:r>
            <a:r>
              <a:rPr lang="en-GB" sz="2400" dirty="0"/>
              <a:t>other forms </a:t>
            </a:r>
            <a:r>
              <a:rPr lang="en-GB" sz="2000" i="1" dirty="0" smtClean="0"/>
              <a:t>(e.g. light </a:t>
            </a:r>
            <a:r>
              <a:rPr lang="en-GB" sz="2000" i="1" dirty="0"/>
              <a:t>energy and thermal </a:t>
            </a:r>
            <a:r>
              <a:rPr lang="en-GB" sz="2000" i="1" dirty="0" smtClean="0"/>
              <a:t>energy)</a:t>
            </a:r>
            <a:r>
              <a:rPr lang="en-GB" sz="2400" dirty="0" smtClean="0"/>
              <a:t>. </a:t>
            </a:r>
            <a:r>
              <a:rPr lang="en-GB" sz="2400" dirty="0"/>
              <a:t>Thus, the amount of electrical energy possessed by a charge as it exits an appliance is </a:t>
            </a:r>
            <a:r>
              <a:rPr lang="en-GB" sz="2400" dirty="0" smtClean="0"/>
              <a:t>&lt; when </a:t>
            </a:r>
            <a:r>
              <a:rPr lang="en-GB" sz="2400" dirty="0"/>
              <a:t>it entered the </a:t>
            </a:r>
            <a:r>
              <a:rPr lang="en-GB" sz="2400" dirty="0" smtClean="0"/>
              <a:t>appliance</a:t>
            </a:r>
            <a:r>
              <a:rPr lang="en-GB" sz="2400" dirty="0"/>
              <a:t> </a:t>
            </a:r>
            <a:r>
              <a:rPr lang="en-GB" sz="2000" i="1" dirty="0" smtClean="0"/>
              <a:t>(voltage drop)</a:t>
            </a:r>
            <a:r>
              <a:rPr lang="en-GB" sz="2400" dirty="0" smtClean="0"/>
              <a:t>.</a:t>
            </a:r>
            <a:endParaRPr lang="en-GB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941D6-5992-4CD3-BDB6-D71D87248009}" type="datetime1">
              <a:rPr lang="en-US" smtClean="0"/>
              <a:t>5/8/2018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8178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Plenary: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0" y="1317813"/>
            <a:ext cx="10457481" cy="4473388"/>
          </a:xfrm>
        </p:spPr>
        <p:txBody>
          <a:bodyPr/>
          <a:lstStyle/>
          <a:p>
            <a:r>
              <a:rPr lang="en-GB" sz="3200" dirty="0" smtClean="0"/>
              <a:t>Electric Circuits:</a:t>
            </a:r>
          </a:p>
          <a:p>
            <a:pPr lvl="1"/>
            <a:r>
              <a:rPr lang="en-GB" sz="2000" dirty="0">
                <a:hlinkClick r:id="rId2"/>
              </a:rPr>
              <a:t>http://www.physicsclassroom.com/class/circuits/Lesson-4/Series-Circuits</a:t>
            </a:r>
            <a:endParaRPr lang="en-GB" sz="2000" dirty="0">
              <a:hlinkClick r:id="rId3"/>
            </a:endParaRPr>
          </a:p>
          <a:p>
            <a:pPr lvl="1"/>
            <a:r>
              <a:rPr lang="en-GB" sz="2000" dirty="0" smtClean="0">
                <a:hlinkClick r:id="rId3"/>
              </a:rPr>
              <a:t>http</a:t>
            </a:r>
            <a:r>
              <a:rPr lang="en-GB" sz="2000" dirty="0">
                <a:hlinkClick r:id="rId3"/>
              </a:rPr>
              <a:t>://www.physicsclassroom.com/class/circuits/Lesson-4/Parallel-Circuits</a:t>
            </a:r>
            <a:endParaRPr lang="en-GB" sz="2000" dirty="0">
              <a:hlinkClick r:id="rId4"/>
            </a:endParaRPr>
          </a:p>
          <a:p>
            <a:pPr lvl="1"/>
            <a:r>
              <a:rPr lang="en-GB" sz="2000" dirty="0" smtClean="0">
                <a:hlinkClick r:id="rId4"/>
              </a:rPr>
              <a:t>http</a:t>
            </a:r>
            <a:r>
              <a:rPr lang="en-GB" sz="2000" dirty="0">
                <a:hlinkClick r:id="rId4"/>
              </a:rPr>
              <a:t>://www.physicsclassroom.com/class/circuits/Lesson-4/Combination-Circuits</a:t>
            </a:r>
            <a:endParaRPr lang="en-GB" sz="2000" dirty="0">
              <a:hlinkClick r:id="rId5"/>
            </a:endParaRPr>
          </a:p>
          <a:p>
            <a:pPr lvl="1"/>
            <a:r>
              <a:rPr lang="en-GB" sz="2000" dirty="0" smtClean="0">
                <a:hlinkClick r:id="rId5"/>
              </a:rPr>
              <a:t>https</a:t>
            </a:r>
            <a:r>
              <a:rPr lang="en-GB" sz="2000" dirty="0">
                <a:hlinkClick r:id="rId5"/>
              </a:rPr>
              <a:t>://</a:t>
            </a:r>
            <a:r>
              <a:rPr lang="en-GB" sz="2000" dirty="0" smtClean="0">
                <a:hlinkClick r:id="rId5"/>
              </a:rPr>
              <a:t>quizizz.com/admin/quiz/571635b80619d9281647e94d</a:t>
            </a:r>
            <a:endParaRPr lang="en-GB" sz="2000" dirty="0" smtClean="0"/>
          </a:p>
          <a:p>
            <a:pPr lvl="1"/>
            <a:r>
              <a:rPr lang="en-GB" sz="2000" dirty="0">
                <a:hlinkClick r:id="rId6"/>
              </a:rPr>
              <a:t>http://</a:t>
            </a:r>
            <a:r>
              <a:rPr lang="en-GB" sz="2000" dirty="0" smtClean="0">
                <a:hlinkClick r:id="rId6"/>
              </a:rPr>
              <a:t>www.softschools.com/quizzes/science/series_circuit/quiz3663.html</a:t>
            </a:r>
            <a:endParaRPr lang="en-GB" sz="2000" dirty="0" smtClean="0"/>
          </a:p>
          <a:p>
            <a:pPr lvl="1"/>
            <a:r>
              <a:rPr lang="en-GB" sz="2000" dirty="0">
                <a:hlinkClick r:id="rId7"/>
              </a:rPr>
              <a:t>http://</a:t>
            </a:r>
            <a:r>
              <a:rPr lang="en-GB" sz="2000" dirty="0" smtClean="0">
                <a:hlinkClick r:id="rId7"/>
              </a:rPr>
              <a:t>www.twothirtyvolts.org.uk/education/revision-quiz/electric-circuits-11to14.html</a:t>
            </a:r>
            <a:endParaRPr lang="en-GB" sz="2000" dirty="0" smtClean="0"/>
          </a:p>
          <a:p>
            <a:pPr lvl="1"/>
            <a:endParaRPr lang="en-GB" sz="2000" dirty="0" smtClean="0"/>
          </a:p>
          <a:p>
            <a:pPr lvl="1"/>
            <a:endParaRPr lang="en-GB" sz="2000" dirty="0" smtClean="0"/>
          </a:p>
          <a:p>
            <a:pPr lvl="1"/>
            <a:endParaRPr lang="en-GB" sz="2000" dirty="0" smtClean="0"/>
          </a:p>
          <a:p>
            <a:pPr lvl="1"/>
            <a:endParaRPr lang="en-GB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10624457" y="13448"/>
            <a:ext cx="1567543" cy="365125"/>
          </a:xfrm>
        </p:spPr>
        <p:txBody>
          <a:bodyPr/>
          <a:lstStyle/>
          <a:p>
            <a:fld id="{4972FC2A-6C48-4B1A-9F8A-CA963E59529D}" type="datetime1">
              <a:rPr lang="en-US" smtClean="0"/>
              <a:t>5/8/2018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9998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09" y="-82167"/>
            <a:ext cx="10018713" cy="839992"/>
          </a:xfrm>
        </p:spPr>
        <p:txBody>
          <a:bodyPr>
            <a:normAutofit/>
          </a:bodyPr>
          <a:lstStyle/>
          <a:p>
            <a:r>
              <a:rPr lang="en-GB" sz="3200" dirty="0" smtClean="0"/>
              <a:t>Learning Objectives</a:t>
            </a:r>
            <a:endParaRPr lang="en-GB" sz="3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4</a:t>
            </a:fld>
            <a:endParaRPr lang="en-US"/>
          </a:p>
        </p:txBody>
      </p:sp>
      <p:graphicFrame>
        <p:nvGraphicFramePr>
          <p:cNvPr id="9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98832719"/>
              </p:ext>
            </p:extLst>
          </p:nvPr>
        </p:nvGraphicFramePr>
        <p:xfrm>
          <a:off x="1484309" y="757825"/>
          <a:ext cx="10687358" cy="438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83524">
                  <a:extLst>
                    <a:ext uri="{9D8B030D-6E8A-4147-A177-3AD203B41FA5}">
                      <a16:colId xmlns:a16="http://schemas.microsoft.com/office/drawing/2014/main" val="2926307616"/>
                    </a:ext>
                  </a:extLst>
                </a:gridCol>
                <a:gridCol w="986702">
                  <a:extLst>
                    <a:ext uri="{9D8B030D-6E8A-4147-A177-3AD203B41FA5}">
                      <a16:colId xmlns:a16="http://schemas.microsoft.com/office/drawing/2014/main" val="3229707717"/>
                    </a:ext>
                  </a:extLst>
                </a:gridCol>
                <a:gridCol w="717132">
                  <a:extLst>
                    <a:ext uri="{9D8B030D-6E8A-4147-A177-3AD203B41FA5}">
                      <a16:colId xmlns:a16="http://schemas.microsoft.com/office/drawing/2014/main" val="494831328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Content:</a:t>
                      </a:r>
                      <a:endParaRPr lang="en-GB" sz="2400" dirty="0"/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aseline="0" dirty="0" smtClean="0"/>
                        <a:t>Start</a:t>
                      </a:r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End</a:t>
                      </a:r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8725054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lvl="1" algn="l" defTabSz="457200" rtl="0" eaLnBrk="1" latinLnBrk="0" hangingPunct="1"/>
                      <a:r>
                        <a:rPr lang="en-GB" sz="2400" dirty="0" smtClean="0"/>
                        <a:t>Calculate</a:t>
                      </a:r>
                      <a:r>
                        <a:rPr lang="en-GB" sz="2400" baseline="0" dirty="0" smtClean="0"/>
                        <a:t> </a:t>
                      </a:r>
                      <a:r>
                        <a:rPr lang="en-GB" sz="2400" dirty="0" smtClean="0"/>
                        <a:t>equivalent resistances in series and in parallel and use them to analyse a circuit. </a:t>
                      </a: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20921795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lvl="1" algn="l" defTabSz="457200" rtl="0" eaLnBrk="1" latinLnBrk="0" hangingPunct="1"/>
                      <a:r>
                        <a:rPr lang="en-GB" sz="2400" dirty="0" smtClean="0"/>
                        <a:t>State Ohm's law and use it to calculate any quantity.</a:t>
                      </a: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10603170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lvl="1" algn="l" defTabSz="457200" rtl="0" eaLnBrk="1" latinLnBrk="0" hangingPunct="1"/>
                      <a:r>
                        <a:rPr lang="en-GB" sz="2400" dirty="0" smtClean="0"/>
                        <a:t>Calculate using Ohm's law both for a total circuit and for each individual component. </a:t>
                      </a: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51861777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lvl="1" algn="l" defTabSz="457200" rtl="0" eaLnBrk="1" latinLnBrk="0" hangingPunct="1"/>
                      <a:r>
                        <a:rPr lang="en-GB" sz="2400" dirty="0" smtClean="0"/>
                        <a:t>Distinguish between a series and parallel circuit. </a:t>
                      </a: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9940285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 smtClean="0"/>
                        <a:t>Apply Ohm's law to any series circuit and simple parallel circuits. </a:t>
                      </a: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14117859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lvl="1" algn="l" defTabSz="457200" rtl="0" eaLnBrk="1" latinLnBrk="0" hangingPunct="1"/>
                      <a:r>
                        <a:rPr lang="en-GB" sz="2400" dirty="0" smtClean="0"/>
                        <a:t>Describe the behaviour of current and voltage drop around each. </a:t>
                      </a: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20593503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lvl="1" algn="l" defTabSz="457200" rtl="0" eaLnBrk="1" latinLnBrk="0" hangingPunct="1"/>
                      <a:r>
                        <a:rPr lang="en-GB" sz="2400" dirty="0" smtClean="0"/>
                        <a:t>Construct a VIR chart from a circuit diagram. </a:t>
                      </a: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74557697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2033517" y="5312078"/>
            <a:ext cx="10042616" cy="1015663"/>
          </a:xfrm>
          <a:prstGeom prst="rect">
            <a:avLst/>
          </a:prstGeom>
          <a:ln>
            <a:solidFill>
              <a:srgbClr val="FF0000"/>
            </a:solidFill>
            <a:prstDash val="sysDash"/>
          </a:ln>
        </p:spPr>
        <p:txBody>
          <a:bodyPr wrap="square">
            <a:spAutoFit/>
          </a:bodyPr>
          <a:lstStyle/>
          <a:p>
            <a:pPr marL="0" lvl="1" defTabSz="457200"/>
            <a:r>
              <a:rPr lang="en-GB" sz="2000" dirty="0"/>
              <a:t>Note: make students aware that series and parallel, despite common usage, refer to the arrangement of components within the circuit, and that you can have a complete circuit that is neither series nor parallel because both arrangements are used within the circuit.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10569388" y="13448"/>
            <a:ext cx="1622613" cy="365125"/>
          </a:xfrm>
        </p:spPr>
        <p:txBody>
          <a:bodyPr/>
          <a:lstStyle/>
          <a:p>
            <a:fld id="{D308949D-8E49-4C90-B0E5-99FB65B1A9C2}" type="datetime1">
              <a:rPr lang="en-US" smtClean="0"/>
              <a:t>5/8/2018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956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Plenary: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0" y="1317813"/>
            <a:ext cx="10457481" cy="4473388"/>
          </a:xfrm>
        </p:spPr>
        <p:txBody>
          <a:bodyPr/>
          <a:lstStyle/>
          <a:p>
            <a:r>
              <a:rPr lang="en-GB" sz="3200" dirty="0" smtClean="0"/>
              <a:t>Ohm’s Law:</a:t>
            </a:r>
          </a:p>
          <a:p>
            <a:pPr lvl="1"/>
            <a:r>
              <a:rPr lang="en-GB" sz="2000" dirty="0">
                <a:hlinkClick r:id="rId2"/>
              </a:rPr>
              <a:t>http://www.physicsclassroom.com/class/circuits/Lesson-3/Ohm-s-Law</a:t>
            </a:r>
            <a:endParaRPr lang="en-GB" sz="2000" dirty="0">
              <a:hlinkClick r:id="rId3"/>
            </a:endParaRPr>
          </a:p>
          <a:p>
            <a:pPr lvl="1"/>
            <a:r>
              <a:rPr lang="en-GB" sz="2000" dirty="0" smtClean="0">
                <a:hlinkClick r:id="rId3"/>
              </a:rPr>
              <a:t>https</a:t>
            </a:r>
            <a:r>
              <a:rPr lang="en-GB" sz="2000" dirty="0">
                <a:hlinkClick r:id="rId3"/>
              </a:rPr>
              <a:t>://www.allaboutcircuits.com/worksheets/ohms-law/</a:t>
            </a:r>
            <a:endParaRPr lang="en-GB" sz="2000" dirty="0">
              <a:hlinkClick r:id="rId4"/>
            </a:endParaRPr>
          </a:p>
          <a:p>
            <a:pPr lvl="1"/>
            <a:r>
              <a:rPr lang="en-GB" sz="2000" dirty="0" smtClean="0">
                <a:hlinkClick r:id="rId4"/>
              </a:rPr>
              <a:t>https</a:t>
            </a:r>
            <a:r>
              <a:rPr lang="en-GB" sz="2000" dirty="0">
                <a:hlinkClick r:id="rId4"/>
              </a:rPr>
              <a:t>://en.wikiversity.org/wiki/Electric_Circuit_Analysis/Circuit_Analysis_Quiz_1</a:t>
            </a:r>
            <a:endParaRPr lang="en-GB" sz="2000" dirty="0">
              <a:hlinkClick r:id="rId5"/>
            </a:endParaRPr>
          </a:p>
          <a:p>
            <a:pPr lvl="1"/>
            <a:r>
              <a:rPr lang="en-GB" sz="2000" dirty="0">
                <a:hlinkClick r:id="rId6"/>
              </a:rPr>
              <a:t>http://www.learnabout-electronics.org/Resistors/resistors_12.php</a:t>
            </a:r>
            <a:endParaRPr lang="en-GB" sz="2000" dirty="0">
              <a:hlinkClick r:id="rId5"/>
            </a:endParaRPr>
          </a:p>
          <a:p>
            <a:pPr lvl="1"/>
            <a:r>
              <a:rPr lang="en-GB" sz="2000" dirty="0">
                <a:hlinkClick r:id="rId7"/>
              </a:rPr>
              <a:t>http://www.twothirtyvolts.org.uk/education/revision-quiz/ohms-law.html</a:t>
            </a:r>
            <a:endParaRPr lang="en-GB" sz="2000" dirty="0">
              <a:hlinkClick r:id="rId5"/>
            </a:endParaRPr>
          </a:p>
          <a:p>
            <a:pPr lvl="1"/>
            <a:r>
              <a:rPr lang="en-GB" sz="2000" dirty="0" smtClean="0">
                <a:hlinkClick r:id="rId5"/>
              </a:rPr>
              <a:t>https</a:t>
            </a:r>
            <a:r>
              <a:rPr lang="en-GB" sz="2000" dirty="0">
                <a:hlinkClick r:id="rId5"/>
              </a:rPr>
              <a:t>://</a:t>
            </a:r>
            <a:r>
              <a:rPr lang="en-GB" sz="2000" dirty="0" smtClean="0">
                <a:hlinkClick r:id="rId5"/>
              </a:rPr>
              <a:t>quizizz.com/admin/quiz/56d596ad5aea7a8959bef885</a:t>
            </a:r>
            <a:endParaRPr lang="en-GB" sz="2000" dirty="0" smtClean="0"/>
          </a:p>
          <a:p>
            <a:pPr lvl="1"/>
            <a:r>
              <a:rPr lang="en-GB" sz="2000" dirty="0">
                <a:hlinkClick r:id="rId8"/>
              </a:rPr>
              <a:t>https://</a:t>
            </a:r>
            <a:r>
              <a:rPr lang="en-GB" sz="2000" dirty="0" smtClean="0">
                <a:hlinkClick r:id="rId8"/>
              </a:rPr>
              <a:t>www.bbc.co.uk/education/guides/z8b2pv4/test</a:t>
            </a:r>
            <a:endParaRPr lang="en-GB" sz="2000" dirty="0" smtClean="0"/>
          </a:p>
          <a:p>
            <a:pPr lvl="1"/>
            <a:r>
              <a:rPr lang="en-GB" sz="2000" dirty="0">
                <a:hlinkClick r:id="rId9"/>
              </a:rPr>
              <a:t>https://</a:t>
            </a:r>
            <a:r>
              <a:rPr lang="en-GB" sz="2000" dirty="0" smtClean="0">
                <a:hlinkClick r:id="rId9"/>
              </a:rPr>
              <a:t>sciencesource2.pearsoncanada.ca/resources/hotpotato_quiz_09_11_3.htm</a:t>
            </a:r>
            <a:endParaRPr lang="en-GB" sz="2000" dirty="0" smtClean="0"/>
          </a:p>
          <a:p>
            <a:pPr lvl="1"/>
            <a:r>
              <a:rPr lang="en-GB" sz="2000" dirty="0">
                <a:hlinkClick r:id="rId10"/>
              </a:rPr>
              <a:t>https://</a:t>
            </a:r>
            <a:r>
              <a:rPr lang="en-GB" sz="2000" dirty="0" smtClean="0">
                <a:hlinkClick r:id="rId10"/>
              </a:rPr>
              <a:t>quizizz.com/admin/quiz/570159651d0fce5d796cf77a</a:t>
            </a:r>
            <a:endParaRPr lang="en-GB" sz="2000" dirty="0" smtClean="0"/>
          </a:p>
          <a:p>
            <a:pPr lvl="1"/>
            <a:endParaRPr lang="en-GB" sz="2000" dirty="0" smtClean="0"/>
          </a:p>
          <a:p>
            <a:pPr lvl="1"/>
            <a:endParaRPr lang="en-GB" sz="2000" dirty="0" smtClean="0"/>
          </a:p>
          <a:p>
            <a:pPr lvl="1"/>
            <a:endParaRPr lang="en-GB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10624457" y="13448"/>
            <a:ext cx="1567543" cy="365125"/>
          </a:xfrm>
        </p:spPr>
        <p:txBody>
          <a:bodyPr/>
          <a:lstStyle/>
          <a:p>
            <a:fld id="{C9B8EFEE-2C79-45EB-9AC1-E363125894D0}" type="datetime1">
              <a:rPr lang="en-US" smtClean="0"/>
              <a:t>5/8/2018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38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Plenary: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0" y="1317813"/>
            <a:ext cx="10457481" cy="4473388"/>
          </a:xfrm>
        </p:spPr>
        <p:txBody>
          <a:bodyPr/>
          <a:lstStyle/>
          <a:p>
            <a:r>
              <a:rPr lang="en-GB" sz="3200" dirty="0" smtClean="0"/>
              <a:t>VIR tables:</a:t>
            </a:r>
          </a:p>
          <a:p>
            <a:pPr lvl="1"/>
            <a:r>
              <a:rPr lang="en-GB" sz="2000" dirty="0">
                <a:hlinkClick r:id="rId2"/>
              </a:rPr>
              <a:t>https://</a:t>
            </a:r>
            <a:r>
              <a:rPr lang="en-GB" sz="2000" dirty="0" smtClean="0">
                <a:hlinkClick r:id="rId2"/>
              </a:rPr>
              <a:t>jacobsphysics.blogspot.hk/2009/03/i-got-email-from-geoff-clarion-other.html</a:t>
            </a:r>
            <a:endParaRPr lang="en-GB" sz="2000" dirty="0" smtClean="0"/>
          </a:p>
          <a:p>
            <a:pPr lvl="1"/>
            <a:r>
              <a:rPr lang="en-GB" sz="2000" dirty="0">
                <a:hlinkClick r:id="rId3"/>
              </a:rPr>
              <a:t>https://</a:t>
            </a:r>
            <a:r>
              <a:rPr lang="en-GB" sz="2000" dirty="0" smtClean="0">
                <a:hlinkClick r:id="rId3"/>
              </a:rPr>
              <a:t>www.wikihow.com/Solve-Parallel-Circuits</a:t>
            </a:r>
            <a:endParaRPr lang="en-GB" sz="2000" dirty="0" smtClean="0"/>
          </a:p>
          <a:p>
            <a:pPr lvl="1"/>
            <a:r>
              <a:rPr lang="en-GB" sz="2000" dirty="0">
                <a:hlinkClick r:id="rId4"/>
              </a:rPr>
              <a:t>https://www.allaboutcircuits.com/textbook/direct-current/chpt-5/simple-parallel-circuits</a:t>
            </a:r>
            <a:r>
              <a:rPr lang="en-GB" sz="2000" dirty="0" smtClean="0">
                <a:hlinkClick r:id="rId4"/>
              </a:rPr>
              <a:t>/</a:t>
            </a:r>
            <a:endParaRPr lang="en-GB" sz="2000" dirty="0" smtClean="0"/>
          </a:p>
          <a:p>
            <a:pPr lvl="1"/>
            <a:endParaRPr lang="en-GB" sz="2000" dirty="0" smtClean="0"/>
          </a:p>
          <a:p>
            <a:pPr lvl="1"/>
            <a:endParaRPr lang="en-GB" sz="2000" dirty="0" smtClean="0"/>
          </a:p>
          <a:p>
            <a:pPr lvl="1"/>
            <a:endParaRPr lang="en-GB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10624457" y="13448"/>
            <a:ext cx="1567543" cy="365125"/>
          </a:xfrm>
        </p:spPr>
        <p:txBody>
          <a:bodyPr/>
          <a:lstStyle/>
          <a:p>
            <a:fld id="{F383BBCB-ABD3-4BEF-A5FF-B3A7EA3B00CC}" type="datetime1">
              <a:rPr lang="en-US" smtClean="0"/>
              <a:t>5/8/2018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9853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08" y="103600"/>
            <a:ext cx="10566665" cy="1124790"/>
          </a:xfrm>
        </p:spPr>
        <p:txBody>
          <a:bodyPr>
            <a:noAutofit/>
          </a:bodyPr>
          <a:lstStyle/>
          <a:p>
            <a:r>
              <a:rPr lang="en-GB" b="1" dirty="0"/>
              <a:t>How to Use a </a:t>
            </a:r>
            <a:r>
              <a:rPr lang="en-GB" b="1" dirty="0" err="1"/>
              <a:t>Multimeter</a:t>
            </a:r>
            <a:r>
              <a:rPr lang="en-GB" b="1" dirty="0"/>
              <a:t/>
            </a:r>
            <a:br>
              <a:rPr lang="en-GB" b="1" dirty="0"/>
            </a:br>
            <a:r>
              <a:rPr lang="en-US" sz="2400" b="1" i="1" dirty="0" smtClean="0"/>
              <a:t>(</a:t>
            </a:r>
            <a:r>
              <a:rPr lang="en-GB" sz="2400" dirty="0" err="1">
                <a:hlinkClick r:id="rId4"/>
              </a:rPr>
              <a:t>SparkFun</a:t>
            </a:r>
            <a:r>
              <a:rPr lang="en-GB" sz="2400" dirty="0">
                <a:hlinkClick r:id="rId4"/>
              </a:rPr>
              <a:t> </a:t>
            </a:r>
            <a:r>
              <a:rPr lang="en-GB" sz="2400" dirty="0" smtClean="0">
                <a:hlinkClick r:id="rId4"/>
              </a:rPr>
              <a:t>Electronics</a:t>
            </a:r>
            <a:r>
              <a:rPr lang="en-US" sz="2400" b="1" i="1" dirty="0" smtClean="0"/>
              <a:t>)</a:t>
            </a:r>
            <a:br>
              <a:rPr lang="en-US" sz="2400" b="1" i="1" dirty="0" smtClean="0"/>
            </a:br>
            <a:r>
              <a:rPr lang="en-GB" sz="2400" dirty="0">
                <a:hlinkClick r:id="rId5"/>
              </a:rPr>
              <a:t>https://www.youtube.com/watch?v=SLkPtmnglOI&amp;t=8s</a:t>
            </a:r>
            <a:endParaRPr lang="en-GB" sz="2400" i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8" name="How to Use a Multimeter - YouTub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71082" y="1623845"/>
            <a:ext cx="7953375" cy="4473575"/>
          </a:xfrm>
        </p:spPr>
      </p:pic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10569388" y="13448"/>
            <a:ext cx="1622613" cy="365125"/>
          </a:xfrm>
        </p:spPr>
        <p:txBody>
          <a:bodyPr/>
          <a:lstStyle/>
          <a:p>
            <a:fld id="{6F864D38-7E98-4F6A-AC5B-C95CFCFEDC2B}" type="datetime1">
              <a:rPr lang="en-US" smtClean="0"/>
              <a:t>5/8/2018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5882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08" y="103600"/>
            <a:ext cx="10566665" cy="1124790"/>
          </a:xfrm>
        </p:spPr>
        <p:txBody>
          <a:bodyPr>
            <a:noAutofit/>
          </a:bodyPr>
          <a:lstStyle/>
          <a:p>
            <a:r>
              <a:rPr lang="en-GB" sz="3600" b="1" dirty="0"/>
              <a:t>Introduction to circuits and Ohm's </a:t>
            </a:r>
            <a:r>
              <a:rPr lang="en-GB" sz="3600" b="1" dirty="0" smtClean="0"/>
              <a:t>law</a:t>
            </a:r>
            <a:r>
              <a:rPr lang="en-GB" sz="3600" b="1" dirty="0"/>
              <a:t/>
            </a:r>
            <a:br>
              <a:rPr lang="en-GB" sz="3600" b="1" dirty="0"/>
            </a:br>
            <a:r>
              <a:rPr lang="en-US" sz="2000" b="1" i="1" dirty="0" smtClean="0"/>
              <a:t>(</a:t>
            </a:r>
            <a:r>
              <a:rPr lang="en-GB" sz="2000" dirty="0" smtClean="0">
                <a:hlinkClick r:id="rId4"/>
              </a:rPr>
              <a:t>Khan Academy</a:t>
            </a:r>
            <a:r>
              <a:rPr lang="en-US" sz="2000" b="1" i="1" dirty="0" smtClean="0"/>
              <a:t>)</a:t>
            </a:r>
            <a:br>
              <a:rPr lang="en-US" sz="2000" b="1" i="1" dirty="0" smtClean="0"/>
            </a:br>
            <a:r>
              <a:rPr lang="en-GB" sz="2000" dirty="0">
                <a:hlinkClick r:id="rId5"/>
              </a:rPr>
              <a:t>https://www.khanacademy.org/science/physics/circuits-topic/circuits-resistance/v/circuits-part-1</a:t>
            </a:r>
            <a:endParaRPr lang="en-GB" sz="2000" i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7" name="intro_to_circuits_ohm's_law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71082" y="1623845"/>
            <a:ext cx="7953375" cy="4473575"/>
          </a:xfrm>
        </p:spPr>
      </p:pic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10569388" y="13448"/>
            <a:ext cx="1622613" cy="365125"/>
          </a:xfrm>
        </p:spPr>
        <p:txBody>
          <a:bodyPr/>
          <a:lstStyle/>
          <a:p>
            <a:fld id="{8E904422-7640-4479-B77C-605975237C81}" type="datetime1">
              <a:rPr lang="en-US" smtClean="0"/>
              <a:t>5/8/2018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212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Ohm’s Law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7D3CE-37F9-4DCC-A7BF-873563BB5B37}" type="datetime1">
              <a:rPr lang="en-US" smtClean="0"/>
              <a:t>5/8/2018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11268" name="Picture 4" descr="Image result for ohm la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975" y="1290869"/>
            <a:ext cx="6767739" cy="262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4486089" y="4565134"/>
            <a:ext cx="2983509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rgbClr val="4040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Voltage, ( V </a:t>
            </a:r>
            <a:r>
              <a:rPr lang="en-GB" sz="2800" b="1" dirty="0" smtClean="0">
                <a:solidFill>
                  <a:srgbClr val="4040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Current, ( I )</a:t>
            </a:r>
          </a:p>
          <a:p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Resistance, ( R </a:t>
            </a:r>
            <a:r>
              <a:rPr lang="en-GB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GB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658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08" y="103600"/>
            <a:ext cx="10566665" cy="1124790"/>
          </a:xfrm>
        </p:spPr>
        <p:txBody>
          <a:bodyPr>
            <a:noAutofit/>
          </a:bodyPr>
          <a:lstStyle/>
          <a:p>
            <a:r>
              <a:rPr lang="en-GB" sz="3600" b="1" dirty="0"/>
              <a:t>Resistors in </a:t>
            </a:r>
            <a:r>
              <a:rPr lang="en-GB" sz="3600" b="1" dirty="0" smtClean="0"/>
              <a:t>series</a:t>
            </a:r>
            <a:r>
              <a:rPr lang="en-GB" sz="3600" b="1" dirty="0"/>
              <a:t/>
            </a:r>
            <a:br>
              <a:rPr lang="en-GB" sz="3600" b="1" dirty="0"/>
            </a:br>
            <a:r>
              <a:rPr lang="en-US" sz="2000" b="1" i="1" dirty="0" smtClean="0"/>
              <a:t>(</a:t>
            </a:r>
            <a:r>
              <a:rPr lang="en-GB" sz="2000" dirty="0">
                <a:hlinkClick r:id="rId4"/>
              </a:rPr>
              <a:t>Khan </a:t>
            </a:r>
            <a:r>
              <a:rPr lang="en-GB" sz="2000" dirty="0" smtClean="0">
                <a:hlinkClick r:id="rId4"/>
              </a:rPr>
              <a:t>Academy</a:t>
            </a:r>
            <a:r>
              <a:rPr lang="en-US" sz="2000" b="1" i="1" dirty="0" smtClean="0"/>
              <a:t>)</a:t>
            </a:r>
            <a:br>
              <a:rPr lang="en-US" sz="2000" b="1" i="1" dirty="0" smtClean="0"/>
            </a:br>
            <a:r>
              <a:rPr lang="en-GB" sz="2000" dirty="0">
                <a:hlinkClick r:id="rId5"/>
              </a:rPr>
              <a:t>https://www.khanacademy.org/science/physics/circuits-topic/circuits-resistance/v/circuits-part-2</a:t>
            </a:r>
            <a:endParaRPr lang="en-GB" sz="2000" i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6" name="resistors_series_circuit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07084" y="1623845"/>
            <a:ext cx="5964238" cy="4473575"/>
          </a:xfrm>
        </p:spPr>
      </p:pic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10569388" y="13448"/>
            <a:ext cx="1622613" cy="365125"/>
          </a:xfrm>
        </p:spPr>
        <p:txBody>
          <a:bodyPr/>
          <a:lstStyle/>
          <a:p>
            <a:fld id="{5CA41181-93E1-45F0-9180-2743466BEDF9}" type="datetime1">
              <a:rPr lang="en-US" smtClean="0"/>
              <a:t>5/8/2018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828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Resistors in series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09" y="4438452"/>
            <a:ext cx="10018713" cy="1294758"/>
          </a:xfrm>
        </p:spPr>
        <p:txBody>
          <a:bodyPr/>
          <a:lstStyle/>
          <a:p>
            <a:pPr algn="ctr"/>
            <a:r>
              <a:rPr lang="en-GB" sz="4000" b="1" dirty="0" err="1">
                <a:solidFill>
                  <a:srgbClr val="FF0000"/>
                </a:solidFill>
              </a:rPr>
              <a:t>R</a:t>
            </a:r>
            <a:r>
              <a:rPr lang="en-GB" sz="4000" b="1" baseline="-25000" dirty="0" err="1">
                <a:solidFill>
                  <a:srgbClr val="FF0000"/>
                </a:solidFill>
              </a:rPr>
              <a:t>eq</a:t>
            </a:r>
            <a:r>
              <a:rPr lang="en-GB" sz="4000" b="1" dirty="0">
                <a:solidFill>
                  <a:srgbClr val="FF0000"/>
                </a:solidFill>
              </a:rPr>
              <a:t> = R</a:t>
            </a:r>
            <a:r>
              <a:rPr lang="en-GB" sz="4000" b="1" baseline="-25000" dirty="0">
                <a:solidFill>
                  <a:srgbClr val="FF0000"/>
                </a:solidFill>
              </a:rPr>
              <a:t>1</a:t>
            </a:r>
            <a:r>
              <a:rPr lang="en-GB" sz="4000" b="1" dirty="0">
                <a:solidFill>
                  <a:srgbClr val="FF0000"/>
                </a:solidFill>
              </a:rPr>
              <a:t> + R</a:t>
            </a:r>
            <a:r>
              <a:rPr lang="en-GB" sz="4000" b="1" baseline="-25000" dirty="0">
                <a:solidFill>
                  <a:srgbClr val="FF0000"/>
                </a:solidFill>
              </a:rPr>
              <a:t>2</a:t>
            </a:r>
            <a:r>
              <a:rPr lang="en-GB" sz="4000" b="1" dirty="0">
                <a:solidFill>
                  <a:srgbClr val="FF0000"/>
                </a:solidFill>
              </a:rPr>
              <a:t> + R</a:t>
            </a:r>
            <a:r>
              <a:rPr lang="en-GB" sz="4000" b="1" baseline="-25000" dirty="0">
                <a:solidFill>
                  <a:srgbClr val="FF0000"/>
                </a:solidFill>
              </a:rPr>
              <a:t>3</a:t>
            </a:r>
            <a:r>
              <a:rPr lang="en-GB" sz="4000" b="1" dirty="0">
                <a:solidFill>
                  <a:srgbClr val="FF0000"/>
                </a:solidFill>
              </a:rPr>
              <a:t> + ...</a:t>
            </a:r>
            <a:endParaRPr lang="en-GB" sz="4000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3DE24-87A2-4680-B104-FC76C4BD1C1F}" type="datetime1">
              <a:rPr lang="en-US" smtClean="0"/>
              <a:t>5/8/2018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15362" name="Picture 2" descr="Image result for resistors in seri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3" y="1360145"/>
            <a:ext cx="6274253" cy="307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828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1_Parallax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EB718335317324FBA289608C9896D4C" ma:contentTypeVersion="0" ma:contentTypeDescription="Create a new document." ma:contentTypeScope="" ma:versionID="07b72504a7456c81c0b758dd1da3d73c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A2CFE9C-C03A-4A7F-B3E0-066033505BB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BF46310B-FBC3-4F3F-92DA-793B7F5BE76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FC19442-B78D-4D48-888C-03EEE0FB43A5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TC103457496[[fn=Parallax]]</Template>
  <TotalTime>67825</TotalTime>
  <Words>1280</Words>
  <Application>Microsoft Office PowerPoint</Application>
  <PresentationFormat>Widescreen</PresentationFormat>
  <Paragraphs>344</Paragraphs>
  <Slides>41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50" baseType="lpstr">
      <vt:lpstr>latoregular</vt:lpstr>
      <vt:lpstr>华文楷体</vt:lpstr>
      <vt:lpstr>Arial</vt:lpstr>
      <vt:lpstr>Calibri</vt:lpstr>
      <vt:lpstr>Cambria Math</vt:lpstr>
      <vt:lpstr>Corbel</vt:lpstr>
      <vt:lpstr>times new roman</vt:lpstr>
      <vt:lpstr>Parallax</vt:lpstr>
      <vt:lpstr>1_Parallax</vt:lpstr>
      <vt:lpstr>Review of Previous Lesson</vt:lpstr>
      <vt:lpstr>Electric Circuits  </vt:lpstr>
      <vt:lpstr>Learning Objectives</vt:lpstr>
      <vt:lpstr>Learning Objectives</vt:lpstr>
      <vt:lpstr>How to Use a Multimeter (SparkFun Electronics) https://www.youtube.com/watch?v=SLkPtmnglOI&amp;t=8s</vt:lpstr>
      <vt:lpstr>Introduction to circuits and Ohm's law (Khan Academy) https://www.khanacademy.org/science/physics/circuits-topic/circuits-resistance/v/circuits-part-1</vt:lpstr>
      <vt:lpstr>Ohm’s Law</vt:lpstr>
      <vt:lpstr>Resistors in series (Khan Academy) https://www.khanacademy.org/science/physics/circuits-topic/circuits-resistance/v/circuits-part-2</vt:lpstr>
      <vt:lpstr>Resistors in series</vt:lpstr>
      <vt:lpstr>Resistors in series http://www.physicsclassroom.com/class/circuits/Lesson-4/Series-Circuits</vt:lpstr>
      <vt:lpstr>Resistors in series http://www.physicsclassroom.com/class/circuits/Lesson-4/Series-Circuits</vt:lpstr>
      <vt:lpstr>Resistors in parallel http://www.physicsclassroom.com/class/circuits/Lesson-4/Series-Circuits</vt:lpstr>
      <vt:lpstr>Resistors in parallel (Khan Academy) https://www.khanacademy.org/science/physics/circuits-topic/circuits-resistance/v/circuits-part-3</vt:lpstr>
      <vt:lpstr>Resistors in parallel</vt:lpstr>
      <vt:lpstr>Resistors in parallel http://www.physicsclassroom.com/class/circuits/Lesson-4/Series-Circuits</vt:lpstr>
      <vt:lpstr>Resistors in parallel http://www.physicsclassroom.com/class/circuits/Lesson-4/Series-Circuits</vt:lpstr>
      <vt:lpstr>Resistors in parallel http://www.physicsclassroom.com/class/circuits/Lesson-4/Series-Circuits</vt:lpstr>
      <vt:lpstr>Resistors in parallel http://www.physicsclassroom.com/class/circuits/Lesson-4/Series-Circuits</vt:lpstr>
      <vt:lpstr>Resistors in parallel http://www.physicsclassroom.com/class/circuits/Lesson-4/Series-Circuits</vt:lpstr>
      <vt:lpstr>Resistors in parallel http://www.physicsclassroom.com/class/circuits/Lesson-4/Series-Circuits</vt:lpstr>
      <vt:lpstr>Resistors in parallel http://www.physicsclassroom.com/class/circuits/Lesson-4/Series-Circuits</vt:lpstr>
      <vt:lpstr>V-I-R chart (Ryan Melvin) https://www.youtube.com/watch?v=mt4K7FT42w0</vt:lpstr>
      <vt:lpstr>VIR charts and basic circuits (Jacobs Physics) https://jacobsphysics.blogspot.hk/2009/03/i-got-email-from-geoff-clarion-other.html</vt:lpstr>
      <vt:lpstr>VIR charts and basic circuits (Jacobs Physics) https://jacobsphysics.blogspot.hk/2009/03/i-got-email-from-geoff-clarion-other.html</vt:lpstr>
      <vt:lpstr>VIR charts and basic circuits (Jacobs Physics) https://jacobsphysics.blogspot.hk/2009/03/i-got-email-from-geoff-clarion-other.html</vt:lpstr>
      <vt:lpstr>VIR charts and basic circuits (Jacobs Physics) https://jacobsphysics.blogspot.hk/2009/03/i-got-email-from-geoff-clarion-other.html</vt:lpstr>
      <vt:lpstr>VIR charts and basic circuits (Jacobs Physics) https://jacobsphysics.blogspot.hk/2009/03/i-got-email-from-geoff-clarion-other.html</vt:lpstr>
      <vt:lpstr>VIR charts and basic circuits (Jacobs Physics) https://jacobsphysics.blogspot.hk/2009/03/i-got-email-from-geoff-clarion-other.html</vt:lpstr>
      <vt:lpstr>VIR charts and basic circuits (Jacobs Physics) https://jacobsphysics.blogspot.hk/2009/03/i-got-email-from-geoff-clarion-other.html</vt:lpstr>
      <vt:lpstr>VIR charts and basic circuits (Jacobs Physics) https://jacobsphysics.blogspot.hk/2009/03/i-got-email-from-geoff-clarion-other.html</vt:lpstr>
      <vt:lpstr>VIR charts and basic circuits (Jacobs Physics) https://jacobsphysics.blogspot.hk/2009/03/i-got-email-from-geoff-clarion-other.html</vt:lpstr>
      <vt:lpstr>VIR charts and basic circuits (Jacobs Physics) https://jacobsphysics.blogspot.hk/2009/03/i-got-email-from-geoff-clarion-other.html</vt:lpstr>
      <vt:lpstr>VIR charts and basic circuits (Jacobs Physics) https://jacobsphysics.blogspot.hk/2009/03/i-got-email-from-geoff-clarion-other.html</vt:lpstr>
      <vt:lpstr>VIR charts and basic circuits (Jacobs Physics) https://jacobsphysics.blogspot.hk/2009/03/i-got-email-from-geoff-clarion-other.html</vt:lpstr>
      <vt:lpstr>VIR charts and basic circuits (Jacobs Physics) https://jacobsphysics.blogspot.hk/2009/03/i-got-email-from-geoff-clarion-other.html</vt:lpstr>
      <vt:lpstr>Common Misconceptions Regarding Electric Circuits http://www.physicsclassroom.com/class/circuits/Lesson-2/Common-Misconceptions-Regarding-Electric-Circuits</vt:lpstr>
      <vt:lpstr>Common Misconceptions Regarding Electric Circuits http://www.physicsclassroom.com/class/circuits/Lesson-2/Common-Misconceptions-Regarding-Electric-Circuits</vt:lpstr>
      <vt:lpstr>Common Misconceptions Regarding Electric Circuits http://www.physicsclassroom.com/class/circuits/Lesson-2/Common-Misconceptions-Regarding-Electric-Circuits</vt:lpstr>
      <vt:lpstr>Plenary:</vt:lpstr>
      <vt:lpstr>Plenary:</vt:lpstr>
      <vt:lpstr>Plenary: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2: 1D kinematics</dc:title>
  <dc:creator>Melissa Georgi</dc:creator>
  <cp:lastModifiedBy>Neill Lee</cp:lastModifiedBy>
  <cp:revision>277</cp:revision>
  <cp:lastPrinted>2018-05-07T08:41:59Z</cp:lastPrinted>
  <dcterms:created xsi:type="dcterms:W3CDTF">2014-09-24T02:59:48Z</dcterms:created>
  <dcterms:modified xsi:type="dcterms:W3CDTF">2018-05-08T07:06:16Z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0x010100CEB718335317324FBA289608C9896D4C</vt:lpwstr>
  </property>
  <property fmtid="{D5CDD505-2E9C-101B-9397-08002B2CF9AE}" pid="3" name="_dlc_DocIdItemGuid">
    <vt:lpwstr>0790abb9-63b0-4c0d-b05f-669b82da9fdf</vt:lpwstr>
  </property>
  <property fmtid="{D5CDD505-2E9C-101B-9397-08002B2CF9AE}" pid="4" name="Order">
    <vt:r8>1700</vt:r8>
  </property>
  <property fmtid="{D5CDD505-2E9C-101B-9397-08002B2CF9AE}" pid="5" name="TemplateUrl">
    <vt:lpwstr/>
  </property>
  <property fmtid="{D5CDD505-2E9C-101B-9397-08002B2CF9AE}" pid="6" name="xd_Signature">
    <vt:bool>false</vt:bool>
  </property>
  <property fmtid="{D5CDD505-2E9C-101B-9397-08002B2CF9AE}" pid="7" name="xd_ProgID">
    <vt:lpwstr/>
  </property>
  <property fmtid="{D5CDD505-2E9C-101B-9397-08002B2CF9AE}" pid="8" name="_SourceUrl">
    <vt:lpwstr/>
  </property>
  <property fmtid="{D5CDD505-2E9C-101B-9397-08002B2CF9AE}" pid="9" name="_SharedFileIndex">
    <vt:lpwstr/>
  </property>
</Properties>
</file>