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86" r:id="rId3"/>
    <p:sldId id="419" r:id="rId4"/>
    <p:sldId id="387" r:id="rId5"/>
    <p:sldId id="420" r:id="rId6"/>
    <p:sldId id="388" r:id="rId7"/>
    <p:sldId id="421" r:id="rId8"/>
    <p:sldId id="389" r:id="rId9"/>
    <p:sldId id="422" r:id="rId10"/>
    <p:sldId id="392" r:id="rId11"/>
    <p:sldId id="423" r:id="rId12"/>
    <p:sldId id="393" r:id="rId13"/>
    <p:sldId id="424" r:id="rId14"/>
    <p:sldId id="405" r:id="rId15"/>
    <p:sldId id="426" r:id="rId16"/>
    <p:sldId id="406" r:id="rId17"/>
    <p:sldId id="427" r:id="rId18"/>
    <p:sldId id="408" r:id="rId19"/>
    <p:sldId id="428" r:id="rId20"/>
    <p:sldId id="409" r:id="rId21"/>
    <p:sldId id="429" r:id="rId22"/>
    <p:sldId id="410" r:id="rId23"/>
    <p:sldId id="430" r:id="rId24"/>
    <p:sldId id="411" r:id="rId25"/>
    <p:sldId id="438" r:id="rId26"/>
    <p:sldId id="412" r:id="rId27"/>
    <p:sldId id="431" r:id="rId28"/>
    <p:sldId id="413" r:id="rId29"/>
    <p:sldId id="432" r:id="rId30"/>
    <p:sldId id="414" r:id="rId31"/>
    <p:sldId id="433" r:id="rId32"/>
    <p:sldId id="415" r:id="rId33"/>
    <p:sldId id="434" r:id="rId34"/>
    <p:sldId id="416" r:id="rId35"/>
    <p:sldId id="435" r:id="rId36"/>
    <p:sldId id="417" r:id="rId37"/>
    <p:sldId id="436" r:id="rId38"/>
    <p:sldId id="437" r:id="rId39"/>
    <p:sldId id="418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7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95A30-91EC-451E-AC49-9E54670659F0}" type="datetimeFigureOut">
              <a:rPr lang="en-GB" smtClean="0"/>
              <a:t>31/01/2018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CB597-687B-4751-98FD-BFCC5D1E0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543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16B60-D921-4C4C-84FA-4DE708C095BA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3BBE1-5244-426A-AF19-942CCB26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81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5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7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0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3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1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9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7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2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6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3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CE72C-8329-40EE-B95A-1B906C04A93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F001A-C9C8-44EF-B108-294E55F8A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Precomp</a:t>
            </a:r>
            <a:r>
              <a:rPr lang="en-US" dirty="0" smtClean="0"/>
              <a:t> Review</a:t>
            </a:r>
            <a:br>
              <a:rPr lang="en-US" dirty="0" smtClean="0"/>
            </a:br>
            <a:r>
              <a:rPr lang="en-US" dirty="0" smtClean="0"/>
              <a:t>Day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53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A </a:t>
            </a:r>
            <a:r>
              <a:rPr lang="en-US" dirty="0"/>
              <a:t>box of old textbooks is on the middle shelf in the bookroom 1.3 m from the floor.  If the janitor relocates the box to a shelf that is 2.6 m from the floor, how much work does he do on the box?  m =  10 kg. 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13 </a:t>
            </a:r>
            <a:r>
              <a:rPr lang="en-US" dirty="0"/>
              <a:t>J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26 J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130 J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60 J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348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A </a:t>
            </a:r>
            <a:r>
              <a:rPr lang="en-US" dirty="0"/>
              <a:t>box of old textbooks is on the middle shelf in the bookroom 1.3 m from the floor.  If the janitor relocates the box to a shelf that is 2.6 m from the floor, how much work does he do on the box?  m =  10 kg. 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13 </a:t>
            </a:r>
            <a:r>
              <a:rPr lang="en-US" dirty="0"/>
              <a:t>J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26 J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130 J        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60 J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773003" y="3478074"/>
            <a:ext cx="5243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GPE = </a:t>
            </a:r>
            <a:r>
              <a:rPr lang="en-GB" sz="2800" dirty="0" err="1" smtClean="0"/>
              <a:t>mgh</a:t>
            </a:r>
            <a:r>
              <a:rPr lang="en-GB" sz="2800" dirty="0" smtClean="0"/>
              <a:t> = 10kg * 10m</a:t>
            </a:r>
            <a:r>
              <a:rPr lang="en-GB" sz="2000" dirty="0" smtClean="0"/>
              <a:t>/</a:t>
            </a:r>
            <a:r>
              <a:rPr lang="en-GB" sz="2800" dirty="0" smtClean="0"/>
              <a:t>s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* 1.3m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4878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skateboard moves along a frictionless level road at a constant speed.  A kid falls straight down onto it.  What happens to the velocity of the skateboard? 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It </a:t>
            </a:r>
            <a:r>
              <a:rPr lang="en-US" dirty="0"/>
              <a:t>increases       	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remains the same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decreases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stops immediately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8544"/>
            <a:ext cx="5644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Momentum so Grade 8 Only for now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349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skateboard moves along a frictionless level road at a constant speed.  A kid falls straight down onto it.  What happens to the velocity of the skateboard? 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It </a:t>
            </a:r>
            <a:r>
              <a:rPr lang="en-US" dirty="0"/>
              <a:t>increases       	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remains the same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It decreases  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stops immediately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5104653" y="3712191"/>
            <a:ext cx="676889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Conservation of momentum</a:t>
            </a:r>
          </a:p>
          <a:p>
            <a:endParaRPr lang="en-GB" sz="2400" dirty="0"/>
          </a:p>
          <a:p>
            <a:r>
              <a:rPr lang="en-GB" sz="2400" dirty="0" err="1" smtClean="0"/>
              <a:t>m</a:t>
            </a:r>
            <a:r>
              <a:rPr lang="en-GB" sz="2400" baseline="-25000" dirty="0" err="1" smtClean="0"/>
              <a:t>s</a:t>
            </a:r>
            <a:r>
              <a:rPr lang="en-GB" sz="2400" dirty="0" err="1" smtClean="0"/>
              <a:t>v</a:t>
            </a:r>
            <a:r>
              <a:rPr lang="en-GB" sz="2400" baseline="-25000" dirty="0" err="1" smtClean="0"/>
              <a:t>i</a:t>
            </a:r>
            <a:r>
              <a:rPr lang="en-GB" sz="2400" dirty="0" smtClean="0"/>
              <a:t> = (</a:t>
            </a:r>
            <a:r>
              <a:rPr lang="en-GB" sz="2400" dirty="0" err="1" smtClean="0"/>
              <a:t>m</a:t>
            </a:r>
            <a:r>
              <a:rPr lang="en-GB" sz="2400" baseline="-25000" dirty="0" err="1" smtClean="0"/>
              <a:t>s</a:t>
            </a:r>
            <a:r>
              <a:rPr lang="en-GB" sz="2400" dirty="0" smtClean="0"/>
              <a:t> + </a:t>
            </a:r>
            <a:r>
              <a:rPr lang="en-GB" sz="2400" dirty="0" err="1" smtClean="0"/>
              <a:t>m</a:t>
            </a:r>
            <a:r>
              <a:rPr lang="en-GB" sz="2400" baseline="-25000" dirty="0" err="1" smtClean="0"/>
              <a:t>k</a:t>
            </a:r>
            <a:r>
              <a:rPr lang="en-GB" sz="2400" dirty="0" smtClean="0"/>
              <a:t>)</a:t>
            </a:r>
            <a:r>
              <a:rPr lang="en-GB" sz="2400" dirty="0" err="1" smtClean="0"/>
              <a:t>v</a:t>
            </a:r>
            <a:r>
              <a:rPr lang="en-GB" sz="2400" baseline="-25000" dirty="0" err="1" smtClean="0"/>
              <a:t>f</a:t>
            </a:r>
            <a:endParaRPr lang="en-GB" sz="2400" baseline="-25000" dirty="0" smtClean="0"/>
          </a:p>
          <a:p>
            <a:endParaRPr lang="en-GB" sz="2400" baseline="-25000" dirty="0"/>
          </a:p>
          <a:p>
            <a:r>
              <a:rPr lang="en-GB" sz="2400" dirty="0" smtClean="0"/>
              <a:t>As </a:t>
            </a:r>
            <a:r>
              <a:rPr lang="en-GB" sz="2400" dirty="0"/>
              <a:t>total mass has increased </a:t>
            </a:r>
            <a:r>
              <a:rPr lang="en-GB" sz="2400" dirty="0" smtClean="0"/>
              <a:t>so </a:t>
            </a:r>
            <a:r>
              <a:rPr lang="en-GB" sz="2400" dirty="0" err="1"/>
              <a:t>v</a:t>
            </a:r>
            <a:r>
              <a:rPr lang="en-GB" sz="2400" baseline="-25000" dirty="0" err="1"/>
              <a:t>f</a:t>
            </a:r>
            <a:r>
              <a:rPr lang="en-GB" sz="2400" dirty="0" smtClean="0"/>
              <a:t> &lt; v</a:t>
            </a:r>
            <a:r>
              <a:rPr lang="en-GB" sz="2400" baseline="-25000" dirty="0" smtClean="0"/>
              <a:t>i</a:t>
            </a:r>
            <a:r>
              <a:rPr lang="en-GB" sz="2400" dirty="0" smtClean="0"/>
              <a:t> to keep the momentum the same.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18544"/>
            <a:ext cx="5644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Momentum so Grade 8 Only for now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10939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If you push for a half hour or a whole hour against a stationary wall	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twice </a:t>
            </a:r>
            <a:r>
              <a:rPr lang="en-US" dirty="0"/>
              <a:t>as much work is done during the half hour.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no work on the wall is done in either case.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half as much work is done during the half hour.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is impossible to determine how much work is done.</a:t>
            </a:r>
          </a:p>
        </p:txBody>
      </p:sp>
    </p:spTree>
    <p:extLst>
      <p:ext uri="{BB962C8B-B14F-4D97-AF65-F5344CB8AC3E}">
        <p14:creationId xmlns:p14="http://schemas.microsoft.com/office/powerpoint/2010/main" val="70528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If you push for a half hour or a whole hour against a stationary wall	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twice </a:t>
            </a:r>
            <a:r>
              <a:rPr lang="en-US" dirty="0"/>
              <a:t>as much work is done during the half hour.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no work on the wall is done in either case.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half as much work is done during the half hour.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it is impossible to determine how much work is done.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9587972" y="3141485"/>
            <a:ext cx="1207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rgbClr val="222222"/>
                </a:solidFill>
              </a:rPr>
              <a:t>W </a:t>
            </a:r>
            <a:r>
              <a:rPr lang="en-GB" sz="2800" b="1" dirty="0">
                <a:solidFill>
                  <a:srgbClr val="222222"/>
                </a:solidFill>
              </a:rPr>
              <a:t>= </a:t>
            </a:r>
            <a:r>
              <a:rPr lang="en-GB" sz="2800" b="1" dirty="0" err="1" smtClean="0">
                <a:solidFill>
                  <a:srgbClr val="222222"/>
                </a:solidFill>
              </a:rPr>
              <a:t>Fd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7069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If you push an object twice as far while applying the same force, you do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four times as much work.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twice as much work.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same amount of work.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half as much work.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457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If you push an object twice as far while applying the same force, you do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four times as much work.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twice as much work.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same amount of work.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half as much work.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8509799" y="3168780"/>
            <a:ext cx="1207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rgbClr val="222222"/>
                </a:solidFill>
              </a:rPr>
              <a:t>W </a:t>
            </a:r>
            <a:r>
              <a:rPr lang="en-GB" sz="2800" b="1" dirty="0">
                <a:solidFill>
                  <a:srgbClr val="222222"/>
                </a:solidFill>
              </a:rPr>
              <a:t>= </a:t>
            </a:r>
            <a:r>
              <a:rPr lang="en-GB" sz="2800" b="1" dirty="0" err="1" smtClean="0">
                <a:solidFill>
                  <a:srgbClr val="222222"/>
                </a:solidFill>
              </a:rPr>
              <a:t>Fd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3752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bow is drawn so that it has 50 J of potential energy stored in the bow. Neglecting air  resistance, when the bow is fired, the arrow will have a kinetic energy that is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less </a:t>
            </a:r>
            <a:r>
              <a:rPr lang="en-US" dirty="0"/>
              <a:t>than 50 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50 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more than 50 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impossible to predict without additional information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1684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bow is drawn so that it has 50 J of potential energy stored in the bow. Neglecting air  resistance, when the bow is fired, the arrow will have a kinetic energy that is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less </a:t>
            </a:r>
            <a:r>
              <a:rPr lang="en-US" dirty="0"/>
              <a:t>than 50 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50 J.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more than 50 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impossible to predict without additional information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274257" y="3466531"/>
            <a:ext cx="44768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Conservation of Mechanical Energy</a:t>
            </a:r>
          </a:p>
          <a:p>
            <a:r>
              <a:rPr lang="en-GB" b="1" dirty="0" err="1" smtClean="0"/>
              <a:t>ME</a:t>
            </a:r>
            <a:r>
              <a:rPr lang="en-GB" b="1" baseline="-25000" dirty="0" err="1" smtClean="0"/>
              <a:t>i</a:t>
            </a:r>
            <a:r>
              <a:rPr lang="en-GB" b="1" dirty="0" smtClean="0"/>
              <a:t> = </a:t>
            </a:r>
            <a:r>
              <a:rPr lang="en-GB" b="1" dirty="0" err="1" smtClean="0"/>
              <a:t>ME</a:t>
            </a:r>
            <a:r>
              <a:rPr lang="en-GB" b="1" baseline="-25000" dirty="0" err="1" smtClean="0"/>
              <a:t>f</a:t>
            </a:r>
            <a:endParaRPr lang="en-GB" b="1" baseline="-25000" dirty="0" smtClean="0"/>
          </a:p>
          <a:p>
            <a:r>
              <a:rPr lang="en-GB" b="1" dirty="0" err="1" smtClean="0"/>
              <a:t>SPE</a:t>
            </a:r>
            <a:r>
              <a:rPr lang="en-GB" b="1" baseline="-25000" dirty="0" err="1" smtClean="0"/>
              <a:t>i</a:t>
            </a:r>
            <a:r>
              <a:rPr lang="en-GB" b="1" dirty="0" smtClean="0"/>
              <a:t> = </a:t>
            </a:r>
            <a:r>
              <a:rPr lang="en-GB" b="1" dirty="0" err="1" smtClean="0"/>
              <a:t>KE</a:t>
            </a:r>
            <a:r>
              <a:rPr lang="en-GB" b="1" baseline="-25000" dirty="0" err="1" smtClean="0"/>
              <a:t>f</a:t>
            </a:r>
            <a:r>
              <a:rPr lang="en-GB" b="1" baseline="-25000" dirty="0" smtClean="0"/>
              <a:t> </a:t>
            </a:r>
            <a:r>
              <a:rPr lang="en-GB" b="1" dirty="0"/>
              <a:t>(</a:t>
            </a:r>
            <a:r>
              <a:rPr lang="en-GB" b="1" dirty="0" smtClean="0"/>
              <a:t>initially no KE, after firing no SPE)  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6029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The law of conversation of energy tell us that energy cannot be: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changed </a:t>
            </a:r>
            <a:r>
              <a:rPr lang="en-US" dirty="0"/>
              <a:t>in form.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created or destroyed.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measured.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calculated.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101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skier skiing down a frictionless incline has its maximum speed	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halfway </a:t>
            </a:r>
            <a:r>
              <a:rPr lang="en-US" dirty="0"/>
              <a:t>down.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the top.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the bottom.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depends upon the incline of the ramp.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98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skier skiing down a frictionless incline has its maximum speed	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halfway </a:t>
            </a:r>
            <a:r>
              <a:rPr lang="en-US" dirty="0"/>
              <a:t>down.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at the top.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at the bottom.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depends upon the incline of the ramp.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274257" y="3466531"/>
            <a:ext cx="4869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Conservation of Mechanical Energy</a:t>
            </a:r>
          </a:p>
          <a:p>
            <a:r>
              <a:rPr lang="en-GB" b="1" dirty="0" err="1" smtClean="0"/>
              <a:t>ME</a:t>
            </a:r>
            <a:r>
              <a:rPr lang="en-GB" b="1" baseline="-25000" dirty="0" err="1" smtClean="0"/>
              <a:t>i</a:t>
            </a:r>
            <a:r>
              <a:rPr lang="en-GB" b="1" dirty="0" smtClean="0"/>
              <a:t> = </a:t>
            </a:r>
            <a:r>
              <a:rPr lang="en-GB" b="1" dirty="0" err="1" smtClean="0"/>
              <a:t>ME</a:t>
            </a:r>
            <a:r>
              <a:rPr lang="en-GB" b="1" baseline="-25000" dirty="0" err="1" smtClean="0"/>
              <a:t>f</a:t>
            </a:r>
            <a:endParaRPr lang="en-GB" b="1" baseline="-25000" dirty="0" smtClean="0"/>
          </a:p>
          <a:p>
            <a:r>
              <a:rPr lang="en-GB" b="1" dirty="0" err="1"/>
              <a:t>G</a:t>
            </a:r>
            <a:r>
              <a:rPr lang="en-GB" b="1" dirty="0" err="1" smtClean="0"/>
              <a:t>PE</a:t>
            </a:r>
            <a:r>
              <a:rPr lang="en-GB" b="1" baseline="-25000" dirty="0" err="1" smtClean="0"/>
              <a:t>i</a:t>
            </a:r>
            <a:r>
              <a:rPr lang="en-GB" b="1" dirty="0" smtClean="0"/>
              <a:t> = </a:t>
            </a:r>
            <a:r>
              <a:rPr lang="en-GB" b="1" dirty="0" err="1" smtClean="0"/>
              <a:t>KE</a:t>
            </a:r>
            <a:r>
              <a:rPr lang="en-GB" b="1" baseline="-25000" dirty="0" err="1" smtClean="0"/>
              <a:t>f</a:t>
            </a:r>
            <a:r>
              <a:rPr lang="en-GB" b="1" baseline="-25000" dirty="0" smtClean="0"/>
              <a:t> </a:t>
            </a:r>
            <a:r>
              <a:rPr lang="en-GB" b="1" dirty="0"/>
              <a:t>(</a:t>
            </a:r>
            <a:r>
              <a:rPr lang="en-GB" b="1" dirty="0" smtClean="0"/>
              <a:t>initially no KE, at the bottom no GPE) 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753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It takes 40 J to push a large box 4 m across a floor. Assuming the push is in the same direction as the move, what is the magnitude of the force on the box?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10 </a:t>
            </a:r>
            <a:r>
              <a:rPr lang="en-US" dirty="0"/>
              <a:t>N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40 N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160 N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 N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4862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It takes 40 J to push a large box 4 m across a floor. Assuming the push is in the same direction as the move, what is the magnitude of the force on the box?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10 </a:t>
            </a:r>
            <a:r>
              <a:rPr lang="en-US" b="1" dirty="0"/>
              <a:t>N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40 N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160 N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 N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326158" y="3264315"/>
            <a:ext cx="316304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rgbClr val="222222"/>
                </a:solidFill>
              </a:rPr>
              <a:t>W </a:t>
            </a:r>
            <a:r>
              <a:rPr lang="en-GB" sz="2800" b="1" dirty="0">
                <a:solidFill>
                  <a:srgbClr val="222222"/>
                </a:solidFill>
              </a:rPr>
              <a:t>= </a:t>
            </a:r>
            <a:r>
              <a:rPr lang="en-GB" sz="2800" b="1" dirty="0" err="1" smtClean="0">
                <a:solidFill>
                  <a:srgbClr val="222222"/>
                </a:solidFill>
              </a:rPr>
              <a:t>Fd</a:t>
            </a:r>
            <a:endParaRPr lang="en-GB" sz="2800" b="1" dirty="0" smtClean="0">
              <a:solidFill>
                <a:srgbClr val="222222"/>
              </a:solidFill>
            </a:endParaRPr>
          </a:p>
          <a:p>
            <a:r>
              <a:rPr lang="en-GB" sz="2800" b="1" dirty="0" smtClean="0">
                <a:solidFill>
                  <a:srgbClr val="222222"/>
                </a:solidFill>
              </a:rPr>
              <a:t>F = W/d = 40J/4m = 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98122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truck moves 4 times as fast as another identical truck. Compared to the slower truck, the faster truck has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8 </a:t>
            </a:r>
            <a:r>
              <a:rPr lang="en-US" dirty="0"/>
              <a:t>times the KE.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16 times the KE.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12 times the KE.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 times the KE.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01716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truck moves 4 times as fast as another identical truck. Compared to the slower truck, the faster truck has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8 </a:t>
            </a:r>
            <a:r>
              <a:rPr lang="en-US" dirty="0"/>
              <a:t>times the KE.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16 times the KE.	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12 times the KE.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 times the KE.</a:t>
            </a:r>
            <a:endParaRPr lang="en-US" sz="9600" dirty="0"/>
          </a:p>
        </p:txBody>
      </p:sp>
      <p:sp>
        <p:nvSpPr>
          <p:cNvPr id="4" name="TextBox 3"/>
          <p:cNvSpPr txBox="1"/>
          <p:nvPr/>
        </p:nvSpPr>
        <p:spPr>
          <a:xfrm>
            <a:off x="5191874" y="3603207"/>
            <a:ext cx="1808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KE = ½ mv</a:t>
            </a:r>
            <a:r>
              <a:rPr lang="en-GB" sz="3600" b="1" baseline="30000" dirty="0" smtClean="0"/>
              <a:t>2</a:t>
            </a:r>
            <a:endParaRPr lang="en-GB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82034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Spring A is extended 4 times as far as another identical spring, called spring B. Compared to the spring B, spring A has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8 </a:t>
            </a:r>
            <a:r>
              <a:rPr lang="en-US" dirty="0"/>
              <a:t>times the </a:t>
            </a:r>
            <a:r>
              <a:rPr lang="en-US" dirty="0" err="1"/>
              <a:t>PE­spring</a:t>
            </a:r>
            <a:r>
              <a:rPr lang="en-US" dirty="0"/>
              <a:t>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16 times the </a:t>
            </a:r>
            <a:r>
              <a:rPr lang="en-US" dirty="0" err="1"/>
              <a:t>PE­spring</a:t>
            </a:r>
            <a:r>
              <a:rPr lang="en-US" dirty="0"/>
              <a:t>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12 times the </a:t>
            </a:r>
            <a:r>
              <a:rPr lang="en-US" dirty="0" err="1"/>
              <a:t>PE­spring</a:t>
            </a:r>
            <a:r>
              <a:rPr lang="en-US" dirty="0"/>
              <a:t>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 times the </a:t>
            </a:r>
            <a:r>
              <a:rPr lang="en-US" dirty="0" err="1"/>
              <a:t>PE­spring</a:t>
            </a:r>
            <a:r>
              <a:rPr lang="en-US" dirty="0"/>
              <a:t>.</a:t>
            </a:r>
            <a:endParaRPr lang="en-US" sz="269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53529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Spring A is extended 4 times as far as another identical spring, called spring B. Compared to the spring B, spring A has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8 </a:t>
            </a:r>
            <a:r>
              <a:rPr lang="en-US" dirty="0"/>
              <a:t>times the </a:t>
            </a:r>
            <a:r>
              <a:rPr lang="en-US" dirty="0" err="1"/>
              <a:t>PE­spring</a:t>
            </a:r>
            <a:r>
              <a:rPr lang="en-US" dirty="0"/>
              <a:t>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16 times the </a:t>
            </a:r>
            <a:r>
              <a:rPr lang="en-US" b="1" dirty="0" err="1"/>
              <a:t>PE­spring</a:t>
            </a:r>
            <a:r>
              <a:rPr lang="en-US" b="1" dirty="0"/>
              <a:t>.	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12 times the </a:t>
            </a:r>
            <a:r>
              <a:rPr lang="en-US" dirty="0" err="1"/>
              <a:t>PE­spring</a:t>
            </a:r>
            <a:r>
              <a:rPr lang="en-US" dirty="0"/>
              <a:t>.	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4 times the </a:t>
            </a:r>
            <a:r>
              <a:rPr lang="en-US" dirty="0" err="1"/>
              <a:t>PE­spring</a:t>
            </a:r>
            <a:r>
              <a:rPr lang="en-US" dirty="0"/>
              <a:t>.</a:t>
            </a:r>
            <a:endParaRPr lang="en-US" sz="26900" dirty="0"/>
          </a:p>
        </p:txBody>
      </p:sp>
      <p:pic>
        <p:nvPicPr>
          <p:cNvPr id="1028" name="Picture 4" descr="Image result for spring potential energy equati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99796" y="3330053"/>
            <a:ext cx="5308979" cy="114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67303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Which has greater kinetic energy, a car traveling at 30 km/</a:t>
            </a:r>
            <a:r>
              <a:rPr lang="en-US" dirty="0" err="1"/>
              <a:t>hr</a:t>
            </a:r>
            <a:r>
              <a:rPr lang="en-US" dirty="0"/>
              <a:t> or a car of half the mass traveling at 60 km/</a:t>
            </a:r>
            <a:r>
              <a:rPr lang="en-US" dirty="0" err="1"/>
              <a:t>hr</a:t>
            </a:r>
            <a:r>
              <a:rPr lang="en-US" dirty="0"/>
              <a:t>?	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</a:t>
            </a:r>
            <a:r>
              <a:rPr lang="en-US" dirty="0"/>
              <a:t>30 km/</a:t>
            </a:r>
            <a:r>
              <a:rPr lang="en-US" dirty="0" err="1"/>
              <a:t>hr</a:t>
            </a:r>
            <a:r>
              <a:rPr lang="en-US" dirty="0"/>
              <a:t> car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60 km/</a:t>
            </a:r>
            <a:r>
              <a:rPr lang="en-US" dirty="0" err="1"/>
              <a:t>hr</a:t>
            </a:r>
            <a:r>
              <a:rPr lang="en-US" dirty="0"/>
              <a:t> car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Both have the same kinetic energy.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More information is needed about the distance traveled.</a:t>
            </a:r>
            <a:endParaRPr lang="en-US" sz="75300" dirty="0"/>
          </a:p>
        </p:txBody>
      </p:sp>
    </p:spTree>
    <p:extLst>
      <p:ext uri="{BB962C8B-B14F-4D97-AF65-F5344CB8AC3E}">
        <p14:creationId xmlns:p14="http://schemas.microsoft.com/office/powerpoint/2010/main" val="118098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Which has greater kinetic energy, a car traveling at 30 km/</a:t>
            </a:r>
            <a:r>
              <a:rPr lang="en-US" dirty="0" err="1"/>
              <a:t>hr</a:t>
            </a:r>
            <a:r>
              <a:rPr lang="en-US" dirty="0"/>
              <a:t> or a car of half the mass traveling at 60 km/</a:t>
            </a:r>
            <a:r>
              <a:rPr lang="en-US" dirty="0" err="1"/>
              <a:t>hr</a:t>
            </a:r>
            <a:r>
              <a:rPr lang="en-US" dirty="0"/>
              <a:t>?	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</a:t>
            </a:r>
            <a:r>
              <a:rPr lang="en-US" dirty="0"/>
              <a:t>30 km/</a:t>
            </a:r>
            <a:r>
              <a:rPr lang="en-US" dirty="0" err="1"/>
              <a:t>hr</a:t>
            </a:r>
            <a:r>
              <a:rPr lang="en-US" dirty="0"/>
              <a:t> car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the 60 km/</a:t>
            </a:r>
            <a:r>
              <a:rPr lang="en-US" b="1" dirty="0" err="1"/>
              <a:t>hr</a:t>
            </a:r>
            <a:r>
              <a:rPr lang="en-US" b="1" dirty="0"/>
              <a:t> car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Both have the same kinetic energy.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More information is needed about the distance traveled.</a:t>
            </a:r>
            <a:endParaRPr lang="en-US" sz="75300" dirty="0"/>
          </a:p>
        </p:txBody>
      </p:sp>
      <p:sp>
        <p:nvSpPr>
          <p:cNvPr id="4" name="TextBox 3"/>
          <p:cNvSpPr txBox="1"/>
          <p:nvPr/>
        </p:nvSpPr>
        <p:spPr>
          <a:xfrm>
            <a:off x="5191874" y="3603206"/>
            <a:ext cx="1808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KE = ½ m</a:t>
            </a:r>
            <a:r>
              <a:rPr lang="en-GB" sz="2800" b="1" dirty="0" smtClean="0"/>
              <a:t>v</a:t>
            </a:r>
            <a:r>
              <a:rPr lang="en-GB" sz="2800" baseline="30000" dirty="0" smtClean="0"/>
              <a:t>2</a:t>
            </a:r>
            <a:endParaRPr lang="en-GB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175769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The law of conversation of energy tell us that energy cannot be: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changed </a:t>
            </a:r>
            <a:r>
              <a:rPr lang="en-US" dirty="0"/>
              <a:t>in form.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created or destroyed.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measured.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calculated.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438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diver who has a mass of 50 kg steps off a diving board that is 10 m above the water. The diver hits the water with kinetic energy of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500 </a:t>
            </a:r>
            <a:r>
              <a:rPr lang="en-US" dirty="0"/>
              <a:t>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510 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5000 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10 J.</a:t>
            </a:r>
            <a:endParaRPr lang="en-US" sz="210800" dirty="0"/>
          </a:p>
        </p:txBody>
      </p:sp>
    </p:spTree>
    <p:extLst>
      <p:ext uri="{BB962C8B-B14F-4D97-AF65-F5344CB8AC3E}">
        <p14:creationId xmlns:p14="http://schemas.microsoft.com/office/powerpoint/2010/main" val="15784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diver who has a mass of 50 kg steps off a diving board that is 10 m above the water. The diver hits the water with kinetic energy of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500 </a:t>
            </a:r>
            <a:r>
              <a:rPr lang="en-US" dirty="0"/>
              <a:t>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510 J.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5000 J.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10 J.</a:t>
            </a:r>
            <a:endParaRPr lang="en-US" sz="210800" dirty="0"/>
          </a:p>
        </p:txBody>
      </p:sp>
      <p:sp>
        <p:nvSpPr>
          <p:cNvPr id="4" name="TextBox 3"/>
          <p:cNvSpPr txBox="1"/>
          <p:nvPr/>
        </p:nvSpPr>
        <p:spPr>
          <a:xfrm>
            <a:off x="3875965" y="3848668"/>
            <a:ext cx="54577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Conservation of Mechanical Energy</a:t>
            </a:r>
          </a:p>
          <a:p>
            <a:r>
              <a:rPr lang="en-GB" b="1" dirty="0" err="1" smtClean="0"/>
              <a:t>ME</a:t>
            </a:r>
            <a:r>
              <a:rPr lang="en-GB" b="1" baseline="-25000" dirty="0" err="1" smtClean="0"/>
              <a:t>i</a:t>
            </a:r>
            <a:r>
              <a:rPr lang="en-GB" b="1" dirty="0" smtClean="0"/>
              <a:t> = </a:t>
            </a:r>
            <a:r>
              <a:rPr lang="en-GB" b="1" dirty="0" err="1" smtClean="0"/>
              <a:t>ME</a:t>
            </a:r>
            <a:r>
              <a:rPr lang="en-GB" b="1" baseline="-25000" dirty="0" err="1" smtClean="0"/>
              <a:t>f</a:t>
            </a:r>
            <a:endParaRPr lang="en-GB" b="1" baseline="-25000" dirty="0" smtClean="0"/>
          </a:p>
          <a:p>
            <a:r>
              <a:rPr lang="en-GB" b="1" dirty="0" err="1"/>
              <a:t>G</a:t>
            </a:r>
            <a:r>
              <a:rPr lang="en-GB" b="1" dirty="0" err="1" smtClean="0"/>
              <a:t>PE</a:t>
            </a:r>
            <a:r>
              <a:rPr lang="en-GB" b="1" baseline="-25000" dirty="0" err="1" smtClean="0"/>
              <a:t>i</a:t>
            </a:r>
            <a:r>
              <a:rPr lang="en-GB" b="1" dirty="0" smtClean="0"/>
              <a:t> = </a:t>
            </a:r>
            <a:r>
              <a:rPr lang="en-GB" b="1" dirty="0" err="1" smtClean="0"/>
              <a:t>KE</a:t>
            </a:r>
            <a:r>
              <a:rPr lang="en-GB" b="1" baseline="-25000" dirty="0" err="1" smtClean="0"/>
              <a:t>f</a:t>
            </a:r>
            <a:r>
              <a:rPr lang="en-GB" b="1" baseline="-25000" dirty="0" smtClean="0"/>
              <a:t> </a:t>
            </a:r>
            <a:r>
              <a:rPr lang="en-GB" b="1" dirty="0"/>
              <a:t>(</a:t>
            </a:r>
            <a:r>
              <a:rPr lang="en-GB" b="1" dirty="0" smtClean="0"/>
              <a:t>initially no KE, when hits the water no GPE) 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1778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16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Which of the following represents the units for energy in base SI units?</a:t>
                </a:r>
                <a:endParaRPr lang="en-US" sz="3600" dirty="0"/>
              </a:p>
              <a:p>
                <a:pPr marL="514350" indent="-514350">
                  <a:buFont typeface="+mj-lt"/>
                  <a:buAutoNum type="alphaUcPeriod"/>
                </a:pPr>
                <a:endParaRPr lang="en-US" i="1" dirty="0" smtClean="0"/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𝑘𝑔𝑚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𝑘𝑔𝑚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600" dirty="0"/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0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16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Which of the following represents the units for energy in base SI units?</a:t>
                </a:r>
                <a:endParaRPr lang="en-US" sz="3600" dirty="0"/>
              </a:p>
              <a:p>
                <a:pPr marL="514350" indent="-514350">
                  <a:buFont typeface="+mj-lt"/>
                  <a:buAutoNum type="alphaUcPeriod"/>
                </a:pPr>
                <a:endParaRPr lang="en-US" i="1" dirty="0" smtClean="0"/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𝑘𝑔𝑚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𝑘𝑔𝑚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600" dirty="0"/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𝑘𝑔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514350" indent="-514350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𝒌𝒈</m:t>
                        </m:r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373008" y="2877909"/>
            <a:ext cx="6012938" cy="333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 = ma = </a:t>
            </a:r>
            <a:r>
              <a:rPr lang="en-GB" sz="2400" dirty="0" err="1" smtClean="0"/>
              <a:t>kgm</a:t>
            </a:r>
            <a:r>
              <a:rPr lang="en-GB" sz="2400" dirty="0" smtClean="0"/>
              <a:t>/s</a:t>
            </a:r>
            <a:r>
              <a:rPr lang="en-GB" sz="2400" baseline="30000" dirty="0" smtClean="0"/>
              <a:t>2</a:t>
            </a:r>
          </a:p>
          <a:p>
            <a:endParaRPr lang="en-GB" sz="2800" dirty="0" smtClean="0"/>
          </a:p>
          <a:p>
            <a:r>
              <a:rPr lang="en-GB" sz="2800" dirty="0" smtClean="0"/>
              <a:t>W = </a:t>
            </a:r>
            <a:r>
              <a:rPr lang="en-GB" sz="2800" dirty="0" err="1" smtClean="0"/>
              <a:t>Fd</a:t>
            </a:r>
            <a:r>
              <a:rPr lang="en-GB" sz="2800" dirty="0" smtClean="0"/>
              <a:t> = </a:t>
            </a:r>
            <a:r>
              <a:rPr lang="en-GB" sz="2400" dirty="0" err="1" smtClean="0"/>
              <a:t>kgm</a:t>
            </a:r>
            <a:r>
              <a:rPr lang="en-GB" sz="2400" dirty="0" smtClean="0"/>
              <a:t>/s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. m </a:t>
            </a:r>
            <a:r>
              <a:rPr lang="en-GB" sz="2800" dirty="0" smtClean="0"/>
              <a:t>= </a:t>
            </a:r>
            <a:r>
              <a:rPr lang="en-GB" sz="2800" b="1" dirty="0" smtClean="0"/>
              <a:t>kgm</a:t>
            </a:r>
            <a:r>
              <a:rPr lang="en-GB" sz="2800" b="1" baseline="30000" dirty="0" smtClean="0"/>
              <a:t>2</a:t>
            </a:r>
            <a:r>
              <a:rPr lang="en-GB" sz="2800" b="1" dirty="0" smtClean="0"/>
              <a:t>/s</a:t>
            </a:r>
            <a:r>
              <a:rPr lang="en-GB" sz="2800" b="1" baseline="30000" dirty="0" smtClean="0"/>
              <a:t>2</a:t>
            </a:r>
            <a:endParaRPr lang="en-GB" sz="2800" b="1" dirty="0" smtClean="0"/>
          </a:p>
          <a:p>
            <a:endParaRPr lang="en-GB" sz="2800" dirty="0"/>
          </a:p>
          <a:p>
            <a:r>
              <a:rPr lang="en-GB" sz="2800" dirty="0" smtClean="0"/>
              <a:t>KE = ½ mv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= </a:t>
            </a:r>
            <a:r>
              <a:rPr lang="en-GB" sz="2400" dirty="0" err="1" smtClean="0"/>
              <a:t>kgm</a:t>
            </a:r>
            <a:r>
              <a:rPr lang="en-GB" sz="2400" dirty="0" smtClean="0"/>
              <a:t>/s . m/s </a:t>
            </a:r>
            <a:r>
              <a:rPr lang="en-GB" sz="2800" dirty="0" smtClean="0"/>
              <a:t>= </a:t>
            </a:r>
            <a:r>
              <a:rPr lang="en-GB" sz="2800" b="1" dirty="0"/>
              <a:t>kgm</a:t>
            </a:r>
            <a:r>
              <a:rPr lang="en-GB" sz="2800" b="1" baseline="30000" dirty="0"/>
              <a:t>2</a:t>
            </a:r>
            <a:r>
              <a:rPr lang="en-GB" sz="2800" b="1" dirty="0"/>
              <a:t>/s</a:t>
            </a:r>
            <a:r>
              <a:rPr lang="en-GB" sz="2800" b="1" baseline="30000" dirty="0"/>
              <a:t>2</a:t>
            </a:r>
            <a:endParaRPr lang="en-GB" sz="2800" b="1" dirty="0"/>
          </a:p>
          <a:p>
            <a:endParaRPr lang="en-GB" sz="2800" dirty="0" smtClean="0"/>
          </a:p>
          <a:p>
            <a:endParaRPr lang="en-GB" sz="2800" baseline="30000" dirty="0" smtClean="0"/>
          </a:p>
          <a:p>
            <a:r>
              <a:rPr lang="en-GB" sz="2800" dirty="0" smtClean="0"/>
              <a:t>GPE = </a:t>
            </a:r>
            <a:r>
              <a:rPr lang="en-GB" sz="2800" dirty="0" err="1" smtClean="0"/>
              <a:t>mgh</a:t>
            </a:r>
            <a:r>
              <a:rPr lang="en-GB" sz="2800" dirty="0" smtClean="0"/>
              <a:t> = </a:t>
            </a:r>
            <a:r>
              <a:rPr lang="en-GB" sz="2400" dirty="0" smtClean="0"/>
              <a:t>kg . m/s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. m </a:t>
            </a:r>
            <a:r>
              <a:rPr lang="en-GB" sz="2800" dirty="0" smtClean="0"/>
              <a:t>= </a:t>
            </a:r>
            <a:r>
              <a:rPr lang="en-GB" sz="2800" b="1" dirty="0" smtClean="0"/>
              <a:t>kgm</a:t>
            </a:r>
            <a:r>
              <a:rPr lang="en-GB" sz="2800" b="1" baseline="30000" dirty="0" smtClean="0"/>
              <a:t>2</a:t>
            </a:r>
            <a:r>
              <a:rPr lang="en-GB" sz="2800" b="1" dirty="0" smtClean="0"/>
              <a:t>/s</a:t>
            </a:r>
            <a:r>
              <a:rPr lang="en-GB" sz="2800" b="1" baseline="30000" dirty="0" smtClean="0"/>
              <a:t>2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969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Which of the following is the energy stored in an object by virtue of its position?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Potential </a:t>
            </a:r>
            <a:r>
              <a:rPr lang="en-US" dirty="0"/>
              <a:t>energy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Gravitational potential energy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Spring potential energy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Kinetic energy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0188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Which of the following is the energy stored in an object by virtue of its position?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Potential </a:t>
            </a:r>
            <a:r>
              <a:rPr lang="en-US" dirty="0"/>
              <a:t>energy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Gravitational potential energy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Spring potential energy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Kinetic energy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84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force of 10 N stretches a spring that has a spring constant of 20 N/m.  The spring obeys Hooke’s law.</a:t>
            </a:r>
            <a:endParaRPr lang="en-US" sz="3600" dirty="0"/>
          </a:p>
          <a:p>
            <a:pPr marL="0" lvl="0" indent="0">
              <a:buNone/>
            </a:pPr>
            <a:r>
              <a:rPr lang="en-US" dirty="0"/>
              <a:t>What is the extension of the spring?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0.5 </a:t>
            </a:r>
            <a:r>
              <a:rPr lang="en-US" dirty="0"/>
              <a:t>m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200 m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 m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20 m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25818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force of 10 N stretches a spring that has a spring constant of 20 N/m.  The spring obeys Hooke’s law.</a:t>
            </a:r>
            <a:endParaRPr lang="en-US" sz="3600" dirty="0"/>
          </a:p>
          <a:p>
            <a:pPr marL="0" lvl="0" indent="0">
              <a:buNone/>
            </a:pPr>
            <a:r>
              <a:rPr lang="en-US" dirty="0"/>
              <a:t>What is the extension of the spring?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0.5 </a:t>
            </a:r>
            <a:r>
              <a:rPr lang="en-US" b="1" dirty="0"/>
              <a:t>m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200 m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 m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20 m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339988" y="3631962"/>
            <a:ext cx="29033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F = </a:t>
            </a:r>
            <a:r>
              <a:rPr lang="en-GB" sz="2800" dirty="0" err="1" smtClean="0"/>
              <a:t>kx</a:t>
            </a:r>
            <a:endParaRPr lang="en-GB" sz="2800" dirty="0"/>
          </a:p>
          <a:p>
            <a:r>
              <a:rPr lang="en-GB" sz="2800" dirty="0" smtClean="0"/>
              <a:t>x = F/k </a:t>
            </a:r>
          </a:p>
          <a:p>
            <a:r>
              <a:rPr lang="en-GB" sz="2800" dirty="0" smtClean="0"/>
              <a:t>   = 10N / 20 N</a:t>
            </a:r>
            <a:r>
              <a:rPr lang="en-GB" sz="2000" dirty="0" smtClean="0"/>
              <a:t>/</a:t>
            </a:r>
            <a:r>
              <a:rPr lang="en-GB" sz="2800" dirty="0" smtClean="0"/>
              <a:t>m  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2450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force of 10 N stretches a spring that has a spring constant of 20 N/m.  The spring obeys Hooke’s law.</a:t>
            </a:r>
            <a:endParaRPr lang="en-US" sz="3600" dirty="0"/>
          </a:p>
          <a:p>
            <a:pPr marL="0" lvl="0" indent="0">
              <a:buNone/>
            </a:pPr>
            <a:r>
              <a:rPr lang="en-US" dirty="0"/>
              <a:t>What is the potential energy stored in the spring?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2.5 </a:t>
            </a:r>
            <a:r>
              <a:rPr lang="en-US" dirty="0"/>
              <a:t>J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5.0 J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10 J      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200 J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9063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force of 10 N stretches a spring that has a spring constant of 20 N/m.  The spring obeys Hooke’s law.</a:t>
            </a:r>
            <a:endParaRPr lang="en-US" sz="3600" dirty="0"/>
          </a:p>
          <a:p>
            <a:pPr marL="0" lvl="0" indent="0">
              <a:buNone/>
            </a:pPr>
            <a:r>
              <a:rPr lang="en-US" dirty="0"/>
              <a:t>What is the potential energy stored in the spring?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2.5 </a:t>
            </a:r>
            <a:r>
              <a:rPr lang="en-US" b="1" dirty="0"/>
              <a:t>J        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5.0 J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10 J              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200 J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380931" y="3439236"/>
            <a:ext cx="435407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F = </a:t>
            </a:r>
            <a:r>
              <a:rPr lang="en-GB" sz="2800" dirty="0" err="1"/>
              <a:t>kx</a:t>
            </a:r>
            <a:endParaRPr lang="en-GB" sz="2800" dirty="0"/>
          </a:p>
          <a:p>
            <a:r>
              <a:rPr lang="en-GB" sz="2800" dirty="0"/>
              <a:t>x = F/k </a:t>
            </a:r>
          </a:p>
          <a:p>
            <a:r>
              <a:rPr lang="en-GB" sz="2800" dirty="0"/>
              <a:t>   = 10N / 20 N</a:t>
            </a:r>
            <a:r>
              <a:rPr lang="en-GB" sz="2000" dirty="0"/>
              <a:t>/</a:t>
            </a:r>
            <a:r>
              <a:rPr lang="en-GB" sz="2800" dirty="0"/>
              <a:t>m  </a:t>
            </a:r>
          </a:p>
          <a:p>
            <a:endParaRPr lang="en-GB" sz="2800" dirty="0" smtClean="0"/>
          </a:p>
          <a:p>
            <a:r>
              <a:rPr lang="en-GB" sz="2800" dirty="0" err="1" smtClean="0"/>
              <a:t>E</a:t>
            </a:r>
            <a:r>
              <a:rPr lang="en-GB" sz="2800" baseline="-25000" dirty="0" err="1" smtClean="0"/>
              <a:t>spring</a:t>
            </a:r>
            <a:r>
              <a:rPr lang="en-GB" sz="2800" dirty="0" smtClean="0"/>
              <a:t> = ½ kx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= ½ * 20 * 0.5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50442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Under what conditions would a 50kg cannonball have the most kinetic energy?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</a:t>
            </a:r>
            <a:r>
              <a:rPr lang="en-US" dirty="0"/>
              <a:t>cannonball is at rest at ground level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has a speed of 10 m/s and is at ground level.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is at rest 10 meters above the ground.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has a speed of 5 m/s and is 5 meters above the ground.</a:t>
            </a:r>
            <a:endParaRPr lang="en-US" sz="3600" dirty="0"/>
          </a:p>
          <a:p>
            <a:pPr marL="0" lv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2370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585" y="1839272"/>
            <a:ext cx="105156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Under what conditions would a 50kg cannonball have the most kinetic energy?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</a:t>
            </a:r>
            <a:r>
              <a:rPr lang="en-US" dirty="0"/>
              <a:t>cannonball is at rest at ground level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The cannonball has a speed of 10 m/s and is at ground level.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is at rest 10 meters above the ground.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has a speed of 5 m/s and is 5 meters above the ground.</a:t>
            </a:r>
            <a:endParaRPr lang="en-US" sz="3600" dirty="0"/>
          </a:p>
          <a:p>
            <a:pPr marL="0" lvl="0" indent="0">
              <a:buNone/>
            </a:pP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383748" y="3592931"/>
            <a:ext cx="1808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KE = ½ mv</a:t>
            </a:r>
            <a:r>
              <a:rPr lang="en-GB" sz="2800" b="1" baseline="30000" dirty="0" smtClean="0"/>
              <a:t>2</a:t>
            </a:r>
            <a:endParaRPr lang="en-GB" sz="2800" b="1" baseline="30000" dirty="0"/>
          </a:p>
        </p:txBody>
      </p:sp>
    </p:spTree>
    <p:extLst>
      <p:ext uri="{BB962C8B-B14F-4D97-AF65-F5344CB8AC3E}">
        <p14:creationId xmlns:p14="http://schemas.microsoft.com/office/powerpoint/2010/main" val="380247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Under what conditions would a 50kg cannonball have the most </a:t>
            </a:r>
            <a:r>
              <a:rPr lang="en-US" dirty="0" smtClean="0"/>
              <a:t>potential </a:t>
            </a:r>
            <a:r>
              <a:rPr lang="en-US" dirty="0"/>
              <a:t>energy?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</a:t>
            </a:r>
            <a:r>
              <a:rPr lang="en-US" dirty="0"/>
              <a:t>cannonball is at rest at ground level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has a speed of 10 m/s and is at ground level.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is at rest 10 meters above the ground.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has a speed of 5 m/s and is 5 meters above the ground.</a:t>
            </a:r>
            <a:endParaRPr lang="en-US" sz="3600" dirty="0"/>
          </a:p>
          <a:p>
            <a:pPr marL="0" lv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649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Under what conditions would a 50kg cannonball have the most </a:t>
            </a:r>
            <a:r>
              <a:rPr lang="en-US" dirty="0" smtClean="0"/>
              <a:t>potential </a:t>
            </a:r>
            <a:r>
              <a:rPr lang="en-US" dirty="0"/>
              <a:t>energy?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</a:t>
            </a:r>
            <a:r>
              <a:rPr lang="en-US" dirty="0"/>
              <a:t>cannonball is at rest at ground level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has a speed of 10 m/s and is at ground level.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The cannonball is at rest 10 meters above the ground.</a:t>
            </a: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cannonball has a speed of 5 m/s and is 5 meters above the ground.</a:t>
            </a:r>
            <a:endParaRPr lang="en-US" sz="3600" dirty="0"/>
          </a:p>
          <a:p>
            <a:pPr marL="0" lvl="0" indent="0">
              <a:buNone/>
            </a:pP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445457" y="5827594"/>
            <a:ext cx="1547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GPE = </a:t>
            </a:r>
            <a:r>
              <a:rPr lang="en-GB" sz="2400" b="1" dirty="0" err="1" smtClean="0"/>
              <a:t>mgh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3268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20 kg mass is attached a spring at rest as in the image above.  The spring is then stretched 1 m to the right, and is released.  At the instant the mass has moved 0.5 m back, what types of mechanical energy does the mass possess?	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Gravitational </a:t>
            </a:r>
            <a:r>
              <a:rPr lang="en-US" dirty="0"/>
              <a:t>potential only.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Kinetic only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Spring potential only.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Kinetic and spring potential only</a:t>
            </a:r>
            <a:endParaRPr lang="en-US" sz="8800" dirty="0"/>
          </a:p>
        </p:txBody>
      </p:sp>
      <p:pic>
        <p:nvPicPr>
          <p:cNvPr id="4" name="Picture 3" descr="http://wikipremed.com/image_science_archive_68/010106_68/113200_14002_68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4" t="77136" r="51442" b="13462"/>
          <a:stretch/>
        </p:blipFill>
        <p:spPr bwMode="auto">
          <a:xfrm>
            <a:off x="5723358" y="365125"/>
            <a:ext cx="4567053" cy="14605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5191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20 kg mass is attached a spring at rest as in the image above.  The spring is then stretched 1 m to the right, and is released.  At the instant the mass has moved 0.5 m back, what types of mechanical energy does the mass possess?	</a:t>
            </a:r>
            <a:endParaRPr lang="en-US" sz="3600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Gravitational </a:t>
            </a:r>
            <a:r>
              <a:rPr lang="en-US" dirty="0"/>
              <a:t>potential only.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Kinetic only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Spring potential only.</a:t>
            </a:r>
            <a:endParaRPr lang="en-US" sz="3600" dirty="0"/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Kinetic and spring potential only</a:t>
            </a:r>
            <a:endParaRPr lang="en-US" sz="8800" b="1" dirty="0"/>
          </a:p>
        </p:txBody>
      </p:sp>
      <p:pic>
        <p:nvPicPr>
          <p:cNvPr id="4" name="Picture 3" descr="http://wikipremed.com/image_science_archive_68/010106_68/113200_14002_68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4" t="77136" r="51442" b="13462"/>
          <a:stretch/>
        </p:blipFill>
        <p:spPr bwMode="auto">
          <a:xfrm>
            <a:off x="5723358" y="365125"/>
            <a:ext cx="4567053" cy="14605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1552" y="4976634"/>
            <a:ext cx="3889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Obviously still moving and not yet back to its equilibrium position so still has SPE.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18544"/>
            <a:ext cx="212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Grade 8 Only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5726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5826</TotalTime>
  <Words>1699</Words>
  <Application>Microsoft Office PowerPoint</Application>
  <PresentationFormat>Widescreen</PresentationFormat>
  <Paragraphs>322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Office Theme</vt:lpstr>
      <vt:lpstr>Precomp Review Day 3</vt:lpstr>
      <vt:lpstr>Question 1</vt:lpstr>
      <vt:lpstr>Question 1</vt:lpstr>
      <vt:lpstr>Question 2</vt:lpstr>
      <vt:lpstr>Question 2</vt:lpstr>
      <vt:lpstr>Question 3</vt:lpstr>
      <vt:lpstr>Question 3</vt:lpstr>
      <vt:lpstr>Question 4</vt:lpstr>
      <vt:lpstr>Question 4</vt:lpstr>
      <vt:lpstr>Question 5</vt:lpstr>
      <vt:lpstr>Question 5</vt:lpstr>
      <vt:lpstr>Question 6</vt:lpstr>
      <vt:lpstr>Question 6</vt:lpstr>
      <vt:lpstr>Question 7</vt:lpstr>
      <vt:lpstr>Question 7</vt:lpstr>
      <vt:lpstr>Question 8</vt:lpstr>
      <vt:lpstr>Question 8</vt:lpstr>
      <vt:lpstr>Question 9</vt:lpstr>
      <vt:lpstr>Question 9</vt:lpstr>
      <vt:lpstr>Question 10</vt:lpstr>
      <vt:lpstr>Question 10</vt:lpstr>
      <vt:lpstr>Question 11</vt:lpstr>
      <vt:lpstr>Question 11</vt:lpstr>
      <vt:lpstr>Question 12</vt:lpstr>
      <vt:lpstr>Question 12</vt:lpstr>
      <vt:lpstr>Question 13</vt:lpstr>
      <vt:lpstr>Question 13</vt:lpstr>
      <vt:lpstr>Question 14</vt:lpstr>
      <vt:lpstr>Question 14</vt:lpstr>
      <vt:lpstr>Question 15</vt:lpstr>
      <vt:lpstr>Question 15</vt:lpstr>
      <vt:lpstr>Question 16</vt:lpstr>
      <vt:lpstr>Question 16</vt:lpstr>
      <vt:lpstr>Question 17</vt:lpstr>
      <vt:lpstr>Question 17</vt:lpstr>
      <vt:lpstr>Question 18</vt:lpstr>
      <vt:lpstr>Question 18</vt:lpstr>
      <vt:lpstr>Question 19</vt:lpstr>
      <vt:lpstr>Question 19</vt:lpstr>
    </vt:vector>
  </TitlesOfParts>
  <Company>BASIS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Precomp Review Day 1</dc:title>
  <dc:creator>Melissa Georgi</dc:creator>
  <cp:lastModifiedBy>Neill Lee</cp:lastModifiedBy>
  <cp:revision>58</cp:revision>
  <cp:lastPrinted>2018-01-31T06:05:16Z</cp:lastPrinted>
  <dcterms:created xsi:type="dcterms:W3CDTF">2015-01-14T21:56:33Z</dcterms:created>
  <dcterms:modified xsi:type="dcterms:W3CDTF">2018-02-01T06:11:55Z</dcterms:modified>
</cp:coreProperties>
</file>