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334" r:id="rId3"/>
    <p:sldId id="385" r:id="rId4"/>
    <p:sldId id="355" r:id="rId5"/>
    <p:sldId id="386" r:id="rId6"/>
    <p:sldId id="359" r:id="rId7"/>
    <p:sldId id="387" r:id="rId8"/>
    <p:sldId id="360" r:id="rId9"/>
    <p:sldId id="388" r:id="rId10"/>
    <p:sldId id="356" r:id="rId11"/>
    <p:sldId id="389" r:id="rId12"/>
    <p:sldId id="357" r:id="rId13"/>
    <p:sldId id="390" r:id="rId14"/>
    <p:sldId id="358" r:id="rId15"/>
    <p:sldId id="391" r:id="rId16"/>
    <p:sldId id="336" r:id="rId17"/>
    <p:sldId id="392" r:id="rId18"/>
    <p:sldId id="362" r:id="rId19"/>
    <p:sldId id="393" r:id="rId20"/>
    <p:sldId id="365" r:id="rId21"/>
    <p:sldId id="394" r:id="rId22"/>
    <p:sldId id="368" r:id="rId23"/>
    <p:sldId id="395" r:id="rId24"/>
    <p:sldId id="366" r:id="rId25"/>
    <p:sldId id="396" r:id="rId26"/>
    <p:sldId id="397" r:id="rId27"/>
    <p:sldId id="398" r:id="rId28"/>
    <p:sldId id="364" r:id="rId29"/>
    <p:sldId id="399" r:id="rId30"/>
    <p:sldId id="367" r:id="rId31"/>
    <p:sldId id="400" r:id="rId32"/>
    <p:sldId id="363" r:id="rId33"/>
    <p:sldId id="422" r:id="rId34"/>
    <p:sldId id="342" r:id="rId35"/>
    <p:sldId id="421" r:id="rId36"/>
    <p:sldId id="338" r:id="rId37"/>
    <p:sldId id="402" r:id="rId38"/>
    <p:sldId id="341" r:id="rId39"/>
    <p:sldId id="403" r:id="rId40"/>
    <p:sldId id="337" r:id="rId41"/>
    <p:sldId id="404" r:id="rId42"/>
    <p:sldId id="344" r:id="rId43"/>
    <p:sldId id="405" r:id="rId44"/>
    <p:sldId id="339" r:id="rId45"/>
    <p:sldId id="406" r:id="rId46"/>
    <p:sldId id="340" r:id="rId47"/>
    <p:sldId id="407" r:id="rId48"/>
    <p:sldId id="345" r:id="rId49"/>
    <p:sldId id="408" r:id="rId50"/>
    <p:sldId id="346" r:id="rId51"/>
    <p:sldId id="409" r:id="rId52"/>
    <p:sldId id="348" r:id="rId53"/>
    <p:sldId id="410" r:id="rId54"/>
    <p:sldId id="347" r:id="rId55"/>
    <p:sldId id="411" r:id="rId56"/>
    <p:sldId id="349" r:id="rId57"/>
    <p:sldId id="412" r:id="rId58"/>
    <p:sldId id="350" r:id="rId59"/>
    <p:sldId id="413" r:id="rId60"/>
    <p:sldId id="352" r:id="rId61"/>
    <p:sldId id="415" r:id="rId62"/>
    <p:sldId id="353" r:id="rId63"/>
    <p:sldId id="416" r:id="rId64"/>
    <p:sldId id="332" r:id="rId65"/>
    <p:sldId id="417" r:id="rId66"/>
    <p:sldId id="354" r:id="rId67"/>
    <p:sldId id="418" r:id="rId68"/>
    <p:sldId id="333" r:id="rId69"/>
    <p:sldId id="419" r:id="rId70"/>
    <p:sldId id="335" r:id="rId71"/>
    <p:sldId id="420"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sorterViewPr>
    <p:cViewPr>
      <p:scale>
        <a:sx n="100" d="100"/>
        <a:sy n="100" d="100"/>
      </p:scale>
      <p:origin x="0" y="-177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BF8140-87BF-4290-AE17-B2876460D2AA}" type="datetimeFigureOut">
              <a:rPr lang="en-GB" smtClean="0"/>
              <a:t>31/01/2018</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1D4F7D-26A1-4E85-B029-D0813BC52E91}" type="slidenum">
              <a:rPr lang="en-GB" smtClean="0"/>
              <a:t>‹#›</a:t>
            </a:fld>
            <a:endParaRPr lang="en-GB"/>
          </a:p>
        </p:txBody>
      </p:sp>
    </p:spTree>
    <p:extLst>
      <p:ext uri="{BB962C8B-B14F-4D97-AF65-F5344CB8AC3E}">
        <p14:creationId xmlns:p14="http://schemas.microsoft.com/office/powerpoint/2010/main" val="2445199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16B60-D921-4C4C-84FA-4DE708C095BA}" type="datetimeFigureOut">
              <a:rPr lang="en-US" smtClean="0"/>
              <a:t>1/31/2018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A3BBE1-5244-426A-AF19-942CCB26A074}" type="slidenum">
              <a:rPr lang="en-US" smtClean="0"/>
              <a:t>‹#›</a:t>
            </a:fld>
            <a:endParaRPr lang="en-US"/>
          </a:p>
        </p:txBody>
      </p:sp>
    </p:spTree>
    <p:extLst>
      <p:ext uri="{BB962C8B-B14F-4D97-AF65-F5344CB8AC3E}">
        <p14:creationId xmlns:p14="http://schemas.microsoft.com/office/powerpoint/2010/main" val="3394281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20715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31887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58820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405973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1CE72C-8329-40EE-B95A-1B906C04A939}"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53811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1CE72C-8329-40EE-B95A-1B906C04A939}"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195609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1CE72C-8329-40EE-B95A-1B906C04A939}" type="datetimeFigureOut">
              <a:rPr lang="en-US" smtClean="0"/>
              <a:t>1/31/2018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33887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1CE72C-8329-40EE-B95A-1B906C04A939}" type="datetimeFigureOut">
              <a:rPr lang="en-US" smtClean="0"/>
              <a:t>1/31/2018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01822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CE72C-8329-40EE-B95A-1B906C04A939}" type="datetimeFigureOut">
              <a:rPr lang="en-US" smtClean="0"/>
              <a:t>1/31/2018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58872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CE72C-8329-40EE-B95A-1B906C04A939}"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864964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CE72C-8329-40EE-B95A-1B906C04A939}"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45773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CE72C-8329-40EE-B95A-1B906C04A939}" type="datetimeFigureOut">
              <a:rPr lang="en-US" smtClean="0"/>
              <a:t>1/31/2018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F001A-C9C8-44EF-B108-294E55F8ABD3}" type="slidenum">
              <a:rPr lang="en-US" smtClean="0"/>
              <a:t>‹#›</a:t>
            </a:fld>
            <a:endParaRPr lang="en-US"/>
          </a:p>
        </p:txBody>
      </p:sp>
    </p:spTree>
    <p:extLst>
      <p:ext uri="{BB962C8B-B14F-4D97-AF65-F5344CB8AC3E}">
        <p14:creationId xmlns:p14="http://schemas.microsoft.com/office/powerpoint/2010/main" val="3354506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physics.usask.ca/~kathryn/phys111/apparent_weight.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Precomp</a:t>
            </a:r>
            <a:r>
              <a:rPr lang="en-US" dirty="0" smtClean="0"/>
              <a:t> Review</a:t>
            </a:r>
            <a:br>
              <a:rPr lang="en-US" dirty="0" smtClean="0"/>
            </a:br>
            <a:r>
              <a:rPr lang="en-US" dirty="0" smtClean="0"/>
              <a:t>Day 2</a:t>
            </a:r>
            <a:endParaRPr lang="en-US" dirty="0"/>
          </a:p>
        </p:txBody>
      </p:sp>
      <p:sp>
        <p:nvSpPr>
          <p:cNvPr id="3" name="Subtitle 2"/>
          <p:cNvSpPr>
            <a:spLocks noGrp="1"/>
          </p:cNvSpPr>
          <p:nvPr>
            <p:ph type="subTitle" idx="1"/>
          </p:nvPr>
        </p:nvSpPr>
        <p:spPr/>
        <p:txBody>
          <a:bodyPr/>
          <a:lstStyle/>
          <a:p>
            <a:r>
              <a:rPr lang="en-US" dirty="0" smtClean="0"/>
              <a:t>Forces, Newton’s laws and FBDs</a:t>
            </a:r>
            <a:endParaRPr lang="en-US" dirty="0"/>
          </a:p>
        </p:txBody>
      </p:sp>
    </p:spTree>
    <p:extLst>
      <p:ext uri="{BB962C8B-B14F-4D97-AF65-F5344CB8AC3E}">
        <p14:creationId xmlns:p14="http://schemas.microsoft.com/office/powerpoint/2010/main" val="1673535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a:bodyPr>
          <a:lstStyle/>
          <a:p>
            <a:pPr marL="0" indent="0">
              <a:buNone/>
            </a:pPr>
            <a:r>
              <a:rPr lang="en-US" dirty="0"/>
              <a:t>A spring scale reads </a:t>
            </a:r>
            <a:r>
              <a:rPr lang="en-US" dirty="0" smtClean="0"/>
              <a:t>20 </a:t>
            </a:r>
            <a:r>
              <a:rPr lang="en-US" dirty="0" err="1" smtClean="0"/>
              <a:t>newtons</a:t>
            </a:r>
            <a:r>
              <a:rPr lang="en-US" dirty="0" smtClean="0"/>
              <a:t> </a:t>
            </a:r>
            <a:r>
              <a:rPr lang="en-US" dirty="0"/>
              <a:t>as it pulls a 5.0-kilogram mass across a table. What is the </a:t>
            </a:r>
            <a:r>
              <a:rPr lang="en-US" dirty="0" smtClean="0"/>
              <a:t>magnitude </a:t>
            </a:r>
            <a:r>
              <a:rPr lang="en-US" dirty="0"/>
              <a:t>of the force exerted by the mass on the spring scale</a:t>
            </a:r>
            <a:r>
              <a:rPr lang="en-US" dirty="0" smtClean="0"/>
              <a:t>?</a:t>
            </a:r>
          </a:p>
          <a:p>
            <a:pPr marL="0" indent="0">
              <a:buNone/>
            </a:pPr>
            <a:endParaRPr lang="en-US" dirty="0" smtClean="0"/>
          </a:p>
          <a:p>
            <a:pPr marL="514350" indent="-514350">
              <a:buAutoNum type="alphaUcParenR"/>
            </a:pPr>
            <a:r>
              <a:rPr lang="en-US" dirty="0" smtClean="0"/>
              <a:t>49 N</a:t>
            </a:r>
          </a:p>
          <a:p>
            <a:pPr marL="514350" indent="-514350">
              <a:buAutoNum type="alphaUcParenR"/>
            </a:pPr>
            <a:r>
              <a:rPr lang="en-US" dirty="0" smtClean="0"/>
              <a:t>20 N</a:t>
            </a:r>
          </a:p>
          <a:p>
            <a:pPr marL="514350" indent="-514350">
              <a:buAutoNum type="alphaUcParenR"/>
            </a:pPr>
            <a:r>
              <a:rPr lang="en-US" dirty="0" smtClean="0"/>
              <a:t>4 N</a:t>
            </a:r>
          </a:p>
          <a:p>
            <a:pPr marL="514350" indent="-514350">
              <a:buAutoNum type="alphaUcParenR"/>
            </a:pPr>
            <a:r>
              <a:rPr lang="en-US" dirty="0" smtClean="0"/>
              <a:t>5 N</a:t>
            </a:r>
          </a:p>
        </p:txBody>
      </p:sp>
    </p:spTree>
    <p:extLst>
      <p:ext uri="{BB962C8B-B14F-4D97-AF65-F5344CB8AC3E}">
        <p14:creationId xmlns:p14="http://schemas.microsoft.com/office/powerpoint/2010/main" val="3406581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a:bodyPr>
          <a:lstStyle/>
          <a:p>
            <a:pPr marL="0" indent="0">
              <a:buNone/>
            </a:pPr>
            <a:r>
              <a:rPr lang="en-US" dirty="0"/>
              <a:t>A spring scale reads </a:t>
            </a:r>
            <a:r>
              <a:rPr lang="en-US" dirty="0" smtClean="0"/>
              <a:t>20 </a:t>
            </a:r>
            <a:r>
              <a:rPr lang="en-US" dirty="0" err="1" smtClean="0"/>
              <a:t>newtons</a:t>
            </a:r>
            <a:r>
              <a:rPr lang="en-US" dirty="0" smtClean="0"/>
              <a:t> </a:t>
            </a:r>
            <a:r>
              <a:rPr lang="en-US" dirty="0"/>
              <a:t>as it pulls a 5.0-kilogram mass across a table. What is the </a:t>
            </a:r>
            <a:r>
              <a:rPr lang="en-US" dirty="0" smtClean="0"/>
              <a:t>magnitude </a:t>
            </a:r>
            <a:r>
              <a:rPr lang="en-US" dirty="0"/>
              <a:t>of the force exerted by the mass on the spring scale</a:t>
            </a:r>
            <a:r>
              <a:rPr lang="en-US" dirty="0" smtClean="0"/>
              <a:t>?</a:t>
            </a:r>
          </a:p>
          <a:p>
            <a:pPr marL="0" indent="0">
              <a:buNone/>
            </a:pPr>
            <a:endParaRPr lang="en-US" dirty="0" smtClean="0"/>
          </a:p>
          <a:p>
            <a:pPr marL="514350" indent="-514350">
              <a:buAutoNum type="alphaUcParenR"/>
            </a:pPr>
            <a:r>
              <a:rPr lang="en-US" dirty="0" smtClean="0"/>
              <a:t>49 N</a:t>
            </a:r>
          </a:p>
          <a:p>
            <a:pPr marL="514350" indent="-514350">
              <a:buAutoNum type="alphaUcParenR"/>
            </a:pPr>
            <a:r>
              <a:rPr lang="en-US" b="1" dirty="0" smtClean="0"/>
              <a:t>20 N</a:t>
            </a:r>
          </a:p>
          <a:p>
            <a:pPr marL="514350" indent="-514350">
              <a:buAutoNum type="alphaUcParenR"/>
            </a:pPr>
            <a:r>
              <a:rPr lang="en-US" dirty="0" smtClean="0"/>
              <a:t>4 N</a:t>
            </a:r>
          </a:p>
          <a:p>
            <a:pPr marL="514350" indent="-514350">
              <a:buAutoNum type="alphaUcParenR"/>
            </a:pPr>
            <a:r>
              <a:rPr lang="en-US" dirty="0" smtClean="0"/>
              <a:t>5 N</a:t>
            </a:r>
          </a:p>
        </p:txBody>
      </p:sp>
      <p:sp>
        <p:nvSpPr>
          <p:cNvPr id="4" name="TextBox 3"/>
          <p:cNvSpPr txBox="1"/>
          <p:nvPr/>
        </p:nvSpPr>
        <p:spPr>
          <a:xfrm>
            <a:off x="3643950" y="4001294"/>
            <a:ext cx="7296165" cy="892552"/>
          </a:xfrm>
          <a:prstGeom prst="rect">
            <a:avLst/>
          </a:prstGeom>
          <a:noFill/>
        </p:spPr>
        <p:txBody>
          <a:bodyPr wrap="none" rtlCol="0">
            <a:spAutoFit/>
          </a:bodyPr>
          <a:lstStyle/>
          <a:p>
            <a:r>
              <a:rPr lang="en-GB" sz="2800" dirty="0" smtClean="0"/>
              <a:t>Newton’s 3</a:t>
            </a:r>
            <a:r>
              <a:rPr lang="en-GB" sz="2800" baseline="30000" dirty="0" smtClean="0"/>
              <a:t>rd</a:t>
            </a:r>
            <a:r>
              <a:rPr lang="en-GB" sz="2800" dirty="0" smtClean="0"/>
              <a:t> Law:</a:t>
            </a:r>
          </a:p>
          <a:p>
            <a:r>
              <a:rPr lang="en-GB" sz="2400" dirty="0"/>
              <a:t>For every action, there is an equal and opposite reaction.</a:t>
            </a:r>
            <a:endParaRPr lang="en-GB" sz="3600" dirty="0"/>
          </a:p>
        </p:txBody>
      </p:sp>
    </p:spTree>
    <p:extLst>
      <p:ext uri="{BB962C8B-B14F-4D97-AF65-F5344CB8AC3E}">
        <p14:creationId xmlns:p14="http://schemas.microsoft.com/office/powerpoint/2010/main" val="2506348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dirty="0"/>
              <a:t>The tendency of an object to resist change in its motion (not wanting to change </a:t>
            </a:r>
            <a:r>
              <a:rPr lang="en-US" dirty="0" smtClean="0"/>
              <a:t>its motion) </a:t>
            </a:r>
            <a:r>
              <a:rPr lang="en-US" dirty="0"/>
              <a:t>is known </a:t>
            </a:r>
            <a:r>
              <a:rPr lang="en-US" dirty="0" smtClean="0"/>
              <a:t>as</a:t>
            </a:r>
          </a:p>
          <a:p>
            <a:pPr marL="0" indent="0">
              <a:buNone/>
            </a:pPr>
            <a:endParaRPr lang="en-US" dirty="0"/>
          </a:p>
          <a:p>
            <a:pPr marL="514350" indent="-514350">
              <a:buFont typeface="+mj-lt"/>
              <a:buAutoNum type="alphaUcPeriod"/>
            </a:pPr>
            <a:r>
              <a:rPr lang="en-US" dirty="0" smtClean="0"/>
              <a:t>mass</a:t>
            </a:r>
            <a:r>
              <a:rPr lang="en-US" dirty="0"/>
              <a:t>.</a:t>
            </a:r>
          </a:p>
          <a:p>
            <a:pPr marL="514350" indent="-514350">
              <a:buFont typeface="+mj-lt"/>
              <a:buAutoNum type="alphaUcPeriod"/>
            </a:pPr>
            <a:r>
              <a:rPr lang="en-US" dirty="0" smtClean="0"/>
              <a:t>inertia</a:t>
            </a:r>
            <a:r>
              <a:rPr lang="en-US" dirty="0"/>
              <a:t>.</a:t>
            </a:r>
          </a:p>
          <a:p>
            <a:pPr marL="514350" indent="-514350">
              <a:buFont typeface="+mj-lt"/>
              <a:buAutoNum type="alphaUcPeriod"/>
            </a:pPr>
            <a:r>
              <a:rPr lang="en-US" dirty="0" smtClean="0"/>
              <a:t>force</a:t>
            </a:r>
            <a:r>
              <a:rPr lang="en-US" dirty="0"/>
              <a:t>.</a:t>
            </a:r>
          </a:p>
        </p:txBody>
      </p:sp>
    </p:spTree>
    <p:extLst>
      <p:ext uri="{BB962C8B-B14F-4D97-AF65-F5344CB8AC3E}">
        <p14:creationId xmlns:p14="http://schemas.microsoft.com/office/powerpoint/2010/main" val="456109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dirty="0"/>
              <a:t>The tendency of an object to resist change in its motion (not wanting to change </a:t>
            </a:r>
            <a:r>
              <a:rPr lang="en-US" dirty="0" smtClean="0"/>
              <a:t>its motion) </a:t>
            </a:r>
            <a:r>
              <a:rPr lang="en-US" dirty="0"/>
              <a:t>is known </a:t>
            </a:r>
            <a:r>
              <a:rPr lang="en-US" dirty="0" smtClean="0"/>
              <a:t>as</a:t>
            </a:r>
          </a:p>
          <a:p>
            <a:pPr marL="0" indent="0">
              <a:buNone/>
            </a:pPr>
            <a:endParaRPr lang="en-US" dirty="0"/>
          </a:p>
          <a:p>
            <a:pPr marL="514350" indent="-514350">
              <a:buFont typeface="+mj-lt"/>
              <a:buAutoNum type="alphaUcPeriod"/>
            </a:pPr>
            <a:r>
              <a:rPr lang="en-US" dirty="0" smtClean="0"/>
              <a:t>mass</a:t>
            </a:r>
            <a:r>
              <a:rPr lang="en-US" dirty="0"/>
              <a:t>.</a:t>
            </a:r>
          </a:p>
          <a:p>
            <a:pPr marL="514350" indent="-514350">
              <a:buFont typeface="+mj-lt"/>
              <a:buAutoNum type="alphaUcPeriod"/>
            </a:pPr>
            <a:r>
              <a:rPr lang="en-US" b="1" dirty="0" smtClean="0"/>
              <a:t>inertia</a:t>
            </a:r>
            <a:r>
              <a:rPr lang="en-US" b="1" dirty="0"/>
              <a:t>.</a:t>
            </a:r>
          </a:p>
          <a:p>
            <a:pPr marL="514350" indent="-514350">
              <a:buFont typeface="+mj-lt"/>
              <a:buAutoNum type="alphaUcPeriod"/>
            </a:pPr>
            <a:r>
              <a:rPr lang="en-US" dirty="0" smtClean="0"/>
              <a:t>force</a:t>
            </a:r>
            <a:r>
              <a:rPr lang="en-US" dirty="0"/>
              <a:t>.</a:t>
            </a:r>
          </a:p>
        </p:txBody>
      </p:sp>
    </p:spTree>
    <p:extLst>
      <p:ext uri="{BB962C8B-B14F-4D97-AF65-F5344CB8AC3E}">
        <p14:creationId xmlns:p14="http://schemas.microsoft.com/office/powerpoint/2010/main" val="3353021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pPr marL="0" indent="0">
              <a:buNone/>
            </a:pPr>
            <a:r>
              <a:rPr lang="en-US" dirty="0" smtClean="0"/>
              <a:t>Forces that are equal in size and opposite in direction are known as</a:t>
            </a:r>
          </a:p>
          <a:p>
            <a:pPr marL="0" indent="0">
              <a:buNone/>
            </a:pPr>
            <a:endParaRPr lang="en-US" dirty="0" smtClean="0"/>
          </a:p>
          <a:p>
            <a:pPr marL="514350" indent="-514350">
              <a:buFont typeface="+mj-lt"/>
              <a:buAutoNum type="alphaUcPeriod"/>
            </a:pPr>
            <a:r>
              <a:rPr lang="en-US" dirty="0" smtClean="0"/>
              <a:t>balanced forces</a:t>
            </a:r>
          </a:p>
          <a:p>
            <a:pPr marL="514350" indent="-514350">
              <a:buFont typeface="+mj-lt"/>
              <a:buAutoNum type="alphaUcPeriod"/>
            </a:pPr>
            <a:r>
              <a:rPr lang="en-US" dirty="0" smtClean="0"/>
              <a:t>net forces</a:t>
            </a:r>
          </a:p>
          <a:p>
            <a:pPr marL="514350" indent="-514350">
              <a:buFont typeface="+mj-lt"/>
              <a:buAutoNum type="alphaUcPeriod"/>
            </a:pPr>
            <a:r>
              <a:rPr lang="en-US" dirty="0" smtClean="0"/>
              <a:t>friction forces</a:t>
            </a:r>
            <a:endParaRPr lang="en-US" dirty="0"/>
          </a:p>
        </p:txBody>
      </p:sp>
    </p:spTree>
    <p:extLst>
      <p:ext uri="{BB962C8B-B14F-4D97-AF65-F5344CB8AC3E}">
        <p14:creationId xmlns:p14="http://schemas.microsoft.com/office/powerpoint/2010/main" val="1734936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pPr marL="0" indent="0">
              <a:buNone/>
            </a:pPr>
            <a:r>
              <a:rPr lang="en-US" dirty="0" smtClean="0"/>
              <a:t>Forces that are equal in size and opposite in direction are known as</a:t>
            </a:r>
          </a:p>
          <a:p>
            <a:pPr marL="0" indent="0">
              <a:buNone/>
            </a:pPr>
            <a:endParaRPr lang="en-US" dirty="0" smtClean="0"/>
          </a:p>
          <a:p>
            <a:pPr marL="514350" indent="-514350">
              <a:buFont typeface="+mj-lt"/>
              <a:buAutoNum type="alphaUcPeriod"/>
            </a:pPr>
            <a:r>
              <a:rPr lang="en-US" b="1" dirty="0" smtClean="0"/>
              <a:t>balanced forces</a:t>
            </a:r>
          </a:p>
          <a:p>
            <a:pPr marL="514350" indent="-514350">
              <a:buFont typeface="+mj-lt"/>
              <a:buAutoNum type="alphaUcPeriod"/>
            </a:pPr>
            <a:r>
              <a:rPr lang="en-US" dirty="0" smtClean="0"/>
              <a:t>net forces</a:t>
            </a:r>
          </a:p>
          <a:p>
            <a:pPr marL="514350" indent="-514350">
              <a:buFont typeface="+mj-lt"/>
              <a:buAutoNum type="alphaUcPeriod"/>
            </a:pPr>
            <a:r>
              <a:rPr lang="en-US" dirty="0" smtClean="0"/>
              <a:t>friction forces</a:t>
            </a:r>
            <a:endParaRPr lang="en-US" dirty="0"/>
          </a:p>
        </p:txBody>
      </p:sp>
    </p:spTree>
    <p:extLst>
      <p:ext uri="{BB962C8B-B14F-4D97-AF65-F5344CB8AC3E}">
        <p14:creationId xmlns:p14="http://schemas.microsoft.com/office/powerpoint/2010/main" val="2651198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A 2.0-kg object is pulled horizontally by a force of 6.3 N along the floor where the coefficient of kinetic friction is 0.24. What is the object’s acceleration</a:t>
            </a:r>
            <a:r>
              <a:rPr lang="en-US" dirty="0" smtClean="0">
                <a:solidFill>
                  <a:srgbClr val="000000"/>
                </a:solidFill>
                <a:latin typeface="Arial" panose="020B0604020202020204" pitchFamily="34" charset="0"/>
                <a:ea typeface="Times New Roman" panose="02020603050405020304" pitchFamily="18" charset="0"/>
              </a:rPr>
              <a: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5.5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1.6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2.0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0.80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2.0 </a:t>
            </a:r>
            <a:r>
              <a:rPr lang="en-US" dirty="0">
                <a:solidFill>
                  <a:srgbClr val="000000"/>
                </a:solidFill>
                <a:latin typeface="Arial" panose="020B0604020202020204" pitchFamily="34" charset="0"/>
                <a:ea typeface="Times New Roman" panose="02020603050405020304" pitchFamily="18" charset="0"/>
              </a:rPr>
              <a:t>m/s</a:t>
            </a:r>
            <a:r>
              <a:rPr lang="en-US" baseline="30000" dirty="0">
                <a:solidFill>
                  <a:srgbClr val="000000"/>
                </a:solidFill>
                <a:latin typeface="Arial" panose="020B0604020202020204" pitchFamily="34" charset="0"/>
                <a:ea typeface="Times New Roman" panose="02020603050405020304" pitchFamily="18" charset="0"/>
              </a:rPr>
              <a:t>2</a:t>
            </a:r>
          </a:p>
          <a:p>
            <a:pPr marL="0" indent="0">
              <a:buNone/>
            </a:pPr>
            <a:endParaRPr lang="en-US" dirty="0" smtClean="0"/>
          </a:p>
        </p:txBody>
      </p:sp>
    </p:spTree>
    <p:extLst>
      <p:ext uri="{BB962C8B-B14F-4D97-AF65-F5344CB8AC3E}">
        <p14:creationId xmlns:p14="http://schemas.microsoft.com/office/powerpoint/2010/main" val="1655170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A 2.0-kg object is pulled horizontally by a force of 6.3 N along the floor where the coefficient of kinetic friction is 0.24. What is the object’s acceleration</a:t>
            </a:r>
            <a:r>
              <a:rPr lang="en-US" dirty="0" smtClean="0">
                <a:solidFill>
                  <a:srgbClr val="000000"/>
                </a:solidFill>
                <a:latin typeface="Arial" panose="020B0604020202020204" pitchFamily="34" charset="0"/>
                <a:ea typeface="Times New Roman" panose="02020603050405020304" pitchFamily="18" charset="0"/>
              </a:rPr>
              <a: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5.5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1.6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2.0 m/s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b="1" dirty="0" smtClean="0">
                <a:solidFill>
                  <a:srgbClr val="000000"/>
                </a:solidFill>
                <a:latin typeface="Arial" panose="020B0604020202020204" pitchFamily="34" charset="0"/>
                <a:ea typeface="Times New Roman" panose="02020603050405020304" pitchFamily="18" charset="0"/>
              </a:rPr>
              <a:t>0.80 m/s</a:t>
            </a:r>
            <a:r>
              <a:rPr lang="en-US" b="1"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2.0 </a:t>
            </a:r>
            <a:r>
              <a:rPr lang="en-US" dirty="0">
                <a:solidFill>
                  <a:srgbClr val="000000"/>
                </a:solidFill>
                <a:latin typeface="Arial" panose="020B0604020202020204" pitchFamily="34" charset="0"/>
                <a:ea typeface="Times New Roman" panose="02020603050405020304" pitchFamily="18" charset="0"/>
              </a:rPr>
              <a:t>m/s</a:t>
            </a:r>
            <a:r>
              <a:rPr lang="en-US" baseline="30000" dirty="0">
                <a:solidFill>
                  <a:srgbClr val="000000"/>
                </a:solidFill>
                <a:latin typeface="Arial" panose="020B0604020202020204" pitchFamily="34" charset="0"/>
                <a:ea typeface="Times New Roman" panose="02020603050405020304" pitchFamily="18" charset="0"/>
              </a:rPr>
              <a:t>2</a:t>
            </a:r>
          </a:p>
          <a:p>
            <a:pPr marL="0" indent="0">
              <a:buNone/>
            </a:pPr>
            <a:endParaRPr lang="en-US" dirty="0" smtClean="0"/>
          </a:p>
        </p:txBody>
      </p:sp>
      <p:sp>
        <p:nvSpPr>
          <p:cNvPr id="4" name="TextBox 3"/>
          <p:cNvSpPr txBox="1"/>
          <p:nvPr/>
        </p:nvSpPr>
        <p:spPr>
          <a:xfrm>
            <a:off x="4653886" y="2887682"/>
            <a:ext cx="6127845" cy="3970318"/>
          </a:xfrm>
          <a:prstGeom prst="rect">
            <a:avLst/>
          </a:prstGeom>
          <a:noFill/>
        </p:spPr>
        <p:txBody>
          <a:bodyPr wrap="square" rtlCol="0">
            <a:spAutoFit/>
          </a:bodyPr>
          <a:lstStyle/>
          <a:p>
            <a:r>
              <a:rPr lang="en-GB" sz="2800" dirty="0" err="1" smtClean="0"/>
              <a:t>F</a:t>
            </a:r>
            <a:r>
              <a:rPr lang="en-GB" sz="2800" baseline="-25000" dirty="0" err="1" smtClean="0"/>
              <a:t>g</a:t>
            </a:r>
            <a:r>
              <a:rPr lang="en-GB" sz="2800" dirty="0" smtClean="0"/>
              <a:t> = mg = F</a:t>
            </a:r>
            <a:r>
              <a:rPr lang="en-GB" sz="2800" baseline="-25000" dirty="0" smtClean="0"/>
              <a:t>N</a:t>
            </a:r>
            <a:r>
              <a:rPr lang="en-GB" sz="2800" dirty="0" smtClean="0"/>
              <a:t> = 2kg * 9.8 m</a:t>
            </a:r>
            <a:r>
              <a:rPr lang="en-GB" sz="2000" dirty="0" smtClean="0"/>
              <a:t>/</a:t>
            </a:r>
            <a:r>
              <a:rPr lang="en-GB" sz="2800" dirty="0" smtClean="0"/>
              <a:t>s</a:t>
            </a:r>
            <a:r>
              <a:rPr lang="en-GB" sz="2800" baseline="30000" dirty="0" smtClean="0"/>
              <a:t>2 </a:t>
            </a:r>
            <a:r>
              <a:rPr lang="en-GB" sz="2800" dirty="0" smtClean="0"/>
              <a:t>= 19.6N</a:t>
            </a:r>
          </a:p>
          <a:p>
            <a:endParaRPr lang="en-GB" sz="2800" dirty="0" smtClean="0"/>
          </a:p>
          <a:p>
            <a:r>
              <a:rPr lang="en-GB" sz="2800" dirty="0" err="1" smtClean="0"/>
              <a:t>f</a:t>
            </a:r>
            <a:r>
              <a:rPr lang="en-GB" sz="2800" baseline="-25000" dirty="0" err="1" smtClean="0"/>
              <a:t>KE</a:t>
            </a:r>
            <a:r>
              <a:rPr lang="en-GB" sz="2800" dirty="0" smtClean="0"/>
              <a:t> = </a:t>
            </a:r>
            <a:r>
              <a:rPr lang="el-GR" sz="2800" dirty="0" smtClean="0"/>
              <a:t>μ</a:t>
            </a:r>
            <a:r>
              <a:rPr lang="en-US" sz="2800" baseline="-25000" dirty="0" smtClean="0"/>
              <a:t>KE</a:t>
            </a:r>
            <a:r>
              <a:rPr lang="en-US" sz="2800" dirty="0" smtClean="0"/>
              <a:t>F</a:t>
            </a:r>
            <a:r>
              <a:rPr lang="en-US" sz="2800" baseline="-25000" dirty="0" smtClean="0"/>
              <a:t>N</a:t>
            </a:r>
            <a:r>
              <a:rPr lang="en-US" sz="2800" dirty="0" smtClean="0"/>
              <a:t> = 0.24 * 19.6N = 4.7N</a:t>
            </a:r>
          </a:p>
          <a:p>
            <a:endParaRPr lang="en-US" sz="2800" dirty="0"/>
          </a:p>
          <a:p>
            <a:r>
              <a:rPr lang="en-US" sz="2800" dirty="0" smtClean="0"/>
              <a:t>F</a:t>
            </a:r>
            <a:r>
              <a:rPr lang="en-US" sz="2800" baseline="-25000" dirty="0" smtClean="0"/>
              <a:t>NET</a:t>
            </a:r>
            <a:r>
              <a:rPr lang="en-US" sz="2800" dirty="0" smtClean="0"/>
              <a:t> = 6.3N – 4.7N = 1.6N</a:t>
            </a:r>
          </a:p>
          <a:p>
            <a:endParaRPr lang="en-US" sz="2800" dirty="0"/>
          </a:p>
          <a:p>
            <a:r>
              <a:rPr lang="en-US" sz="2800" dirty="0"/>
              <a:t>F</a:t>
            </a:r>
            <a:r>
              <a:rPr lang="en-US" sz="2800" baseline="-25000" dirty="0"/>
              <a:t>NET</a:t>
            </a:r>
            <a:r>
              <a:rPr lang="en-US" sz="2800" dirty="0"/>
              <a:t> </a:t>
            </a:r>
            <a:r>
              <a:rPr lang="en-US" sz="2800" dirty="0" smtClean="0"/>
              <a:t>= ma</a:t>
            </a:r>
          </a:p>
          <a:p>
            <a:endParaRPr lang="en-GB" sz="2800" dirty="0" smtClean="0"/>
          </a:p>
          <a:p>
            <a:r>
              <a:rPr lang="en-GB" sz="2800" dirty="0" smtClean="0"/>
              <a:t>a = </a:t>
            </a:r>
            <a:r>
              <a:rPr lang="en-US" sz="2800" dirty="0"/>
              <a:t>F</a:t>
            </a:r>
            <a:r>
              <a:rPr lang="en-US" sz="2800" baseline="-25000" dirty="0"/>
              <a:t>NET</a:t>
            </a:r>
            <a:r>
              <a:rPr lang="en-US" sz="2800" dirty="0"/>
              <a:t> </a:t>
            </a:r>
            <a:r>
              <a:rPr lang="en-US" sz="2800" dirty="0" smtClean="0"/>
              <a:t>/ m = 1.6N / 2kg = </a:t>
            </a:r>
            <a:endParaRPr lang="en-GB" sz="2800" dirty="0" smtClean="0"/>
          </a:p>
        </p:txBody>
      </p:sp>
    </p:spTree>
    <p:extLst>
      <p:ext uri="{BB962C8B-B14F-4D97-AF65-F5344CB8AC3E}">
        <p14:creationId xmlns:p14="http://schemas.microsoft.com/office/powerpoint/2010/main" val="833328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normAutofit/>
          </a:bodyPr>
          <a:lstStyle/>
          <a:p>
            <a:pPr marL="0" indent="0">
              <a:buNone/>
            </a:pPr>
            <a:r>
              <a:rPr lang="en-US" dirty="0"/>
              <a:t>According to Newton’s third law of motion, when a hammer strikes and exerts </a:t>
            </a:r>
            <a:r>
              <a:rPr lang="en-US" dirty="0" smtClean="0"/>
              <a:t>force on </a:t>
            </a:r>
            <a:r>
              <a:rPr lang="en-US" dirty="0"/>
              <a:t>a nail, the nail</a:t>
            </a:r>
          </a:p>
          <a:p>
            <a:pPr marL="0" indent="0">
              <a:buNone/>
            </a:pPr>
            <a:endParaRPr lang="en-US" dirty="0"/>
          </a:p>
          <a:p>
            <a:pPr marL="514350" indent="-514350">
              <a:buFont typeface="+mj-lt"/>
              <a:buAutoNum type="alphaUcPeriod"/>
            </a:pPr>
            <a:r>
              <a:rPr lang="en-US" dirty="0" smtClean="0"/>
              <a:t>creates </a:t>
            </a:r>
            <a:r>
              <a:rPr lang="en-US" dirty="0"/>
              <a:t>a friction with the hammer.</a:t>
            </a:r>
          </a:p>
          <a:p>
            <a:pPr marL="514350" indent="-514350">
              <a:buFont typeface="+mj-lt"/>
              <a:buAutoNum type="alphaUcPeriod"/>
            </a:pPr>
            <a:r>
              <a:rPr lang="en-US" dirty="0" smtClean="0"/>
              <a:t>disappears </a:t>
            </a:r>
            <a:r>
              <a:rPr lang="en-US" dirty="0"/>
              <a:t>into the wood.</a:t>
            </a:r>
          </a:p>
          <a:p>
            <a:pPr marL="514350" indent="-514350">
              <a:buFont typeface="+mj-lt"/>
              <a:buAutoNum type="alphaUcPeriod"/>
            </a:pPr>
            <a:r>
              <a:rPr lang="en-US" dirty="0" smtClean="0"/>
              <a:t>exerts </a:t>
            </a:r>
            <a:r>
              <a:rPr lang="en-US" dirty="0"/>
              <a:t>an equal force back on the </a:t>
            </a:r>
            <a:r>
              <a:rPr lang="en-US" dirty="0" smtClean="0"/>
              <a:t>hammer.</a:t>
            </a:r>
          </a:p>
          <a:p>
            <a:pPr marL="514350" indent="-514350">
              <a:buFont typeface="+mj-lt"/>
              <a:buAutoNum type="alphaUcPeriod"/>
            </a:pPr>
            <a:r>
              <a:rPr lang="en-US" dirty="0" smtClean="0"/>
              <a:t>moves </a:t>
            </a:r>
            <a:r>
              <a:rPr lang="en-US" dirty="0"/>
              <a:t>at a constant speed.</a:t>
            </a:r>
          </a:p>
        </p:txBody>
      </p:sp>
    </p:spTree>
    <p:extLst>
      <p:ext uri="{BB962C8B-B14F-4D97-AF65-F5344CB8AC3E}">
        <p14:creationId xmlns:p14="http://schemas.microsoft.com/office/powerpoint/2010/main" val="1499299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normAutofit/>
          </a:bodyPr>
          <a:lstStyle/>
          <a:p>
            <a:pPr marL="0" indent="0">
              <a:buNone/>
            </a:pPr>
            <a:r>
              <a:rPr lang="en-US" dirty="0"/>
              <a:t>According to Newton’s third law of motion, when a hammer strikes and exerts </a:t>
            </a:r>
            <a:r>
              <a:rPr lang="en-US" dirty="0" smtClean="0"/>
              <a:t>force on </a:t>
            </a:r>
            <a:r>
              <a:rPr lang="en-US" dirty="0"/>
              <a:t>a nail, the nail</a:t>
            </a:r>
          </a:p>
          <a:p>
            <a:pPr marL="0" indent="0">
              <a:buNone/>
            </a:pPr>
            <a:endParaRPr lang="en-US" dirty="0"/>
          </a:p>
          <a:p>
            <a:pPr marL="514350" indent="-514350">
              <a:buFont typeface="+mj-lt"/>
              <a:buAutoNum type="alphaUcPeriod"/>
            </a:pPr>
            <a:r>
              <a:rPr lang="en-US" dirty="0" smtClean="0"/>
              <a:t>creates </a:t>
            </a:r>
            <a:r>
              <a:rPr lang="en-US" dirty="0"/>
              <a:t>a friction with the hammer.</a:t>
            </a:r>
          </a:p>
          <a:p>
            <a:pPr marL="514350" indent="-514350">
              <a:buFont typeface="+mj-lt"/>
              <a:buAutoNum type="alphaUcPeriod"/>
            </a:pPr>
            <a:r>
              <a:rPr lang="en-US" dirty="0" smtClean="0"/>
              <a:t>disappears </a:t>
            </a:r>
            <a:r>
              <a:rPr lang="en-US" dirty="0"/>
              <a:t>into the wood.</a:t>
            </a:r>
          </a:p>
          <a:p>
            <a:pPr marL="514350" indent="-514350">
              <a:buFont typeface="+mj-lt"/>
              <a:buAutoNum type="alphaUcPeriod"/>
            </a:pPr>
            <a:r>
              <a:rPr lang="en-US" b="1" dirty="0" smtClean="0"/>
              <a:t>exerts </a:t>
            </a:r>
            <a:r>
              <a:rPr lang="en-US" b="1" dirty="0"/>
              <a:t>an equal force back on the </a:t>
            </a:r>
            <a:r>
              <a:rPr lang="en-US" b="1" dirty="0" smtClean="0"/>
              <a:t>hammer.</a:t>
            </a:r>
          </a:p>
          <a:p>
            <a:pPr marL="514350" indent="-514350">
              <a:buFont typeface="+mj-lt"/>
              <a:buAutoNum type="alphaUcPeriod"/>
            </a:pPr>
            <a:r>
              <a:rPr lang="en-US" dirty="0" smtClean="0"/>
              <a:t>moves </a:t>
            </a:r>
            <a:r>
              <a:rPr lang="en-US" dirty="0"/>
              <a:t>at a constant speed.</a:t>
            </a:r>
          </a:p>
        </p:txBody>
      </p:sp>
      <p:sp>
        <p:nvSpPr>
          <p:cNvPr id="4" name="TextBox 3"/>
          <p:cNvSpPr txBox="1"/>
          <p:nvPr/>
        </p:nvSpPr>
        <p:spPr>
          <a:xfrm>
            <a:off x="3179927" y="5584434"/>
            <a:ext cx="7296165" cy="892552"/>
          </a:xfrm>
          <a:prstGeom prst="rect">
            <a:avLst/>
          </a:prstGeom>
          <a:noFill/>
        </p:spPr>
        <p:txBody>
          <a:bodyPr wrap="none" rtlCol="0">
            <a:spAutoFit/>
          </a:bodyPr>
          <a:lstStyle/>
          <a:p>
            <a:r>
              <a:rPr lang="en-GB" sz="2800" dirty="0" smtClean="0"/>
              <a:t>Newton’s 3</a:t>
            </a:r>
            <a:r>
              <a:rPr lang="en-GB" sz="2800" baseline="30000" dirty="0" smtClean="0"/>
              <a:t>rd</a:t>
            </a:r>
            <a:r>
              <a:rPr lang="en-GB" sz="2800" dirty="0" smtClean="0"/>
              <a:t> Law:</a:t>
            </a:r>
          </a:p>
          <a:p>
            <a:r>
              <a:rPr lang="en-GB" sz="2400" dirty="0"/>
              <a:t>For every action, there is an equal and opposite reaction.</a:t>
            </a:r>
            <a:endParaRPr lang="en-GB" sz="3600" dirty="0"/>
          </a:p>
        </p:txBody>
      </p:sp>
    </p:spTree>
    <p:extLst>
      <p:ext uri="{BB962C8B-B14F-4D97-AF65-F5344CB8AC3E}">
        <p14:creationId xmlns:p14="http://schemas.microsoft.com/office/powerpoint/2010/main" val="2734065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Which of the following units is equivalent to a newton (N)?</a:t>
            </a:r>
          </a:p>
          <a:p>
            <a:pPr marL="0" lvl="0" indent="0" eaLnBrk="0" fontAlgn="base" hangingPunct="0">
              <a:lnSpc>
                <a:spcPct val="100000"/>
              </a:lnSpc>
              <a:spcBef>
                <a:spcPct val="0"/>
              </a:spcBef>
              <a:spcAft>
                <a:spcPct val="0"/>
              </a:spcAft>
              <a:buNone/>
              <a:tabLst>
                <a:tab pos="-114300" algn="r"/>
                <a:tab pos="0" algn="l"/>
              </a:tabLst>
            </a:pPr>
            <a:endParaRPr lang="en-US" dirty="0" smtClean="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kg•m</a:t>
            </a:r>
            <a:r>
              <a:rPr lang="en-US" dirty="0" smtClean="0">
                <a:solidFill>
                  <a:srgbClr val="000000"/>
                </a:solidFill>
                <a:latin typeface="Arial" panose="020B0604020202020204" pitchFamily="34" charset="0"/>
                <a:ea typeface="Times New Roman" panose="02020603050405020304" pitchFamily="18" charset="0"/>
              </a:rPr>
              <a:t>/s</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g•cm</a:t>
            </a:r>
            <a:r>
              <a:rPr lang="en-US" dirty="0" smtClean="0">
                <a:solidFill>
                  <a:srgbClr val="000000"/>
                </a:solidFill>
                <a:latin typeface="Arial" panose="020B0604020202020204" pitchFamily="34" charset="0"/>
                <a:ea typeface="Times New Roman" panose="02020603050405020304" pitchFamily="18" charset="0"/>
              </a:rPr>
              <a:t>/s</a:t>
            </a:r>
            <a:r>
              <a:rPr lang="en-US" dirty="0">
                <a:solidFill>
                  <a:srgbClr val="000000"/>
                </a:solidFill>
                <a:latin typeface="Arial" panose="020B0604020202020204" pitchFamily="34" charset="0"/>
                <a:ea typeface="Times New Roman" panose="02020603050405020304" pitchFamily="18" charset="0"/>
              </a:rPr>
              <a:t>	</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kg•cm</a:t>
            </a:r>
            <a:r>
              <a:rPr lang="en-US" dirty="0" smtClean="0">
                <a:solidFill>
                  <a:srgbClr val="000000"/>
                </a:solidFill>
                <a:latin typeface="Arial" panose="020B0604020202020204" pitchFamily="34" charset="0"/>
                <a:ea typeface="Times New Roman" panose="02020603050405020304" pitchFamily="18" charset="0"/>
              </a:rPr>
              <a:t>/s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kg•s</a:t>
            </a:r>
            <a:r>
              <a:rPr lang="en-US" baseline="30000" dirty="0" smtClean="0">
                <a:solidFill>
                  <a:srgbClr val="000000"/>
                </a:solidFill>
                <a:latin typeface="Arial" panose="020B0604020202020204" pitchFamily="34" charset="0"/>
                <a:ea typeface="Times New Roman" panose="02020603050405020304" pitchFamily="18" charset="0"/>
              </a:rPr>
              <a:t>2</a:t>
            </a:r>
            <a:r>
              <a:rPr lang="en-US" dirty="0" smtClean="0">
                <a:solidFill>
                  <a:srgbClr val="000000"/>
                </a:solidFill>
                <a:latin typeface="Arial" panose="020B0604020202020204" pitchFamily="34" charset="0"/>
                <a:ea typeface="Times New Roman" panose="02020603050405020304" pitchFamily="18" charset="0"/>
              </a:rPr>
              <a:t>/m</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kg•m</a:t>
            </a:r>
            <a:r>
              <a:rPr lang="en-US" dirty="0" smtClean="0">
                <a:solidFill>
                  <a:srgbClr val="000000"/>
                </a:solidFill>
                <a:latin typeface="Arial" panose="020B0604020202020204" pitchFamily="34" charset="0"/>
                <a:ea typeface="Times New Roman" panose="02020603050405020304" pitchFamily="18" charset="0"/>
              </a:rPr>
              <a:t>/s</a:t>
            </a:r>
            <a:r>
              <a:rPr lang="en-US" baseline="30000" dirty="0" smtClean="0">
                <a:solidFill>
                  <a:srgbClr val="000000"/>
                </a:solidFill>
                <a:latin typeface="Arial" panose="020B0604020202020204" pitchFamily="34" charset="0"/>
                <a:ea typeface="Times New Roman" panose="02020603050405020304" pitchFamily="18" charset="0"/>
              </a:rPr>
              <a:t>2</a:t>
            </a:r>
            <a:endParaRPr lang="en-US" baseline="30000"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p:spTree>
    <p:extLst>
      <p:ext uri="{BB962C8B-B14F-4D97-AF65-F5344CB8AC3E}">
        <p14:creationId xmlns:p14="http://schemas.microsoft.com/office/powerpoint/2010/main" val="3254089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an object is at rest on a horizontal surface, what force acts upward on the box?</a:t>
            </a:r>
          </a:p>
          <a:p>
            <a:pPr marL="0" indent="0">
              <a:buNone/>
            </a:pPr>
            <a:endParaRPr lang="en-US" dirty="0"/>
          </a:p>
          <a:p>
            <a:pPr marL="514350" indent="-514350">
              <a:buFont typeface="+mj-lt"/>
              <a:buAutoNum type="alphaUcPeriod"/>
            </a:pPr>
            <a:r>
              <a:rPr lang="en-US" dirty="0" smtClean="0"/>
              <a:t>Normal force</a:t>
            </a:r>
            <a:endParaRPr lang="en-US" dirty="0"/>
          </a:p>
          <a:p>
            <a:pPr marL="514350" indent="-514350">
              <a:buFont typeface="+mj-lt"/>
              <a:buAutoNum type="alphaUcPeriod"/>
            </a:pPr>
            <a:r>
              <a:rPr lang="en-US" dirty="0" smtClean="0"/>
              <a:t>The </a:t>
            </a:r>
            <a:r>
              <a:rPr lang="en-US" dirty="0"/>
              <a:t>weight of the box</a:t>
            </a:r>
          </a:p>
          <a:p>
            <a:pPr marL="514350" indent="-514350">
              <a:buFont typeface="+mj-lt"/>
              <a:buAutoNum type="alphaUcPeriod"/>
            </a:pPr>
            <a:r>
              <a:rPr lang="en-US" dirty="0" smtClean="0"/>
              <a:t>Frictional force</a:t>
            </a:r>
          </a:p>
          <a:p>
            <a:pPr marL="514350" indent="-514350">
              <a:buFont typeface="+mj-lt"/>
              <a:buAutoNum type="alphaUcPeriod"/>
            </a:pPr>
            <a:r>
              <a:rPr lang="en-US" dirty="0" smtClean="0"/>
              <a:t>There are no forces on the box</a:t>
            </a:r>
            <a:endParaRPr lang="en-US" dirty="0"/>
          </a:p>
        </p:txBody>
      </p:sp>
    </p:spTree>
    <p:extLst>
      <p:ext uri="{BB962C8B-B14F-4D97-AF65-F5344CB8AC3E}">
        <p14:creationId xmlns:p14="http://schemas.microsoft.com/office/powerpoint/2010/main" val="343546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an object is at rest on a horizontal surface, what force acts upward on the box?</a:t>
            </a:r>
          </a:p>
          <a:p>
            <a:pPr marL="0" indent="0">
              <a:buNone/>
            </a:pPr>
            <a:endParaRPr lang="en-US" dirty="0"/>
          </a:p>
          <a:p>
            <a:pPr marL="514350" indent="-514350">
              <a:buFont typeface="+mj-lt"/>
              <a:buAutoNum type="alphaUcPeriod"/>
            </a:pPr>
            <a:r>
              <a:rPr lang="en-US" b="1" dirty="0" smtClean="0"/>
              <a:t>Normal force</a:t>
            </a:r>
            <a:endParaRPr lang="en-US" b="1" dirty="0"/>
          </a:p>
          <a:p>
            <a:pPr marL="514350" indent="-514350">
              <a:buFont typeface="+mj-lt"/>
              <a:buAutoNum type="alphaUcPeriod"/>
            </a:pPr>
            <a:r>
              <a:rPr lang="en-US" dirty="0" smtClean="0"/>
              <a:t>The </a:t>
            </a:r>
            <a:r>
              <a:rPr lang="en-US" dirty="0"/>
              <a:t>weight of the box</a:t>
            </a:r>
          </a:p>
          <a:p>
            <a:pPr marL="514350" indent="-514350">
              <a:buFont typeface="+mj-lt"/>
              <a:buAutoNum type="alphaUcPeriod"/>
            </a:pPr>
            <a:r>
              <a:rPr lang="en-US" dirty="0" smtClean="0"/>
              <a:t>Frictional force</a:t>
            </a:r>
          </a:p>
          <a:p>
            <a:pPr marL="514350" indent="-514350">
              <a:buFont typeface="+mj-lt"/>
              <a:buAutoNum type="alphaUcPeriod"/>
            </a:pPr>
            <a:r>
              <a:rPr lang="en-US" dirty="0" smtClean="0"/>
              <a:t>There are no forces on the box</a:t>
            </a:r>
            <a:endParaRPr lang="en-US" dirty="0"/>
          </a:p>
        </p:txBody>
      </p:sp>
    </p:spTree>
    <p:extLst>
      <p:ext uri="{BB962C8B-B14F-4D97-AF65-F5344CB8AC3E}">
        <p14:creationId xmlns:p14="http://schemas.microsoft.com/office/powerpoint/2010/main" val="813553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What is a Newton a unit of?</a:t>
            </a:r>
          </a:p>
          <a:p>
            <a:pPr marL="0" indent="0">
              <a:buNone/>
            </a:pPr>
            <a:endParaRPr lang="en-US" dirty="0"/>
          </a:p>
          <a:p>
            <a:pPr marL="514350" indent="-514350">
              <a:buAutoNum type="alphaUcParenR"/>
            </a:pPr>
            <a:r>
              <a:rPr lang="en-US" dirty="0" smtClean="0"/>
              <a:t>Mass</a:t>
            </a:r>
          </a:p>
          <a:p>
            <a:pPr marL="514350" indent="-514350">
              <a:buAutoNum type="alphaUcParenR"/>
            </a:pPr>
            <a:r>
              <a:rPr lang="en-US" dirty="0" smtClean="0"/>
              <a:t>Acceleration</a:t>
            </a:r>
          </a:p>
          <a:p>
            <a:pPr marL="514350" indent="-514350">
              <a:buAutoNum type="alphaUcParenR"/>
            </a:pPr>
            <a:r>
              <a:rPr lang="en-US" dirty="0" smtClean="0"/>
              <a:t>Weight</a:t>
            </a:r>
          </a:p>
          <a:p>
            <a:pPr marL="514350" indent="-514350">
              <a:buAutoNum type="alphaUcParenR"/>
            </a:pPr>
            <a:r>
              <a:rPr lang="en-US" dirty="0" smtClean="0"/>
              <a:t>Gravity</a:t>
            </a:r>
          </a:p>
          <a:p>
            <a:pPr marL="0" indent="0">
              <a:buNone/>
            </a:pPr>
            <a:endParaRPr lang="en-US" dirty="0" smtClean="0"/>
          </a:p>
        </p:txBody>
      </p:sp>
    </p:spTree>
    <p:extLst>
      <p:ext uri="{BB962C8B-B14F-4D97-AF65-F5344CB8AC3E}">
        <p14:creationId xmlns:p14="http://schemas.microsoft.com/office/powerpoint/2010/main" val="1249317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What is a Newton a unit of?</a:t>
            </a:r>
          </a:p>
          <a:p>
            <a:pPr marL="0" indent="0">
              <a:buNone/>
            </a:pPr>
            <a:endParaRPr lang="en-US" dirty="0"/>
          </a:p>
          <a:p>
            <a:pPr marL="514350" indent="-514350">
              <a:buAutoNum type="alphaUcParenR"/>
            </a:pPr>
            <a:r>
              <a:rPr lang="en-US" dirty="0" smtClean="0"/>
              <a:t>Mass</a:t>
            </a:r>
          </a:p>
          <a:p>
            <a:pPr marL="514350" indent="-514350">
              <a:buAutoNum type="alphaUcParenR"/>
            </a:pPr>
            <a:r>
              <a:rPr lang="en-US" dirty="0" smtClean="0"/>
              <a:t>Acceleration</a:t>
            </a:r>
          </a:p>
          <a:p>
            <a:pPr marL="514350" indent="-514350">
              <a:buAutoNum type="alphaUcParenR"/>
            </a:pPr>
            <a:r>
              <a:rPr lang="en-US" b="1" dirty="0" smtClean="0"/>
              <a:t>Weight</a:t>
            </a:r>
          </a:p>
          <a:p>
            <a:pPr marL="514350" indent="-514350">
              <a:buAutoNum type="alphaUcParenR"/>
            </a:pPr>
            <a:r>
              <a:rPr lang="en-US" dirty="0" smtClean="0"/>
              <a:t>Gravity</a:t>
            </a:r>
          </a:p>
          <a:p>
            <a:pPr marL="0" indent="0">
              <a:buNone/>
            </a:pPr>
            <a:endParaRPr lang="en-US" dirty="0" smtClean="0"/>
          </a:p>
        </p:txBody>
      </p:sp>
    </p:spTree>
    <p:extLst>
      <p:ext uri="{BB962C8B-B14F-4D97-AF65-F5344CB8AC3E}">
        <p14:creationId xmlns:p14="http://schemas.microsoft.com/office/powerpoint/2010/main" val="23559666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pPr marL="0" indent="0">
              <a:buNone/>
            </a:pPr>
            <a:r>
              <a:rPr lang="en-US" dirty="0" smtClean="0"/>
              <a:t>When two bodies push on each other, their forces are…?</a:t>
            </a:r>
          </a:p>
          <a:p>
            <a:endParaRPr lang="en-US" dirty="0" smtClean="0"/>
          </a:p>
          <a:p>
            <a:pPr marL="514350" indent="-514350">
              <a:buFont typeface="+mj-lt"/>
              <a:buAutoNum type="alphaUcPeriod"/>
            </a:pPr>
            <a:r>
              <a:rPr lang="en-US" dirty="0" smtClean="0"/>
              <a:t>Weight and reaction</a:t>
            </a:r>
          </a:p>
          <a:p>
            <a:pPr marL="514350" indent="-514350">
              <a:buFont typeface="+mj-lt"/>
              <a:buAutoNum type="alphaUcPeriod"/>
            </a:pPr>
            <a:r>
              <a:rPr lang="en-US" dirty="0" smtClean="0"/>
              <a:t>Unbalanced and equal</a:t>
            </a:r>
          </a:p>
          <a:p>
            <a:pPr marL="514350" indent="-514350">
              <a:buFont typeface="+mj-lt"/>
              <a:buAutoNum type="alphaUcPeriod"/>
            </a:pPr>
            <a:r>
              <a:rPr lang="en-US" dirty="0" smtClean="0"/>
              <a:t>Equal and opposite</a:t>
            </a:r>
          </a:p>
          <a:p>
            <a:pPr marL="514350" indent="-514350">
              <a:buFont typeface="+mj-lt"/>
              <a:buAutoNum type="alphaUcPeriod"/>
            </a:pPr>
            <a:r>
              <a:rPr lang="en-US" dirty="0" smtClean="0"/>
              <a:t>Balanced and identical</a:t>
            </a:r>
          </a:p>
          <a:p>
            <a:pPr marL="514350" indent="-514350">
              <a:buFont typeface="+mj-lt"/>
              <a:buAutoNum type="alphaUcPeriod"/>
            </a:pPr>
            <a:r>
              <a:rPr lang="en-US" dirty="0" smtClean="0"/>
              <a:t>Friction and gravity</a:t>
            </a:r>
            <a:endParaRPr lang="en-US" dirty="0"/>
          </a:p>
        </p:txBody>
      </p:sp>
    </p:spTree>
    <p:extLst>
      <p:ext uri="{BB962C8B-B14F-4D97-AF65-F5344CB8AC3E}">
        <p14:creationId xmlns:p14="http://schemas.microsoft.com/office/powerpoint/2010/main" val="28619273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pPr marL="0" indent="0">
              <a:buNone/>
            </a:pPr>
            <a:r>
              <a:rPr lang="en-US" dirty="0" smtClean="0"/>
              <a:t>When two bodies push on each other, their forces are…?</a:t>
            </a:r>
          </a:p>
          <a:p>
            <a:endParaRPr lang="en-US" dirty="0" smtClean="0"/>
          </a:p>
          <a:p>
            <a:pPr marL="514350" indent="-514350">
              <a:buFont typeface="+mj-lt"/>
              <a:buAutoNum type="alphaUcPeriod"/>
            </a:pPr>
            <a:r>
              <a:rPr lang="en-US" dirty="0" smtClean="0"/>
              <a:t>Weight and reaction</a:t>
            </a:r>
          </a:p>
          <a:p>
            <a:pPr marL="514350" indent="-514350">
              <a:buFont typeface="+mj-lt"/>
              <a:buAutoNum type="alphaUcPeriod"/>
            </a:pPr>
            <a:r>
              <a:rPr lang="en-US" dirty="0" smtClean="0"/>
              <a:t>Unbalanced and equal</a:t>
            </a:r>
          </a:p>
          <a:p>
            <a:pPr marL="514350" indent="-514350">
              <a:buFont typeface="+mj-lt"/>
              <a:buAutoNum type="alphaUcPeriod"/>
            </a:pPr>
            <a:r>
              <a:rPr lang="en-US" b="1" dirty="0" smtClean="0"/>
              <a:t>Equal and opposite</a:t>
            </a:r>
          </a:p>
          <a:p>
            <a:pPr marL="514350" indent="-514350">
              <a:buFont typeface="+mj-lt"/>
              <a:buAutoNum type="alphaUcPeriod"/>
            </a:pPr>
            <a:r>
              <a:rPr lang="en-US" dirty="0" smtClean="0"/>
              <a:t>Balanced and identical</a:t>
            </a:r>
          </a:p>
          <a:p>
            <a:pPr marL="514350" indent="-514350">
              <a:buFont typeface="+mj-lt"/>
              <a:buAutoNum type="alphaUcPeriod"/>
            </a:pPr>
            <a:r>
              <a:rPr lang="en-US" dirty="0" smtClean="0"/>
              <a:t>Friction and gravity</a:t>
            </a:r>
            <a:endParaRPr lang="en-US" dirty="0"/>
          </a:p>
        </p:txBody>
      </p:sp>
    </p:spTree>
    <p:extLst>
      <p:ext uri="{BB962C8B-B14F-4D97-AF65-F5344CB8AC3E}">
        <p14:creationId xmlns:p14="http://schemas.microsoft.com/office/powerpoint/2010/main" val="28768291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direction of kinetic friction is always _________ to the direction the object is moving.</a:t>
            </a:r>
          </a:p>
          <a:p>
            <a:pPr marL="0" indent="0">
              <a:buNone/>
            </a:pPr>
            <a:endParaRPr lang="en-US" dirty="0"/>
          </a:p>
          <a:p>
            <a:pPr marL="514350" indent="-514350">
              <a:buAutoNum type="alphaUcParenR"/>
            </a:pPr>
            <a:r>
              <a:rPr lang="en-US" dirty="0" smtClean="0"/>
              <a:t>Equal</a:t>
            </a:r>
          </a:p>
          <a:p>
            <a:pPr marL="514350" indent="-514350">
              <a:buAutoNum type="alphaUcParenR"/>
            </a:pPr>
            <a:r>
              <a:rPr lang="en-US" dirty="0" smtClean="0"/>
              <a:t>Opposite</a:t>
            </a:r>
          </a:p>
          <a:p>
            <a:pPr marL="514350" indent="-514350">
              <a:buAutoNum type="alphaUcParenR"/>
            </a:pPr>
            <a:r>
              <a:rPr lang="en-US" dirty="0" smtClean="0"/>
              <a:t>Unrelated</a:t>
            </a:r>
          </a:p>
          <a:p>
            <a:pPr marL="514350" indent="-514350">
              <a:buAutoNum type="alphaUcParenR"/>
            </a:pPr>
            <a:r>
              <a:rPr lang="en-US" dirty="0" smtClean="0"/>
              <a:t>None of the above</a:t>
            </a:r>
          </a:p>
          <a:p>
            <a:pPr marL="0" indent="0">
              <a:buNone/>
            </a:pPr>
            <a:endParaRPr lang="en-US" dirty="0" smtClean="0"/>
          </a:p>
        </p:txBody>
      </p:sp>
    </p:spTree>
    <p:extLst>
      <p:ext uri="{BB962C8B-B14F-4D97-AF65-F5344CB8AC3E}">
        <p14:creationId xmlns:p14="http://schemas.microsoft.com/office/powerpoint/2010/main" val="4206148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direction of kinetic friction is always _________ to the direction the object is moving.</a:t>
            </a:r>
          </a:p>
          <a:p>
            <a:pPr marL="0" indent="0">
              <a:buNone/>
            </a:pPr>
            <a:endParaRPr lang="en-US" dirty="0"/>
          </a:p>
          <a:p>
            <a:pPr marL="514350" indent="-514350">
              <a:buAutoNum type="alphaUcParenR"/>
            </a:pPr>
            <a:r>
              <a:rPr lang="en-US" dirty="0" smtClean="0"/>
              <a:t>Equal</a:t>
            </a:r>
          </a:p>
          <a:p>
            <a:pPr marL="514350" indent="-514350">
              <a:buAutoNum type="alphaUcParenR"/>
            </a:pPr>
            <a:r>
              <a:rPr lang="en-US" b="1" dirty="0" smtClean="0"/>
              <a:t>Opposite</a:t>
            </a:r>
          </a:p>
          <a:p>
            <a:pPr marL="514350" indent="-514350">
              <a:buAutoNum type="alphaUcParenR"/>
            </a:pPr>
            <a:r>
              <a:rPr lang="en-US" dirty="0" smtClean="0"/>
              <a:t>Unrelated</a:t>
            </a:r>
          </a:p>
          <a:p>
            <a:pPr marL="514350" indent="-514350">
              <a:buAutoNum type="alphaUcParenR"/>
            </a:pPr>
            <a:r>
              <a:rPr lang="en-US" dirty="0" smtClean="0"/>
              <a:t>None of the above</a:t>
            </a:r>
          </a:p>
          <a:p>
            <a:pPr marL="0" indent="0">
              <a:buNone/>
            </a:pPr>
            <a:endParaRPr lang="en-US" dirty="0" smtClean="0"/>
          </a:p>
        </p:txBody>
      </p:sp>
    </p:spTree>
    <p:extLst>
      <p:ext uri="{BB962C8B-B14F-4D97-AF65-F5344CB8AC3E}">
        <p14:creationId xmlns:p14="http://schemas.microsoft.com/office/powerpoint/2010/main" val="8548802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an object is at rest on a horizontal surface, what force acts downwards on the box?</a:t>
            </a:r>
          </a:p>
          <a:p>
            <a:pPr marL="0" indent="0">
              <a:buNone/>
            </a:pPr>
            <a:endParaRPr lang="en-US" dirty="0"/>
          </a:p>
          <a:p>
            <a:pPr marL="514350" indent="-514350">
              <a:buFont typeface="+mj-lt"/>
              <a:buAutoNum type="alphaUcPeriod"/>
            </a:pPr>
            <a:r>
              <a:rPr lang="en-US" dirty="0" smtClean="0"/>
              <a:t>Normal force</a:t>
            </a:r>
            <a:endParaRPr lang="en-US" dirty="0"/>
          </a:p>
          <a:p>
            <a:pPr marL="514350" indent="-514350">
              <a:buFont typeface="+mj-lt"/>
              <a:buAutoNum type="alphaUcPeriod"/>
            </a:pPr>
            <a:r>
              <a:rPr lang="en-US" dirty="0" smtClean="0"/>
              <a:t>The </a:t>
            </a:r>
            <a:r>
              <a:rPr lang="en-US" dirty="0"/>
              <a:t>weight of the box</a:t>
            </a:r>
          </a:p>
          <a:p>
            <a:pPr marL="514350" indent="-514350">
              <a:buFont typeface="+mj-lt"/>
              <a:buAutoNum type="alphaUcPeriod"/>
            </a:pPr>
            <a:r>
              <a:rPr lang="en-US" dirty="0" smtClean="0"/>
              <a:t>Frictional force</a:t>
            </a:r>
          </a:p>
          <a:p>
            <a:pPr marL="514350" indent="-514350">
              <a:buFont typeface="+mj-lt"/>
              <a:buAutoNum type="alphaUcPeriod"/>
            </a:pPr>
            <a:r>
              <a:rPr lang="en-US" dirty="0" smtClean="0"/>
              <a:t>There are no forces on the box</a:t>
            </a:r>
            <a:endParaRPr lang="en-US" dirty="0"/>
          </a:p>
        </p:txBody>
      </p:sp>
    </p:spTree>
    <p:extLst>
      <p:ext uri="{BB962C8B-B14F-4D97-AF65-F5344CB8AC3E}">
        <p14:creationId xmlns:p14="http://schemas.microsoft.com/office/powerpoint/2010/main" val="25798128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an object is at rest on a horizontal surface, what force acts downwards on the box?</a:t>
            </a:r>
          </a:p>
          <a:p>
            <a:pPr marL="0" indent="0">
              <a:buNone/>
            </a:pPr>
            <a:endParaRPr lang="en-US" dirty="0"/>
          </a:p>
          <a:p>
            <a:pPr marL="514350" indent="-514350">
              <a:buFont typeface="+mj-lt"/>
              <a:buAutoNum type="alphaUcPeriod"/>
            </a:pPr>
            <a:r>
              <a:rPr lang="en-US" dirty="0" smtClean="0"/>
              <a:t>Normal force</a:t>
            </a:r>
            <a:endParaRPr lang="en-US" dirty="0"/>
          </a:p>
          <a:p>
            <a:pPr marL="514350" indent="-514350">
              <a:buFont typeface="+mj-lt"/>
              <a:buAutoNum type="alphaUcPeriod"/>
            </a:pPr>
            <a:r>
              <a:rPr lang="en-US" b="1" dirty="0" smtClean="0"/>
              <a:t>The </a:t>
            </a:r>
            <a:r>
              <a:rPr lang="en-US" b="1" dirty="0"/>
              <a:t>weight of the box</a:t>
            </a:r>
          </a:p>
          <a:p>
            <a:pPr marL="514350" indent="-514350">
              <a:buFont typeface="+mj-lt"/>
              <a:buAutoNum type="alphaUcPeriod"/>
            </a:pPr>
            <a:r>
              <a:rPr lang="en-US" dirty="0" smtClean="0"/>
              <a:t>Frictional force</a:t>
            </a:r>
          </a:p>
          <a:p>
            <a:pPr marL="514350" indent="-514350">
              <a:buFont typeface="+mj-lt"/>
              <a:buAutoNum type="alphaUcPeriod"/>
            </a:pPr>
            <a:r>
              <a:rPr lang="en-US" dirty="0" smtClean="0"/>
              <a:t>There are no forces on the box</a:t>
            </a:r>
            <a:endParaRPr lang="en-US" dirty="0"/>
          </a:p>
        </p:txBody>
      </p:sp>
    </p:spTree>
    <p:extLst>
      <p:ext uri="{BB962C8B-B14F-4D97-AF65-F5344CB8AC3E}">
        <p14:creationId xmlns:p14="http://schemas.microsoft.com/office/powerpoint/2010/main" val="2543267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Which of the following units is equivalent to a newton (N)?</a:t>
            </a:r>
          </a:p>
          <a:p>
            <a:pPr marL="0" lvl="0" indent="0" eaLnBrk="0" fontAlgn="base" hangingPunct="0">
              <a:lnSpc>
                <a:spcPct val="100000"/>
              </a:lnSpc>
              <a:spcBef>
                <a:spcPct val="0"/>
              </a:spcBef>
              <a:spcAft>
                <a:spcPct val="0"/>
              </a:spcAft>
              <a:buNone/>
              <a:tabLst>
                <a:tab pos="-114300" algn="r"/>
                <a:tab pos="0" algn="l"/>
              </a:tabLst>
            </a:pPr>
            <a:endParaRPr lang="en-US" dirty="0" smtClean="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kg•m</a:t>
            </a:r>
            <a:r>
              <a:rPr lang="en-US" dirty="0" smtClean="0">
                <a:solidFill>
                  <a:srgbClr val="000000"/>
                </a:solidFill>
                <a:latin typeface="Arial" panose="020B0604020202020204" pitchFamily="34" charset="0"/>
                <a:ea typeface="Times New Roman" panose="02020603050405020304" pitchFamily="18" charset="0"/>
              </a:rPr>
              <a:t>/s</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g•cm</a:t>
            </a:r>
            <a:r>
              <a:rPr lang="en-US" dirty="0" smtClean="0">
                <a:solidFill>
                  <a:srgbClr val="000000"/>
                </a:solidFill>
                <a:latin typeface="Arial" panose="020B0604020202020204" pitchFamily="34" charset="0"/>
                <a:ea typeface="Times New Roman" panose="02020603050405020304" pitchFamily="18" charset="0"/>
              </a:rPr>
              <a:t>/s</a:t>
            </a:r>
            <a:r>
              <a:rPr lang="en-US" dirty="0">
                <a:solidFill>
                  <a:srgbClr val="000000"/>
                </a:solidFill>
                <a:latin typeface="Arial" panose="020B0604020202020204" pitchFamily="34" charset="0"/>
                <a:ea typeface="Times New Roman" panose="02020603050405020304" pitchFamily="18" charset="0"/>
              </a:rPr>
              <a:t>	</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err="1" smtClean="0">
                <a:solidFill>
                  <a:srgbClr val="000000"/>
                </a:solidFill>
                <a:latin typeface="Arial" panose="020B0604020202020204" pitchFamily="34" charset="0"/>
                <a:ea typeface="Times New Roman" panose="02020603050405020304" pitchFamily="18" charset="0"/>
              </a:rPr>
              <a:t>kg•cm</a:t>
            </a:r>
            <a:r>
              <a:rPr lang="en-US" dirty="0" smtClean="0">
                <a:solidFill>
                  <a:srgbClr val="000000"/>
                </a:solidFill>
                <a:latin typeface="Arial" panose="020B0604020202020204" pitchFamily="34" charset="0"/>
                <a:ea typeface="Times New Roman" panose="02020603050405020304" pitchFamily="18" charset="0"/>
              </a:rPr>
              <a:t>/s</a:t>
            </a:r>
            <a:r>
              <a:rPr lang="en-US" baseline="30000" dirty="0" smtClean="0">
                <a:solidFill>
                  <a:srgbClr val="000000"/>
                </a:solidFill>
                <a:latin typeface="Arial" panose="020B0604020202020204" pitchFamily="34" charset="0"/>
                <a:ea typeface="Times New Roman" panose="02020603050405020304" pitchFamily="18" charset="0"/>
              </a:rPr>
              <a:t>2</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kg•s</a:t>
            </a:r>
            <a:r>
              <a:rPr lang="en-US" baseline="30000" dirty="0" smtClean="0">
                <a:solidFill>
                  <a:srgbClr val="000000"/>
                </a:solidFill>
                <a:latin typeface="Arial" panose="020B0604020202020204" pitchFamily="34" charset="0"/>
                <a:ea typeface="Times New Roman" panose="02020603050405020304" pitchFamily="18" charset="0"/>
              </a:rPr>
              <a:t>2</a:t>
            </a:r>
            <a:r>
              <a:rPr lang="en-US" dirty="0" smtClean="0">
                <a:solidFill>
                  <a:srgbClr val="000000"/>
                </a:solidFill>
                <a:latin typeface="Arial" panose="020B0604020202020204" pitchFamily="34" charset="0"/>
                <a:ea typeface="Times New Roman" panose="02020603050405020304" pitchFamily="18" charset="0"/>
              </a:rPr>
              <a:t>/m</a:t>
            </a:r>
          </a:p>
          <a:p>
            <a:pPr marL="514350" lvl="0" indent="-514350" eaLnBrk="0" fontAlgn="base" hangingPunct="0">
              <a:lnSpc>
                <a:spcPct val="100000"/>
              </a:lnSpc>
              <a:spcBef>
                <a:spcPct val="0"/>
              </a:spcBef>
              <a:spcAft>
                <a:spcPct val="0"/>
              </a:spcAft>
              <a:buFont typeface="+mj-lt"/>
              <a:buAutoNum type="alphaUcPeriod"/>
              <a:tabLst>
                <a:tab pos="-114300" algn="r"/>
                <a:tab pos="0" algn="l"/>
              </a:tabLst>
            </a:pPr>
            <a:r>
              <a:rPr lang="en-US" b="1" dirty="0" err="1" smtClean="0">
                <a:solidFill>
                  <a:srgbClr val="000000"/>
                </a:solidFill>
                <a:latin typeface="Arial" panose="020B0604020202020204" pitchFamily="34" charset="0"/>
                <a:ea typeface="Times New Roman" panose="02020603050405020304" pitchFamily="18" charset="0"/>
              </a:rPr>
              <a:t>kg•m</a:t>
            </a:r>
            <a:r>
              <a:rPr lang="en-US" b="1" dirty="0" smtClean="0">
                <a:solidFill>
                  <a:srgbClr val="000000"/>
                </a:solidFill>
                <a:latin typeface="Arial" panose="020B0604020202020204" pitchFamily="34" charset="0"/>
                <a:ea typeface="Times New Roman" panose="02020603050405020304" pitchFamily="18" charset="0"/>
              </a:rPr>
              <a:t>/s</a:t>
            </a:r>
            <a:r>
              <a:rPr lang="en-US" b="1" baseline="30000" dirty="0" smtClean="0">
                <a:solidFill>
                  <a:srgbClr val="000000"/>
                </a:solidFill>
                <a:latin typeface="Arial" panose="020B0604020202020204" pitchFamily="34" charset="0"/>
                <a:ea typeface="Times New Roman" panose="02020603050405020304" pitchFamily="18" charset="0"/>
              </a:rPr>
              <a:t>2</a:t>
            </a:r>
            <a:endParaRPr lang="en-US" b="1" baseline="30000"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p:sp>
        <p:nvSpPr>
          <p:cNvPr id="4" name="TextBox 3"/>
          <p:cNvSpPr txBox="1"/>
          <p:nvPr/>
        </p:nvSpPr>
        <p:spPr>
          <a:xfrm>
            <a:off x="4175077" y="4408227"/>
            <a:ext cx="2821606" cy="523220"/>
          </a:xfrm>
          <a:prstGeom prst="rect">
            <a:avLst/>
          </a:prstGeom>
          <a:noFill/>
        </p:spPr>
        <p:txBody>
          <a:bodyPr wrap="none" rtlCol="0">
            <a:spAutoFit/>
          </a:bodyPr>
          <a:lstStyle/>
          <a:p>
            <a:r>
              <a:rPr lang="en-GB" sz="2800" dirty="0" smtClean="0"/>
              <a:t>F = ma = kg m / s</a:t>
            </a:r>
            <a:r>
              <a:rPr lang="en-GB" sz="2800" baseline="30000" dirty="0" smtClean="0"/>
              <a:t>2</a:t>
            </a:r>
            <a:endParaRPr lang="en-GB" sz="2800" baseline="30000" dirty="0"/>
          </a:p>
        </p:txBody>
      </p:sp>
    </p:spTree>
    <p:extLst>
      <p:ext uri="{BB962C8B-B14F-4D97-AF65-F5344CB8AC3E}">
        <p14:creationId xmlns:p14="http://schemas.microsoft.com/office/powerpoint/2010/main" val="35601147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a:t>
            </a:r>
            <a:endParaRPr lang="en-US" dirty="0"/>
          </a:p>
        </p:txBody>
      </p:sp>
      <p:sp>
        <p:nvSpPr>
          <p:cNvPr id="3" name="Content Placeholder 2"/>
          <p:cNvSpPr>
            <a:spLocks noGrp="1"/>
          </p:cNvSpPr>
          <p:nvPr>
            <p:ph idx="1"/>
          </p:nvPr>
        </p:nvSpPr>
        <p:spPr/>
        <p:txBody>
          <a:bodyPr>
            <a:normAutofit/>
          </a:bodyPr>
          <a:lstStyle/>
          <a:p>
            <a:pPr marL="0" indent="0">
              <a:buNone/>
            </a:pPr>
            <a:r>
              <a:rPr lang="en-US" dirty="0"/>
              <a:t>How will the mass of </a:t>
            </a:r>
            <a:r>
              <a:rPr lang="en-US" dirty="0" smtClean="0"/>
              <a:t>an </a:t>
            </a:r>
            <a:r>
              <a:rPr lang="en-US" dirty="0"/>
              <a:t>object affect the way it speeds up or slows down</a:t>
            </a:r>
            <a:r>
              <a:rPr lang="en-US" dirty="0" smtClean="0"/>
              <a:t>?</a:t>
            </a:r>
          </a:p>
          <a:p>
            <a:pPr marL="0" indent="0">
              <a:buNone/>
            </a:pPr>
            <a:endParaRPr lang="en-US" dirty="0"/>
          </a:p>
          <a:p>
            <a:pPr marL="514350" indent="-514350">
              <a:buAutoNum type="alphaUcParenR"/>
            </a:pPr>
            <a:r>
              <a:rPr lang="en-US" dirty="0" smtClean="0"/>
              <a:t>No effect</a:t>
            </a:r>
          </a:p>
          <a:p>
            <a:pPr marL="514350" indent="-514350">
              <a:buAutoNum type="alphaUcParenR"/>
            </a:pPr>
            <a:r>
              <a:rPr lang="en-US" dirty="0" smtClean="0"/>
              <a:t>More massive objects are easier to accelerate and harder to decelerate</a:t>
            </a:r>
          </a:p>
          <a:p>
            <a:pPr marL="514350" indent="-514350">
              <a:buAutoNum type="alphaUcParenR"/>
            </a:pPr>
            <a:r>
              <a:rPr lang="en-US" dirty="0" smtClean="0"/>
              <a:t>More massive objects are harder to both accelerate and decelerate</a:t>
            </a:r>
          </a:p>
          <a:p>
            <a:pPr marL="514350" indent="-514350">
              <a:buAutoNum type="alphaUcParenR"/>
            </a:pPr>
            <a:r>
              <a:rPr lang="en-US" dirty="0" smtClean="0"/>
              <a:t>More massive objects are easier to both accelerate and decelerate</a:t>
            </a:r>
          </a:p>
          <a:p>
            <a:pPr marL="514350" indent="-514350">
              <a:buAutoNum type="alphaUcParenR"/>
            </a:pPr>
            <a:r>
              <a:rPr lang="en-US" dirty="0" smtClean="0"/>
              <a:t>Impossible to say</a:t>
            </a:r>
          </a:p>
        </p:txBody>
      </p:sp>
    </p:spTree>
    <p:extLst>
      <p:ext uri="{BB962C8B-B14F-4D97-AF65-F5344CB8AC3E}">
        <p14:creationId xmlns:p14="http://schemas.microsoft.com/office/powerpoint/2010/main" val="4119215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How will the mass of </a:t>
            </a:r>
            <a:r>
              <a:rPr lang="en-US" dirty="0" smtClean="0"/>
              <a:t>an </a:t>
            </a:r>
            <a:r>
              <a:rPr lang="en-US" dirty="0"/>
              <a:t>object affect the way it speeds up or slows down</a:t>
            </a:r>
            <a:r>
              <a:rPr lang="en-US" dirty="0" smtClean="0"/>
              <a:t>?</a:t>
            </a:r>
          </a:p>
          <a:p>
            <a:pPr marL="0" indent="0">
              <a:buNone/>
            </a:pPr>
            <a:endParaRPr lang="en-US" dirty="0"/>
          </a:p>
          <a:p>
            <a:pPr marL="514350" indent="-514350">
              <a:buAutoNum type="alphaUcParenR"/>
            </a:pPr>
            <a:r>
              <a:rPr lang="en-US" dirty="0" smtClean="0"/>
              <a:t>No effect</a:t>
            </a:r>
          </a:p>
          <a:p>
            <a:pPr marL="514350" indent="-514350">
              <a:buAutoNum type="alphaUcParenR"/>
            </a:pPr>
            <a:r>
              <a:rPr lang="en-US" dirty="0" smtClean="0"/>
              <a:t>More massive objects are easier to accelerate and harder to decelerate</a:t>
            </a:r>
          </a:p>
          <a:p>
            <a:pPr marL="514350" indent="-514350">
              <a:buAutoNum type="alphaUcParenR"/>
            </a:pPr>
            <a:r>
              <a:rPr lang="en-US" b="1" dirty="0" smtClean="0"/>
              <a:t>More massive objects are harder to both accelerate and decelerate</a:t>
            </a:r>
          </a:p>
          <a:p>
            <a:pPr marL="514350" indent="-514350">
              <a:buAutoNum type="alphaUcParenR"/>
            </a:pPr>
            <a:r>
              <a:rPr lang="en-US" dirty="0" smtClean="0"/>
              <a:t>More massive objects are easier to both accelerate and decelerate</a:t>
            </a:r>
          </a:p>
          <a:p>
            <a:pPr marL="514350" indent="-514350">
              <a:buAutoNum type="alphaUcParenR"/>
            </a:pPr>
            <a:r>
              <a:rPr lang="en-US" dirty="0" smtClean="0"/>
              <a:t>Impossible to say</a:t>
            </a:r>
          </a:p>
        </p:txBody>
      </p:sp>
      <p:sp>
        <p:nvSpPr>
          <p:cNvPr id="4" name="TextBox 3"/>
          <p:cNvSpPr txBox="1"/>
          <p:nvPr/>
        </p:nvSpPr>
        <p:spPr>
          <a:xfrm>
            <a:off x="10454184" y="4293572"/>
            <a:ext cx="1151277" cy="523220"/>
          </a:xfrm>
          <a:prstGeom prst="rect">
            <a:avLst/>
          </a:prstGeom>
          <a:noFill/>
        </p:spPr>
        <p:txBody>
          <a:bodyPr wrap="none" rtlCol="0">
            <a:spAutoFit/>
          </a:bodyPr>
          <a:lstStyle/>
          <a:p>
            <a:r>
              <a:rPr lang="en-GB" sz="2800" b="1" dirty="0" smtClean="0"/>
              <a:t>F = ma</a:t>
            </a:r>
            <a:endParaRPr lang="en-GB" sz="2800" b="1" dirty="0"/>
          </a:p>
        </p:txBody>
      </p:sp>
    </p:spTree>
    <p:extLst>
      <p:ext uri="{BB962C8B-B14F-4D97-AF65-F5344CB8AC3E}">
        <p14:creationId xmlns:p14="http://schemas.microsoft.com/office/powerpoint/2010/main" val="18095499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p:txBody>
          <a:bodyPr>
            <a:normAutofit/>
          </a:bodyPr>
          <a:lstStyle/>
          <a:p>
            <a:pPr marL="0" indent="0">
              <a:buNone/>
            </a:pPr>
            <a:r>
              <a:rPr lang="en-US" dirty="0"/>
              <a:t>To keep a heavy box sliding across a carpeted floor at constant speed, a person </a:t>
            </a:r>
            <a:r>
              <a:rPr lang="en-US" dirty="0" smtClean="0"/>
              <a:t>must continually </a:t>
            </a:r>
            <a:r>
              <a:rPr lang="en-US" dirty="0"/>
              <a:t>exert a force on the box. This force is used primarily to overcome </a:t>
            </a:r>
            <a:r>
              <a:rPr lang="en-US" dirty="0" smtClean="0"/>
              <a:t>which of </a:t>
            </a:r>
            <a:r>
              <a:rPr lang="en-US" dirty="0"/>
              <a:t>the following forces</a:t>
            </a:r>
            <a:r>
              <a:rPr lang="en-US" dirty="0" smtClean="0"/>
              <a:t>?</a:t>
            </a:r>
          </a:p>
          <a:p>
            <a:pPr marL="0" indent="0">
              <a:buNone/>
            </a:pPr>
            <a:endParaRPr lang="en-US" dirty="0"/>
          </a:p>
          <a:p>
            <a:pPr marL="514350" indent="-514350">
              <a:buFont typeface="+mj-lt"/>
              <a:buAutoNum type="alphaUcPeriod"/>
            </a:pPr>
            <a:r>
              <a:rPr lang="en-US" dirty="0" smtClean="0"/>
              <a:t>Air </a:t>
            </a:r>
            <a:r>
              <a:rPr lang="en-US" dirty="0"/>
              <a:t>resistance</a:t>
            </a:r>
          </a:p>
          <a:p>
            <a:pPr marL="514350" indent="-514350">
              <a:buFont typeface="+mj-lt"/>
              <a:buAutoNum type="alphaUcPeriod"/>
            </a:pPr>
            <a:r>
              <a:rPr lang="en-US" dirty="0" smtClean="0"/>
              <a:t>The </a:t>
            </a:r>
            <a:r>
              <a:rPr lang="en-US" dirty="0"/>
              <a:t>weight of the box</a:t>
            </a:r>
          </a:p>
          <a:p>
            <a:pPr marL="514350" indent="-514350">
              <a:buFont typeface="+mj-lt"/>
              <a:buAutoNum type="alphaUcPeriod"/>
            </a:pPr>
            <a:r>
              <a:rPr lang="en-US" dirty="0" smtClean="0"/>
              <a:t>The </a:t>
            </a:r>
            <a:r>
              <a:rPr lang="en-US" dirty="0"/>
              <a:t>frictional force exerted by the floor on the box</a:t>
            </a:r>
          </a:p>
        </p:txBody>
      </p:sp>
    </p:spTree>
    <p:extLst>
      <p:ext uri="{BB962C8B-B14F-4D97-AF65-F5344CB8AC3E}">
        <p14:creationId xmlns:p14="http://schemas.microsoft.com/office/powerpoint/2010/main" val="18826527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p:txBody>
          <a:bodyPr>
            <a:normAutofit/>
          </a:bodyPr>
          <a:lstStyle/>
          <a:p>
            <a:pPr marL="0" indent="0">
              <a:buNone/>
            </a:pPr>
            <a:r>
              <a:rPr lang="en-US" dirty="0"/>
              <a:t>To keep a heavy box sliding across a carpeted floor at constant speed, a person </a:t>
            </a:r>
            <a:r>
              <a:rPr lang="en-US" dirty="0" smtClean="0"/>
              <a:t>must continually </a:t>
            </a:r>
            <a:r>
              <a:rPr lang="en-US" dirty="0"/>
              <a:t>exert a force on the box. This force is used primarily to overcome </a:t>
            </a:r>
            <a:r>
              <a:rPr lang="en-US" dirty="0" smtClean="0"/>
              <a:t>which of </a:t>
            </a:r>
            <a:r>
              <a:rPr lang="en-US" dirty="0"/>
              <a:t>the following forces</a:t>
            </a:r>
            <a:r>
              <a:rPr lang="en-US" dirty="0" smtClean="0"/>
              <a:t>?</a:t>
            </a:r>
          </a:p>
          <a:p>
            <a:pPr marL="0" indent="0">
              <a:buNone/>
            </a:pPr>
            <a:endParaRPr lang="en-US" dirty="0"/>
          </a:p>
          <a:p>
            <a:pPr marL="514350" indent="-514350">
              <a:buFont typeface="+mj-lt"/>
              <a:buAutoNum type="alphaUcPeriod"/>
            </a:pPr>
            <a:r>
              <a:rPr lang="en-US" dirty="0" smtClean="0"/>
              <a:t>Air </a:t>
            </a:r>
            <a:r>
              <a:rPr lang="en-US" dirty="0"/>
              <a:t>resistance</a:t>
            </a:r>
          </a:p>
          <a:p>
            <a:pPr marL="514350" indent="-514350">
              <a:buFont typeface="+mj-lt"/>
              <a:buAutoNum type="alphaUcPeriod"/>
            </a:pPr>
            <a:r>
              <a:rPr lang="en-US" dirty="0" smtClean="0"/>
              <a:t>The </a:t>
            </a:r>
            <a:r>
              <a:rPr lang="en-US" dirty="0"/>
              <a:t>weight of the box</a:t>
            </a:r>
          </a:p>
          <a:p>
            <a:pPr marL="514350" indent="-514350">
              <a:buFont typeface="+mj-lt"/>
              <a:buAutoNum type="alphaUcPeriod"/>
            </a:pPr>
            <a:r>
              <a:rPr lang="en-US" b="1" dirty="0" smtClean="0"/>
              <a:t>The </a:t>
            </a:r>
            <a:r>
              <a:rPr lang="en-US" b="1" dirty="0"/>
              <a:t>frictional force exerted by the floor on the box</a:t>
            </a:r>
          </a:p>
        </p:txBody>
      </p:sp>
    </p:spTree>
    <p:extLst>
      <p:ext uri="{BB962C8B-B14F-4D97-AF65-F5344CB8AC3E}">
        <p14:creationId xmlns:p14="http://schemas.microsoft.com/office/powerpoint/2010/main" val="1953832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 16</a:t>
            </a:r>
            <a:endParaRPr lang="en-US" dirty="0"/>
          </a:p>
        </p:txBody>
      </p:sp>
      <p:sp>
        <p:nvSpPr>
          <p:cNvPr id="7" name="Content Placeholder 6"/>
          <p:cNvSpPr>
            <a:spLocks noGrp="1"/>
          </p:cNvSpPr>
          <p:nvPr>
            <p:ph idx="1"/>
          </p:nvPr>
        </p:nvSpPr>
        <p:spPr/>
        <p:txBody>
          <a:bodyPr/>
          <a:lstStyle/>
          <a:p>
            <a:r>
              <a:rPr lang="en-US" dirty="0" smtClean="0"/>
              <a:t>If the earth exerts a gravitational force on an apple pie, the apple pie exerts</a:t>
            </a:r>
          </a:p>
          <a:p>
            <a:pPr marL="0" indent="0">
              <a:buNone/>
            </a:pPr>
            <a:endParaRPr lang="en-US" dirty="0"/>
          </a:p>
          <a:p>
            <a:pPr marL="514350" indent="-514350">
              <a:buAutoNum type="alphaUcParenR"/>
            </a:pPr>
            <a:r>
              <a:rPr lang="en-US" dirty="0" smtClean="0"/>
              <a:t>Less force on the earth</a:t>
            </a:r>
          </a:p>
          <a:p>
            <a:pPr marL="514350" indent="-514350">
              <a:buAutoNum type="alphaUcParenR"/>
            </a:pPr>
            <a:r>
              <a:rPr lang="en-US" dirty="0" smtClean="0"/>
              <a:t>The same force on the earth</a:t>
            </a:r>
          </a:p>
          <a:p>
            <a:pPr marL="514350" indent="-514350">
              <a:buAutoNum type="alphaUcParenR"/>
            </a:pPr>
            <a:r>
              <a:rPr lang="en-US" dirty="0" smtClean="0"/>
              <a:t>More force on the earth</a:t>
            </a:r>
          </a:p>
          <a:p>
            <a:pPr marL="514350" indent="-514350">
              <a:buAutoNum type="alphaUcParenR"/>
            </a:pPr>
            <a:r>
              <a:rPr lang="en-US" dirty="0" smtClean="0"/>
              <a:t>Unknown amount of force on the earth</a:t>
            </a:r>
            <a:endParaRPr lang="en-US" dirty="0"/>
          </a:p>
        </p:txBody>
      </p:sp>
    </p:spTree>
    <p:extLst>
      <p:ext uri="{BB962C8B-B14F-4D97-AF65-F5344CB8AC3E}">
        <p14:creationId xmlns:p14="http://schemas.microsoft.com/office/powerpoint/2010/main" val="19312912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 16</a:t>
            </a:r>
            <a:endParaRPr lang="en-US" dirty="0"/>
          </a:p>
        </p:txBody>
      </p:sp>
      <p:sp>
        <p:nvSpPr>
          <p:cNvPr id="7" name="Content Placeholder 6"/>
          <p:cNvSpPr>
            <a:spLocks noGrp="1"/>
          </p:cNvSpPr>
          <p:nvPr>
            <p:ph idx="1"/>
          </p:nvPr>
        </p:nvSpPr>
        <p:spPr/>
        <p:txBody>
          <a:bodyPr/>
          <a:lstStyle/>
          <a:p>
            <a:r>
              <a:rPr lang="en-US" dirty="0" smtClean="0"/>
              <a:t>If the earth exerts a gravitational force on an apple pie, the apple pie exerts</a:t>
            </a:r>
          </a:p>
          <a:p>
            <a:pPr marL="0" indent="0">
              <a:buNone/>
            </a:pPr>
            <a:endParaRPr lang="en-US" dirty="0"/>
          </a:p>
          <a:p>
            <a:pPr marL="514350" indent="-514350">
              <a:buAutoNum type="alphaUcParenR"/>
            </a:pPr>
            <a:r>
              <a:rPr lang="en-US" dirty="0" smtClean="0"/>
              <a:t>Less force on the earth</a:t>
            </a:r>
          </a:p>
          <a:p>
            <a:pPr marL="514350" indent="-514350">
              <a:buAutoNum type="alphaUcParenR"/>
            </a:pPr>
            <a:r>
              <a:rPr lang="en-US" b="1" dirty="0" smtClean="0"/>
              <a:t>The same force on the earth</a:t>
            </a:r>
          </a:p>
          <a:p>
            <a:pPr marL="514350" indent="-514350">
              <a:buAutoNum type="alphaUcParenR"/>
            </a:pPr>
            <a:r>
              <a:rPr lang="en-US" dirty="0" smtClean="0"/>
              <a:t>More force on the earth</a:t>
            </a:r>
          </a:p>
          <a:p>
            <a:pPr marL="514350" indent="-514350">
              <a:buAutoNum type="alphaUcParenR"/>
            </a:pPr>
            <a:r>
              <a:rPr lang="en-US" dirty="0" smtClean="0"/>
              <a:t>Unknown amount of force on the earth</a:t>
            </a:r>
            <a:endParaRPr lang="en-US" dirty="0"/>
          </a:p>
        </p:txBody>
      </p:sp>
      <p:sp>
        <p:nvSpPr>
          <p:cNvPr id="4" name="TextBox 3"/>
          <p:cNvSpPr txBox="1"/>
          <p:nvPr/>
        </p:nvSpPr>
        <p:spPr>
          <a:xfrm>
            <a:off x="2743198" y="5598082"/>
            <a:ext cx="7296165" cy="892552"/>
          </a:xfrm>
          <a:prstGeom prst="rect">
            <a:avLst/>
          </a:prstGeom>
          <a:noFill/>
        </p:spPr>
        <p:txBody>
          <a:bodyPr wrap="none" rtlCol="0">
            <a:spAutoFit/>
          </a:bodyPr>
          <a:lstStyle/>
          <a:p>
            <a:r>
              <a:rPr lang="en-GB" sz="2800" dirty="0" smtClean="0"/>
              <a:t>Newton’s 3</a:t>
            </a:r>
            <a:r>
              <a:rPr lang="en-GB" sz="2800" baseline="30000" dirty="0" smtClean="0"/>
              <a:t>rd</a:t>
            </a:r>
            <a:r>
              <a:rPr lang="en-GB" sz="2800" dirty="0" smtClean="0"/>
              <a:t> Law:</a:t>
            </a:r>
          </a:p>
          <a:p>
            <a:r>
              <a:rPr lang="en-GB" sz="2400" dirty="0"/>
              <a:t>For every action, there is an equal and opposite reaction.</a:t>
            </a:r>
            <a:endParaRPr lang="en-GB" sz="3600" dirty="0"/>
          </a:p>
        </p:txBody>
      </p:sp>
    </p:spTree>
    <p:extLst>
      <p:ext uri="{BB962C8B-B14F-4D97-AF65-F5344CB8AC3E}">
        <p14:creationId xmlns:p14="http://schemas.microsoft.com/office/powerpoint/2010/main" val="41838863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17</a:t>
            </a:r>
            <a:endParaRPr lang="en-US" dirty="0"/>
          </a:p>
        </p:txBody>
      </p:sp>
      <p:sp>
        <p:nvSpPr>
          <p:cNvPr id="5" name="Content Placeholder 4"/>
          <p:cNvSpPr>
            <a:spLocks noGrp="1"/>
          </p:cNvSpPr>
          <p:nvPr>
            <p:ph idx="1"/>
          </p:nvPr>
        </p:nvSpPr>
        <p:spPr/>
        <p:txBody>
          <a:bodyPr>
            <a:normAutofit lnSpcReduction="10000"/>
          </a:bodyPr>
          <a:lstStyle/>
          <a:p>
            <a:r>
              <a:rPr lang="en-US" dirty="0" smtClean="0"/>
              <a:t>A person stands on a scale that rests on the floor of an elevator.  When the elevator is stationary the scale registers 500 N.  When the elevator accelerates upwards the scale registers 600 N.  Taking the acceleration of gravity to be 10 m/s</a:t>
            </a:r>
            <a:r>
              <a:rPr lang="en-US" baseline="30000" dirty="0" smtClean="0"/>
              <a:t>2</a:t>
            </a:r>
            <a:r>
              <a:rPr lang="en-US" dirty="0" smtClean="0"/>
              <a:t>, the best estimate for the acceleration of the elevator is</a:t>
            </a:r>
          </a:p>
          <a:p>
            <a:pPr marL="0" indent="0">
              <a:buNone/>
            </a:pPr>
            <a:endParaRPr lang="en-US" dirty="0" smtClean="0"/>
          </a:p>
          <a:p>
            <a:pPr marL="514350" indent="-514350">
              <a:buAutoNum type="alphaUcParenR"/>
            </a:pPr>
            <a:r>
              <a:rPr lang="en-US" dirty="0" smtClean="0"/>
              <a:t>190 m/s</a:t>
            </a:r>
            <a:r>
              <a:rPr lang="en-US" baseline="30000" dirty="0" smtClean="0"/>
              <a:t>2</a:t>
            </a:r>
          </a:p>
          <a:p>
            <a:pPr marL="514350" indent="-514350">
              <a:buAutoNum type="alphaUcParenR"/>
            </a:pPr>
            <a:r>
              <a:rPr lang="en-US" dirty="0" smtClean="0"/>
              <a:t>11 m/s</a:t>
            </a:r>
            <a:r>
              <a:rPr lang="en-US" baseline="30000" dirty="0" smtClean="0"/>
              <a:t>2</a:t>
            </a:r>
          </a:p>
          <a:p>
            <a:pPr marL="514350" indent="-514350">
              <a:buAutoNum type="alphaUcParenR"/>
            </a:pPr>
            <a:r>
              <a:rPr lang="en-US" dirty="0" smtClean="0"/>
              <a:t>8 m/s</a:t>
            </a:r>
            <a:r>
              <a:rPr lang="en-US" baseline="30000" dirty="0" smtClean="0"/>
              <a:t>2</a:t>
            </a:r>
          </a:p>
          <a:p>
            <a:pPr marL="514350" indent="-514350">
              <a:buAutoNum type="alphaUcParenR"/>
            </a:pPr>
            <a:r>
              <a:rPr lang="en-US" dirty="0" smtClean="0"/>
              <a:t>2 m/s</a:t>
            </a:r>
            <a:r>
              <a:rPr lang="en-US" baseline="30000" dirty="0" smtClean="0"/>
              <a:t>2</a:t>
            </a:r>
            <a:endParaRPr lang="en-US" baseline="30000" dirty="0"/>
          </a:p>
        </p:txBody>
      </p:sp>
    </p:spTree>
    <p:extLst>
      <p:ext uri="{BB962C8B-B14F-4D97-AF65-F5344CB8AC3E}">
        <p14:creationId xmlns:p14="http://schemas.microsoft.com/office/powerpoint/2010/main" val="10376417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17</a:t>
            </a:r>
            <a:endParaRPr lang="en-US" dirty="0"/>
          </a:p>
        </p:txBody>
      </p:sp>
      <p:sp>
        <p:nvSpPr>
          <p:cNvPr id="5" name="Content Placeholder 4"/>
          <p:cNvSpPr>
            <a:spLocks noGrp="1"/>
          </p:cNvSpPr>
          <p:nvPr>
            <p:ph idx="1"/>
          </p:nvPr>
        </p:nvSpPr>
        <p:spPr/>
        <p:txBody>
          <a:bodyPr>
            <a:normAutofit lnSpcReduction="10000"/>
          </a:bodyPr>
          <a:lstStyle/>
          <a:p>
            <a:r>
              <a:rPr lang="en-US" dirty="0" smtClean="0"/>
              <a:t>A person stands on a scale that rests on the floor of an elevator.  When the elevator is stationary the scale registers 500 N.  When the elevator accelerates upwards the scale registers 600 N.  Taking the acceleration of gravity to be 10 m/s</a:t>
            </a:r>
            <a:r>
              <a:rPr lang="en-US" baseline="30000" dirty="0" smtClean="0"/>
              <a:t>2</a:t>
            </a:r>
            <a:r>
              <a:rPr lang="en-US" dirty="0" smtClean="0"/>
              <a:t>, the best estimate for the acceleration of the elevator is</a:t>
            </a:r>
          </a:p>
          <a:p>
            <a:pPr marL="0" indent="0">
              <a:buNone/>
            </a:pPr>
            <a:endParaRPr lang="en-US" dirty="0" smtClean="0"/>
          </a:p>
          <a:p>
            <a:pPr marL="514350" indent="-514350">
              <a:buAutoNum type="alphaUcParenR"/>
            </a:pPr>
            <a:r>
              <a:rPr lang="en-US" dirty="0" smtClean="0"/>
              <a:t>190 m/s</a:t>
            </a:r>
            <a:r>
              <a:rPr lang="en-US" baseline="30000" dirty="0" smtClean="0"/>
              <a:t>2</a:t>
            </a:r>
          </a:p>
          <a:p>
            <a:pPr marL="514350" indent="-514350">
              <a:buAutoNum type="alphaUcParenR"/>
            </a:pPr>
            <a:r>
              <a:rPr lang="en-US" dirty="0" smtClean="0"/>
              <a:t>11 m/s</a:t>
            </a:r>
            <a:r>
              <a:rPr lang="en-US" baseline="30000" dirty="0" smtClean="0"/>
              <a:t>2</a:t>
            </a:r>
          </a:p>
          <a:p>
            <a:pPr marL="514350" indent="-514350">
              <a:buAutoNum type="alphaUcParenR"/>
            </a:pPr>
            <a:r>
              <a:rPr lang="en-US" dirty="0" smtClean="0"/>
              <a:t>8 m/s</a:t>
            </a:r>
            <a:r>
              <a:rPr lang="en-US" baseline="30000" dirty="0" smtClean="0"/>
              <a:t>2</a:t>
            </a:r>
          </a:p>
          <a:p>
            <a:pPr marL="514350" indent="-514350">
              <a:buAutoNum type="alphaUcParenR"/>
            </a:pPr>
            <a:r>
              <a:rPr lang="en-US" b="1" dirty="0" smtClean="0"/>
              <a:t>2 m/s</a:t>
            </a:r>
            <a:r>
              <a:rPr lang="en-US" b="1" baseline="30000" dirty="0" smtClean="0"/>
              <a:t>2</a:t>
            </a:r>
            <a:endParaRPr lang="en-US" b="1" baseline="30000" dirty="0"/>
          </a:p>
        </p:txBody>
      </p:sp>
      <p:sp>
        <p:nvSpPr>
          <p:cNvPr id="2" name="TextBox 1"/>
          <p:cNvSpPr txBox="1"/>
          <p:nvPr/>
        </p:nvSpPr>
        <p:spPr>
          <a:xfrm>
            <a:off x="3971498" y="3739684"/>
            <a:ext cx="5663821" cy="2677656"/>
          </a:xfrm>
          <a:prstGeom prst="rect">
            <a:avLst/>
          </a:prstGeom>
          <a:noFill/>
        </p:spPr>
        <p:txBody>
          <a:bodyPr wrap="square" rtlCol="0">
            <a:spAutoFit/>
          </a:bodyPr>
          <a:lstStyle/>
          <a:p>
            <a:r>
              <a:rPr lang="en-GB" sz="2800" dirty="0" err="1" smtClean="0"/>
              <a:t>F</a:t>
            </a:r>
            <a:r>
              <a:rPr lang="en-GB" sz="2800" baseline="-25000" dirty="0" err="1" smtClean="0"/>
              <a:t>g</a:t>
            </a:r>
            <a:r>
              <a:rPr lang="en-GB" sz="2800" dirty="0" smtClean="0"/>
              <a:t> = mg</a:t>
            </a:r>
          </a:p>
          <a:p>
            <a:r>
              <a:rPr lang="en-GB" sz="2800" dirty="0" smtClean="0"/>
              <a:t>m = </a:t>
            </a:r>
            <a:r>
              <a:rPr lang="en-GB" sz="2800" dirty="0" err="1" smtClean="0"/>
              <a:t>F</a:t>
            </a:r>
            <a:r>
              <a:rPr lang="en-GB" sz="2800" baseline="-25000" dirty="0" err="1" smtClean="0"/>
              <a:t>g</a:t>
            </a:r>
            <a:r>
              <a:rPr lang="en-GB" sz="2800" baseline="-25000" dirty="0" smtClean="0"/>
              <a:t> </a:t>
            </a:r>
            <a:r>
              <a:rPr lang="en-GB" sz="2800" dirty="0" smtClean="0"/>
              <a:t>/ g = 500N / 10 m</a:t>
            </a:r>
            <a:r>
              <a:rPr lang="en-GB" sz="2000" dirty="0" smtClean="0"/>
              <a:t>/</a:t>
            </a:r>
            <a:r>
              <a:rPr lang="en-GB" sz="2800" dirty="0" smtClean="0"/>
              <a:t>s</a:t>
            </a:r>
            <a:r>
              <a:rPr lang="en-GB" sz="2800" baseline="30000" dirty="0" smtClean="0"/>
              <a:t>2</a:t>
            </a:r>
            <a:r>
              <a:rPr lang="en-GB" sz="2800" dirty="0" smtClean="0"/>
              <a:t> = 50kg</a:t>
            </a:r>
          </a:p>
          <a:p>
            <a:endParaRPr lang="en-GB" sz="2800" dirty="0"/>
          </a:p>
          <a:p>
            <a:r>
              <a:rPr lang="en-GB" sz="2800" dirty="0" smtClean="0"/>
              <a:t>F</a:t>
            </a:r>
            <a:r>
              <a:rPr lang="en-GB" sz="2800" baseline="-25000" dirty="0" smtClean="0"/>
              <a:t>NET</a:t>
            </a:r>
            <a:r>
              <a:rPr lang="en-GB" sz="2800" dirty="0" smtClean="0"/>
              <a:t> = 600N – 500N = 100N = ma</a:t>
            </a:r>
          </a:p>
          <a:p>
            <a:r>
              <a:rPr lang="en-GB" sz="2800" dirty="0" smtClean="0"/>
              <a:t>a = </a:t>
            </a:r>
            <a:r>
              <a:rPr lang="en-GB" sz="2800" dirty="0"/>
              <a:t>F</a:t>
            </a:r>
            <a:r>
              <a:rPr lang="en-GB" sz="2800" baseline="-25000" dirty="0"/>
              <a:t>NET</a:t>
            </a:r>
            <a:r>
              <a:rPr lang="en-GB" sz="2800" dirty="0" smtClean="0"/>
              <a:t> / m = 100N / 50kg</a:t>
            </a:r>
          </a:p>
          <a:p>
            <a:endParaRPr lang="en-GB" sz="2800" dirty="0"/>
          </a:p>
        </p:txBody>
      </p:sp>
      <p:sp>
        <p:nvSpPr>
          <p:cNvPr id="4" name="Rectangle 3"/>
          <p:cNvSpPr/>
          <p:nvPr/>
        </p:nvSpPr>
        <p:spPr>
          <a:xfrm>
            <a:off x="3807725" y="6363567"/>
            <a:ext cx="8652681" cy="461665"/>
          </a:xfrm>
          <a:prstGeom prst="rect">
            <a:avLst/>
          </a:prstGeom>
        </p:spPr>
        <p:txBody>
          <a:bodyPr wrap="square">
            <a:spAutoFit/>
          </a:bodyPr>
          <a:lstStyle/>
          <a:p>
            <a:r>
              <a:rPr lang="en-GB" sz="2400" b="1" dirty="0">
                <a:hlinkClick r:id="rId2"/>
              </a:rPr>
              <a:t>http://physics.usask.ca/~kathryn/phys111/apparent_weight.pdf</a:t>
            </a:r>
            <a:endParaRPr lang="en-GB" sz="2400" b="1" dirty="0"/>
          </a:p>
        </p:txBody>
      </p:sp>
    </p:spTree>
    <p:extLst>
      <p:ext uri="{BB962C8B-B14F-4D97-AF65-F5344CB8AC3E}">
        <p14:creationId xmlns:p14="http://schemas.microsoft.com/office/powerpoint/2010/main" val="25844363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18</a:t>
            </a:r>
            <a:endParaRPr lang="en-US" dirty="0"/>
          </a:p>
        </p:txBody>
      </p:sp>
      <p:sp>
        <p:nvSpPr>
          <p:cNvPr id="2" name="Content Placeholder 1"/>
          <p:cNvSpPr>
            <a:spLocks noGrp="1"/>
          </p:cNvSpPr>
          <p:nvPr>
            <p:ph idx="1"/>
          </p:nvPr>
        </p:nvSpPr>
        <p:spPr/>
        <p:txBody>
          <a:bodyPr/>
          <a:lstStyle/>
          <a:p>
            <a:pPr marL="0" indent="0">
              <a:buNone/>
            </a:pPr>
            <a:r>
              <a:rPr lang="en-US" dirty="0" smtClean="0"/>
              <a:t>An ice cube slides to the left at a constant velocity.  Which of the following must be true:</a:t>
            </a:r>
          </a:p>
          <a:p>
            <a:endParaRPr lang="en-US" dirty="0" smtClean="0"/>
          </a:p>
          <a:p>
            <a:pPr marL="514350" indent="-514350">
              <a:buFont typeface="+mj-lt"/>
              <a:buAutoNum type="alphaUcPeriod"/>
            </a:pPr>
            <a:r>
              <a:rPr lang="en-US" dirty="0" smtClean="0"/>
              <a:t>The net force on the ice cube is to the left.</a:t>
            </a:r>
          </a:p>
          <a:p>
            <a:pPr marL="514350" indent="-514350">
              <a:buFont typeface="+mj-lt"/>
              <a:buAutoNum type="alphaUcPeriod"/>
            </a:pPr>
            <a:r>
              <a:rPr lang="en-US" dirty="0" smtClean="0"/>
              <a:t>No forces are acting on the ice cube.</a:t>
            </a:r>
          </a:p>
          <a:p>
            <a:pPr marL="514350" indent="-514350">
              <a:buFont typeface="+mj-lt"/>
              <a:buAutoNum type="alphaUcPeriod"/>
            </a:pPr>
            <a:r>
              <a:rPr lang="en-US" dirty="0" smtClean="0"/>
              <a:t>The only force acting is downward.</a:t>
            </a:r>
          </a:p>
          <a:p>
            <a:pPr marL="514350" indent="-514350">
              <a:buFont typeface="+mj-lt"/>
              <a:buAutoNum type="alphaUcPeriod"/>
            </a:pPr>
            <a:r>
              <a:rPr lang="en-US" dirty="0" smtClean="0"/>
              <a:t>No net force is acting on the ice cube.</a:t>
            </a:r>
            <a:endParaRPr lang="en-US" dirty="0"/>
          </a:p>
        </p:txBody>
      </p:sp>
    </p:spTree>
    <p:extLst>
      <p:ext uri="{BB962C8B-B14F-4D97-AF65-F5344CB8AC3E}">
        <p14:creationId xmlns:p14="http://schemas.microsoft.com/office/powerpoint/2010/main" val="35648886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80825"/>
            <a:ext cx="10515600" cy="1325563"/>
          </a:xfrm>
        </p:spPr>
        <p:txBody>
          <a:bodyPr/>
          <a:lstStyle/>
          <a:p>
            <a:r>
              <a:rPr lang="en-US" dirty="0" smtClean="0"/>
              <a:t>Question 18</a:t>
            </a:r>
            <a:endParaRPr lang="en-US" dirty="0"/>
          </a:p>
        </p:txBody>
      </p:sp>
      <p:sp>
        <p:nvSpPr>
          <p:cNvPr id="2" name="Content Placeholder 1"/>
          <p:cNvSpPr>
            <a:spLocks noGrp="1"/>
          </p:cNvSpPr>
          <p:nvPr>
            <p:ph idx="1"/>
          </p:nvPr>
        </p:nvSpPr>
        <p:spPr>
          <a:xfrm>
            <a:off x="838200" y="1506388"/>
            <a:ext cx="10515600" cy="4351338"/>
          </a:xfrm>
        </p:spPr>
        <p:txBody>
          <a:bodyPr/>
          <a:lstStyle/>
          <a:p>
            <a:pPr marL="0" indent="0">
              <a:buNone/>
            </a:pPr>
            <a:r>
              <a:rPr lang="en-US" dirty="0" smtClean="0"/>
              <a:t>An ice cube slides to the left at a constant velocity.  Which of the following must be true:</a:t>
            </a:r>
          </a:p>
          <a:p>
            <a:endParaRPr lang="en-US" dirty="0" smtClean="0"/>
          </a:p>
          <a:p>
            <a:pPr marL="514350" indent="-514350">
              <a:buFont typeface="+mj-lt"/>
              <a:buAutoNum type="alphaUcPeriod"/>
            </a:pPr>
            <a:r>
              <a:rPr lang="en-US" dirty="0" smtClean="0"/>
              <a:t>The net force on the ice cube is to the left.</a:t>
            </a:r>
          </a:p>
          <a:p>
            <a:pPr marL="514350" indent="-514350">
              <a:buFont typeface="+mj-lt"/>
              <a:buAutoNum type="alphaUcPeriod"/>
            </a:pPr>
            <a:r>
              <a:rPr lang="en-US" dirty="0" smtClean="0"/>
              <a:t>No forces are acting on the ice cube.</a:t>
            </a:r>
          </a:p>
          <a:p>
            <a:pPr marL="514350" indent="-514350">
              <a:buFont typeface="+mj-lt"/>
              <a:buAutoNum type="alphaUcPeriod"/>
            </a:pPr>
            <a:r>
              <a:rPr lang="en-US" dirty="0" smtClean="0"/>
              <a:t>The only force acting is downward.</a:t>
            </a:r>
          </a:p>
          <a:p>
            <a:pPr marL="514350" indent="-514350">
              <a:buFont typeface="+mj-lt"/>
              <a:buAutoNum type="alphaUcPeriod"/>
            </a:pPr>
            <a:r>
              <a:rPr lang="en-US" b="1" dirty="0" smtClean="0"/>
              <a:t>No net force is acting on the ice cube.</a:t>
            </a:r>
            <a:endParaRPr lang="en-US" b="1" dirty="0"/>
          </a:p>
        </p:txBody>
      </p:sp>
      <p:sp>
        <p:nvSpPr>
          <p:cNvPr id="4" name="Rectangle 3"/>
          <p:cNvSpPr/>
          <p:nvPr/>
        </p:nvSpPr>
        <p:spPr>
          <a:xfrm>
            <a:off x="218363" y="5445148"/>
            <a:ext cx="11755273" cy="1261884"/>
          </a:xfrm>
          <a:prstGeom prst="rect">
            <a:avLst/>
          </a:prstGeom>
        </p:spPr>
        <p:txBody>
          <a:bodyPr wrap="square">
            <a:spAutoFit/>
          </a:bodyPr>
          <a:lstStyle/>
          <a:p>
            <a:r>
              <a:rPr lang="en-GB" sz="2800" b="1" dirty="0">
                <a:solidFill>
                  <a:srgbClr val="222222"/>
                </a:solidFill>
                <a:latin typeface="arial" panose="020B0604020202020204" pitchFamily="34" charset="0"/>
              </a:rPr>
              <a:t>Newton's first law</a:t>
            </a:r>
            <a:r>
              <a:rPr lang="en-GB" sz="2800" dirty="0">
                <a:solidFill>
                  <a:srgbClr val="222222"/>
                </a:solidFill>
                <a:latin typeface="arial" panose="020B0604020202020204" pitchFamily="34" charset="0"/>
              </a:rPr>
              <a:t> </a:t>
            </a:r>
            <a:r>
              <a:rPr lang="en-GB" sz="2400" dirty="0" smtClean="0">
                <a:solidFill>
                  <a:srgbClr val="222222"/>
                </a:solidFill>
                <a:latin typeface="arial" panose="020B0604020202020204" pitchFamily="34" charset="0"/>
              </a:rPr>
              <a:t>- </a:t>
            </a:r>
            <a:r>
              <a:rPr lang="en-GB" sz="2400" dirty="0">
                <a:solidFill>
                  <a:srgbClr val="222222"/>
                </a:solidFill>
                <a:latin typeface="arial" panose="020B0604020202020204" pitchFamily="34" charset="0"/>
              </a:rPr>
              <a:t>sometimes referred to as the </a:t>
            </a:r>
            <a:r>
              <a:rPr lang="en-GB" sz="2400" b="1" dirty="0">
                <a:solidFill>
                  <a:srgbClr val="222222"/>
                </a:solidFill>
                <a:latin typeface="arial" panose="020B0604020202020204" pitchFamily="34" charset="0"/>
              </a:rPr>
              <a:t>law</a:t>
            </a:r>
            <a:r>
              <a:rPr lang="en-GB" sz="2400" dirty="0">
                <a:solidFill>
                  <a:srgbClr val="222222"/>
                </a:solidFill>
                <a:latin typeface="arial" panose="020B0604020202020204" pitchFamily="34" charset="0"/>
              </a:rPr>
              <a:t> of </a:t>
            </a:r>
            <a:r>
              <a:rPr lang="en-GB" sz="2400" dirty="0" smtClean="0">
                <a:solidFill>
                  <a:srgbClr val="222222"/>
                </a:solidFill>
                <a:latin typeface="arial" panose="020B0604020202020204" pitchFamily="34" charset="0"/>
              </a:rPr>
              <a:t>inertia:</a:t>
            </a:r>
          </a:p>
          <a:p>
            <a:pPr marL="342900" indent="-342900">
              <a:buFont typeface="Arial" panose="020B0604020202020204" pitchFamily="34" charset="0"/>
              <a:buChar char="•"/>
            </a:pPr>
            <a:r>
              <a:rPr lang="en-GB" sz="2400" dirty="0" smtClean="0">
                <a:solidFill>
                  <a:srgbClr val="222222"/>
                </a:solidFill>
                <a:latin typeface="arial" panose="020B0604020202020204" pitchFamily="34" charset="0"/>
              </a:rPr>
              <a:t>An </a:t>
            </a:r>
            <a:r>
              <a:rPr lang="en-GB" sz="2400" dirty="0">
                <a:solidFill>
                  <a:srgbClr val="222222"/>
                </a:solidFill>
                <a:latin typeface="arial" panose="020B0604020202020204" pitchFamily="34" charset="0"/>
              </a:rPr>
              <a:t>object at rest stays at rest and an object in motion stays in motion with the same speed and in the same direction unless acted upon by an unbalanced force.</a:t>
            </a:r>
            <a:endParaRPr lang="en-GB" sz="2400" dirty="0"/>
          </a:p>
        </p:txBody>
      </p:sp>
    </p:spTree>
    <p:extLst>
      <p:ext uri="{BB962C8B-B14F-4D97-AF65-F5344CB8AC3E}">
        <p14:creationId xmlns:p14="http://schemas.microsoft.com/office/powerpoint/2010/main" val="1831724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f </a:t>
            </a:r>
            <a:r>
              <a:rPr lang="en-US" dirty="0"/>
              <a:t>the sum of all the forces acting on a moving object is zero, the object </a:t>
            </a:r>
            <a:r>
              <a:rPr lang="en-US" dirty="0" smtClean="0"/>
              <a:t>will</a:t>
            </a:r>
          </a:p>
          <a:p>
            <a:pPr marL="514350" indent="-514350">
              <a:buAutoNum type="alphaUcParenR"/>
            </a:pPr>
            <a:r>
              <a:rPr lang="en-US" dirty="0" smtClean="0"/>
              <a:t>slow </a:t>
            </a:r>
            <a:r>
              <a:rPr lang="en-US" dirty="0"/>
              <a:t>down and </a:t>
            </a:r>
            <a:r>
              <a:rPr lang="en-US" dirty="0" smtClean="0"/>
              <a:t>stop</a:t>
            </a:r>
          </a:p>
          <a:p>
            <a:pPr marL="514350" indent="-514350">
              <a:buAutoNum type="alphaUcParenR"/>
            </a:pPr>
            <a:r>
              <a:rPr lang="en-US" dirty="0" smtClean="0"/>
              <a:t>change </a:t>
            </a:r>
            <a:r>
              <a:rPr lang="en-US" dirty="0"/>
              <a:t>the direction of its </a:t>
            </a:r>
            <a:r>
              <a:rPr lang="en-US" dirty="0" smtClean="0"/>
              <a:t>motion</a:t>
            </a:r>
          </a:p>
          <a:p>
            <a:pPr marL="514350" indent="-514350">
              <a:buAutoNum type="alphaUcParenR"/>
            </a:pPr>
            <a:r>
              <a:rPr lang="en-US" dirty="0" smtClean="0"/>
              <a:t>accelerate uniformly</a:t>
            </a:r>
          </a:p>
          <a:p>
            <a:pPr marL="514350" indent="-514350">
              <a:buAutoNum type="alphaUcParenR"/>
            </a:pPr>
            <a:r>
              <a:rPr lang="en-US" dirty="0" smtClean="0"/>
              <a:t>continue </a:t>
            </a:r>
            <a:r>
              <a:rPr lang="en-US" dirty="0"/>
              <a:t>moving with constant velocity</a:t>
            </a:r>
          </a:p>
          <a:p>
            <a:pPr marL="0" indent="0">
              <a:buNone/>
            </a:pPr>
            <a:endParaRPr lang="en-US" dirty="0" smtClean="0"/>
          </a:p>
        </p:txBody>
      </p:sp>
    </p:spTree>
    <p:extLst>
      <p:ext uri="{BB962C8B-B14F-4D97-AF65-F5344CB8AC3E}">
        <p14:creationId xmlns:p14="http://schemas.microsoft.com/office/powerpoint/2010/main" val="18764232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19</a:t>
            </a:r>
            <a:endParaRPr lang="en-US" dirty="0"/>
          </a:p>
        </p:txBody>
      </p:sp>
      <p:sp>
        <p:nvSpPr>
          <p:cNvPr id="3" name="Content Placeholder 2"/>
          <p:cNvSpPr>
            <a:spLocks noGrp="1"/>
          </p:cNvSpPr>
          <p:nvPr>
            <p:ph idx="1"/>
          </p:nvPr>
        </p:nvSpPr>
        <p:spPr>
          <a:xfrm>
            <a:off x="598868" y="1825624"/>
            <a:ext cx="10515600" cy="4351338"/>
          </a:xfrm>
        </p:spPr>
        <p:txBody>
          <a:bodyPr>
            <a:normAutofit lnSpcReduction="10000"/>
          </a:bodyPr>
          <a:lstStyle/>
          <a:p>
            <a:pPr marL="0" indent="0">
              <a:buNone/>
            </a:pPr>
            <a:r>
              <a:rPr lang="en-US" dirty="0"/>
              <a:t>A small ball of mass m=100 g hangs </a:t>
            </a:r>
            <a:r>
              <a:rPr lang="en-US" dirty="0" smtClean="0"/>
              <a:t>at rest by </a:t>
            </a:r>
            <a:r>
              <a:rPr lang="en-US" dirty="0"/>
              <a:t>a massless inextensible string from the ceiling </a:t>
            </a:r>
            <a:r>
              <a:rPr lang="en-US" dirty="0" smtClean="0"/>
              <a:t>of a </a:t>
            </a:r>
            <a:r>
              <a:rPr lang="en-US" dirty="0"/>
              <a:t>railway car. </a:t>
            </a:r>
            <a:endParaRPr lang="en-US" dirty="0" smtClean="0"/>
          </a:p>
          <a:p>
            <a:pPr marL="0" indent="0">
              <a:buNone/>
            </a:pPr>
            <a:r>
              <a:rPr lang="en-US" dirty="0" smtClean="0"/>
              <a:t>The </a:t>
            </a:r>
            <a:r>
              <a:rPr lang="en-US" dirty="0"/>
              <a:t>tension in the string is</a:t>
            </a:r>
          </a:p>
          <a:p>
            <a:pPr marL="0" indent="0">
              <a:buNone/>
            </a:pPr>
            <a:endParaRPr lang="en-US" dirty="0" smtClean="0"/>
          </a:p>
          <a:p>
            <a:pPr marL="0" indent="0">
              <a:buNone/>
            </a:pPr>
            <a:r>
              <a:rPr lang="en-US" dirty="0" smtClean="0"/>
              <a:t>A</a:t>
            </a:r>
            <a:r>
              <a:rPr lang="en-US" dirty="0"/>
              <a:t>. 0.98 N</a:t>
            </a:r>
          </a:p>
          <a:p>
            <a:pPr marL="0" indent="0">
              <a:buNone/>
            </a:pPr>
            <a:r>
              <a:rPr lang="en-US" dirty="0"/>
              <a:t>B. 9.8 N</a:t>
            </a:r>
          </a:p>
          <a:p>
            <a:pPr marL="0" indent="0">
              <a:buNone/>
            </a:pPr>
            <a:r>
              <a:rPr lang="en-US" dirty="0"/>
              <a:t>C. 0 N</a:t>
            </a:r>
          </a:p>
          <a:p>
            <a:pPr marL="0" indent="0">
              <a:buNone/>
            </a:pPr>
            <a:r>
              <a:rPr lang="en-US" dirty="0"/>
              <a:t>D. Other</a:t>
            </a:r>
          </a:p>
          <a:p>
            <a:pPr marL="0" indent="0">
              <a:buNone/>
            </a:pPr>
            <a:r>
              <a:rPr lang="en-US" dirty="0"/>
              <a:t>E. Can't tell. There is not enough information. </a:t>
            </a:r>
            <a:endParaRPr lang="en-US" dirty="0" smtClean="0"/>
          </a:p>
        </p:txBody>
      </p:sp>
      <p:pic>
        <p:nvPicPr>
          <p:cNvPr id="2" name="Picture 1"/>
          <p:cNvPicPr>
            <a:picLocks noChangeAspect="1"/>
          </p:cNvPicPr>
          <p:nvPr/>
        </p:nvPicPr>
        <p:blipFill>
          <a:blip r:embed="rId2"/>
          <a:stretch>
            <a:fillRect/>
          </a:stretch>
        </p:blipFill>
        <p:spPr>
          <a:xfrm>
            <a:off x="6389348" y="2747285"/>
            <a:ext cx="4725120" cy="2508017"/>
          </a:xfrm>
          <a:prstGeom prst="rect">
            <a:avLst/>
          </a:prstGeom>
        </p:spPr>
      </p:pic>
    </p:spTree>
    <p:extLst>
      <p:ext uri="{BB962C8B-B14F-4D97-AF65-F5344CB8AC3E}">
        <p14:creationId xmlns:p14="http://schemas.microsoft.com/office/powerpoint/2010/main" val="38525790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19</a:t>
            </a:r>
            <a:endParaRPr lang="en-US" dirty="0"/>
          </a:p>
        </p:txBody>
      </p:sp>
      <p:sp>
        <p:nvSpPr>
          <p:cNvPr id="3" name="Content Placeholder 2"/>
          <p:cNvSpPr>
            <a:spLocks noGrp="1"/>
          </p:cNvSpPr>
          <p:nvPr>
            <p:ph idx="1"/>
          </p:nvPr>
        </p:nvSpPr>
        <p:spPr>
          <a:xfrm>
            <a:off x="598868" y="1825624"/>
            <a:ext cx="10515600" cy="4351338"/>
          </a:xfrm>
        </p:spPr>
        <p:txBody>
          <a:bodyPr>
            <a:normAutofit lnSpcReduction="10000"/>
          </a:bodyPr>
          <a:lstStyle/>
          <a:p>
            <a:pPr marL="0" indent="0">
              <a:buNone/>
            </a:pPr>
            <a:r>
              <a:rPr lang="en-US" dirty="0"/>
              <a:t>A small ball of mass m=100 g hangs </a:t>
            </a:r>
            <a:r>
              <a:rPr lang="en-US" dirty="0" smtClean="0"/>
              <a:t>at rest by </a:t>
            </a:r>
            <a:r>
              <a:rPr lang="en-US" dirty="0"/>
              <a:t>a massless inextensible string from the ceiling </a:t>
            </a:r>
            <a:r>
              <a:rPr lang="en-US" dirty="0" smtClean="0"/>
              <a:t>of a </a:t>
            </a:r>
            <a:r>
              <a:rPr lang="en-US" dirty="0"/>
              <a:t>railway car. </a:t>
            </a:r>
            <a:endParaRPr lang="en-US" dirty="0" smtClean="0"/>
          </a:p>
          <a:p>
            <a:pPr marL="0" indent="0">
              <a:buNone/>
            </a:pPr>
            <a:r>
              <a:rPr lang="en-US" dirty="0" smtClean="0"/>
              <a:t>The </a:t>
            </a:r>
            <a:r>
              <a:rPr lang="en-US" dirty="0"/>
              <a:t>tension in the string is</a:t>
            </a:r>
          </a:p>
          <a:p>
            <a:pPr marL="0" indent="0">
              <a:buNone/>
            </a:pPr>
            <a:endParaRPr lang="en-US" dirty="0" smtClean="0"/>
          </a:p>
          <a:p>
            <a:pPr marL="0" indent="0">
              <a:buNone/>
            </a:pPr>
            <a:r>
              <a:rPr lang="en-US" b="1" dirty="0" smtClean="0"/>
              <a:t>A</a:t>
            </a:r>
            <a:r>
              <a:rPr lang="en-US" b="1" dirty="0"/>
              <a:t>. 0.98 N</a:t>
            </a:r>
          </a:p>
          <a:p>
            <a:pPr marL="0" indent="0">
              <a:buNone/>
            </a:pPr>
            <a:r>
              <a:rPr lang="en-US" dirty="0"/>
              <a:t>B. 9.8 N</a:t>
            </a:r>
          </a:p>
          <a:p>
            <a:pPr marL="0" indent="0">
              <a:buNone/>
            </a:pPr>
            <a:r>
              <a:rPr lang="en-US" dirty="0"/>
              <a:t>C. 0 N</a:t>
            </a:r>
          </a:p>
          <a:p>
            <a:pPr marL="0" indent="0">
              <a:buNone/>
            </a:pPr>
            <a:r>
              <a:rPr lang="en-US" dirty="0"/>
              <a:t>D. Other</a:t>
            </a:r>
          </a:p>
          <a:p>
            <a:pPr marL="0" indent="0">
              <a:buNone/>
            </a:pPr>
            <a:r>
              <a:rPr lang="en-US" dirty="0"/>
              <a:t>E. Can't tell. There is not enough information. </a:t>
            </a:r>
            <a:endParaRPr lang="en-US" dirty="0" smtClean="0"/>
          </a:p>
        </p:txBody>
      </p:sp>
      <p:pic>
        <p:nvPicPr>
          <p:cNvPr id="2" name="Picture 1"/>
          <p:cNvPicPr>
            <a:picLocks noChangeAspect="1"/>
          </p:cNvPicPr>
          <p:nvPr/>
        </p:nvPicPr>
        <p:blipFill>
          <a:blip r:embed="rId2"/>
          <a:stretch>
            <a:fillRect/>
          </a:stretch>
        </p:blipFill>
        <p:spPr>
          <a:xfrm>
            <a:off x="6389348" y="2747285"/>
            <a:ext cx="4725120" cy="2508017"/>
          </a:xfrm>
          <a:prstGeom prst="rect">
            <a:avLst/>
          </a:prstGeom>
        </p:spPr>
      </p:pic>
      <p:sp>
        <p:nvSpPr>
          <p:cNvPr id="5" name="TextBox 4"/>
          <p:cNvSpPr txBox="1"/>
          <p:nvPr/>
        </p:nvSpPr>
        <p:spPr>
          <a:xfrm>
            <a:off x="2787228" y="6050288"/>
            <a:ext cx="7204240" cy="523220"/>
          </a:xfrm>
          <a:prstGeom prst="rect">
            <a:avLst/>
          </a:prstGeom>
          <a:noFill/>
        </p:spPr>
        <p:txBody>
          <a:bodyPr wrap="square" rtlCol="0">
            <a:spAutoFit/>
          </a:bodyPr>
          <a:lstStyle/>
          <a:p>
            <a:r>
              <a:rPr lang="en-GB" sz="2800" dirty="0" err="1" smtClean="0"/>
              <a:t>F</a:t>
            </a:r>
            <a:r>
              <a:rPr lang="en-GB" sz="2800" baseline="-25000" dirty="0" err="1" smtClean="0"/>
              <a:t>g</a:t>
            </a:r>
            <a:r>
              <a:rPr lang="en-GB" sz="2800" dirty="0" smtClean="0"/>
              <a:t> = mg = 0.1kg * 9.8 m</a:t>
            </a:r>
            <a:r>
              <a:rPr lang="en-GB" sz="2000" dirty="0" smtClean="0"/>
              <a:t>/</a:t>
            </a:r>
            <a:r>
              <a:rPr lang="en-GB" sz="2800" dirty="0" smtClean="0"/>
              <a:t>s</a:t>
            </a:r>
            <a:r>
              <a:rPr lang="en-GB" sz="2800" baseline="30000" dirty="0" smtClean="0"/>
              <a:t>2</a:t>
            </a:r>
            <a:r>
              <a:rPr lang="en-GB" sz="2800" dirty="0" smtClean="0"/>
              <a:t> = 0.98N = F</a:t>
            </a:r>
            <a:r>
              <a:rPr lang="en-GB" sz="2800" baseline="-25000" dirty="0" smtClean="0"/>
              <a:t>T </a:t>
            </a:r>
            <a:r>
              <a:rPr lang="en-GB" sz="2800" dirty="0" smtClean="0"/>
              <a:t> </a:t>
            </a:r>
            <a:r>
              <a:rPr lang="en-GB" sz="2400" i="1" dirty="0" smtClean="0"/>
              <a:t>(as at rest)</a:t>
            </a:r>
            <a:endParaRPr lang="en-GB" sz="2800" i="1" dirty="0" smtClean="0"/>
          </a:p>
        </p:txBody>
      </p:sp>
    </p:spTree>
    <p:extLst>
      <p:ext uri="{BB962C8B-B14F-4D97-AF65-F5344CB8AC3E}">
        <p14:creationId xmlns:p14="http://schemas.microsoft.com/office/powerpoint/2010/main" val="13354191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20</a:t>
            </a:r>
            <a:endParaRPr lang="en-US" dirty="0"/>
          </a:p>
        </p:txBody>
      </p:sp>
      <p:sp>
        <p:nvSpPr>
          <p:cNvPr id="5" name="Content Placeholder 4"/>
          <p:cNvSpPr>
            <a:spLocks noGrp="1"/>
          </p:cNvSpPr>
          <p:nvPr>
            <p:ph idx="1"/>
          </p:nvPr>
        </p:nvSpPr>
        <p:spPr/>
        <p:txBody>
          <a:bodyPr/>
          <a:lstStyle/>
          <a:p>
            <a:pPr marL="0" indent="0">
              <a:buNone/>
            </a:pPr>
            <a:r>
              <a:rPr lang="en-US" dirty="0" smtClean="0"/>
              <a:t>Which of the following is an example of Newton’s third law?</a:t>
            </a:r>
          </a:p>
          <a:p>
            <a:endParaRPr lang="en-US" dirty="0"/>
          </a:p>
          <a:p>
            <a:pPr marL="514350" indent="-514350">
              <a:buAutoNum type="alphaUcParenR"/>
            </a:pPr>
            <a:r>
              <a:rPr lang="en-US" dirty="0" smtClean="0"/>
              <a:t>When friction acts on a moving body, it decelerates.</a:t>
            </a:r>
          </a:p>
          <a:p>
            <a:pPr marL="514350" indent="-514350">
              <a:buAutoNum type="alphaUcParenR"/>
            </a:pPr>
            <a:r>
              <a:rPr lang="en-US" dirty="0" smtClean="0"/>
              <a:t>When your car pushes down on the road, the road pushes back on the car.</a:t>
            </a:r>
          </a:p>
          <a:p>
            <a:pPr marL="514350" indent="-514350">
              <a:buAutoNum type="alphaUcParenR"/>
            </a:pPr>
            <a:r>
              <a:rPr lang="en-US" dirty="0" smtClean="0"/>
              <a:t>A more massive body is harder to get moving than a less massive body.</a:t>
            </a:r>
          </a:p>
          <a:p>
            <a:pPr marL="514350" indent="-514350">
              <a:buAutoNum type="alphaUcParenR"/>
            </a:pPr>
            <a:r>
              <a:rPr lang="en-US" dirty="0" smtClean="0"/>
              <a:t>The normal force exerted on a body and the weight of the body.</a:t>
            </a:r>
            <a:endParaRPr lang="en-US" dirty="0"/>
          </a:p>
        </p:txBody>
      </p:sp>
    </p:spTree>
    <p:extLst>
      <p:ext uri="{BB962C8B-B14F-4D97-AF65-F5344CB8AC3E}">
        <p14:creationId xmlns:p14="http://schemas.microsoft.com/office/powerpoint/2010/main" val="3754455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20</a:t>
            </a:r>
            <a:endParaRPr lang="en-US" dirty="0"/>
          </a:p>
        </p:txBody>
      </p:sp>
      <p:sp>
        <p:nvSpPr>
          <p:cNvPr id="5" name="Content Placeholder 4"/>
          <p:cNvSpPr>
            <a:spLocks noGrp="1"/>
          </p:cNvSpPr>
          <p:nvPr>
            <p:ph idx="1"/>
          </p:nvPr>
        </p:nvSpPr>
        <p:spPr/>
        <p:txBody>
          <a:bodyPr/>
          <a:lstStyle/>
          <a:p>
            <a:pPr marL="0" indent="0">
              <a:buNone/>
            </a:pPr>
            <a:r>
              <a:rPr lang="en-US" dirty="0" smtClean="0"/>
              <a:t>Which of the following is an example of Newton’s third law?</a:t>
            </a:r>
          </a:p>
          <a:p>
            <a:endParaRPr lang="en-US" dirty="0"/>
          </a:p>
          <a:p>
            <a:pPr marL="514350" indent="-514350">
              <a:buAutoNum type="alphaUcParenR"/>
            </a:pPr>
            <a:r>
              <a:rPr lang="en-US" dirty="0" smtClean="0"/>
              <a:t>When friction acts on a moving body, it decelerates.</a:t>
            </a:r>
          </a:p>
          <a:p>
            <a:pPr marL="514350" indent="-514350">
              <a:buAutoNum type="alphaUcParenR"/>
            </a:pPr>
            <a:r>
              <a:rPr lang="en-US" b="1" dirty="0" smtClean="0"/>
              <a:t>When your car pushes down on the road, the road pushes back on the car.</a:t>
            </a:r>
          </a:p>
          <a:p>
            <a:pPr marL="514350" indent="-514350">
              <a:buAutoNum type="alphaUcParenR"/>
            </a:pPr>
            <a:r>
              <a:rPr lang="en-US" dirty="0" smtClean="0"/>
              <a:t>A more massive body is harder to get moving than a less massive body.</a:t>
            </a:r>
          </a:p>
          <a:p>
            <a:pPr marL="514350" indent="-514350">
              <a:buAutoNum type="alphaUcParenR"/>
            </a:pPr>
            <a:r>
              <a:rPr lang="en-US" dirty="0" smtClean="0"/>
              <a:t>The normal force exerted on a body and the weight of the body.</a:t>
            </a:r>
            <a:endParaRPr lang="en-US" dirty="0"/>
          </a:p>
        </p:txBody>
      </p:sp>
    </p:spTree>
    <p:extLst>
      <p:ext uri="{BB962C8B-B14F-4D97-AF65-F5344CB8AC3E}">
        <p14:creationId xmlns:p14="http://schemas.microsoft.com/office/powerpoint/2010/main" val="15178611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21</a:t>
            </a:r>
            <a:endParaRPr lang="en-US" dirty="0"/>
          </a:p>
        </p:txBody>
      </p:sp>
      <p:sp>
        <p:nvSpPr>
          <p:cNvPr id="5" name="Content Placeholder 4"/>
          <p:cNvSpPr>
            <a:spLocks noGrp="1"/>
          </p:cNvSpPr>
          <p:nvPr>
            <p:ph idx="1"/>
          </p:nvPr>
        </p:nvSpPr>
        <p:spPr/>
        <p:txBody>
          <a:bodyPr/>
          <a:lstStyle/>
          <a:p>
            <a:pPr marL="0" indent="0">
              <a:buNone/>
            </a:pPr>
            <a:r>
              <a:rPr lang="en-US" dirty="0" smtClean="0"/>
              <a:t>A ball is thrown vertically upward.  If air resistance is negligible, which one of the diagrams below is the correct free body diagram showing the forces on the ball when it is on the way up?</a:t>
            </a:r>
            <a:endParaRPr lang="en-US" dirty="0"/>
          </a:p>
        </p:txBody>
      </p:sp>
      <p:pic>
        <p:nvPicPr>
          <p:cNvPr id="3" name="Picture 2"/>
          <p:cNvPicPr>
            <a:picLocks noChangeAspect="1"/>
          </p:cNvPicPr>
          <p:nvPr/>
        </p:nvPicPr>
        <p:blipFill rotWithShape="1">
          <a:blip r:embed="rId2"/>
          <a:srcRect t="21885"/>
          <a:stretch/>
        </p:blipFill>
        <p:spPr>
          <a:xfrm>
            <a:off x="103977" y="3155323"/>
            <a:ext cx="11687801" cy="3021639"/>
          </a:xfrm>
          <a:prstGeom prst="rect">
            <a:avLst/>
          </a:prstGeom>
        </p:spPr>
      </p:pic>
    </p:spTree>
    <p:extLst>
      <p:ext uri="{BB962C8B-B14F-4D97-AF65-F5344CB8AC3E}">
        <p14:creationId xmlns:p14="http://schemas.microsoft.com/office/powerpoint/2010/main" val="29255980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21</a:t>
            </a:r>
            <a:endParaRPr lang="en-US" dirty="0"/>
          </a:p>
        </p:txBody>
      </p:sp>
      <p:sp>
        <p:nvSpPr>
          <p:cNvPr id="5" name="Content Placeholder 4"/>
          <p:cNvSpPr>
            <a:spLocks noGrp="1"/>
          </p:cNvSpPr>
          <p:nvPr>
            <p:ph idx="1"/>
          </p:nvPr>
        </p:nvSpPr>
        <p:spPr/>
        <p:txBody>
          <a:bodyPr/>
          <a:lstStyle/>
          <a:p>
            <a:pPr marL="0" indent="0">
              <a:buNone/>
            </a:pPr>
            <a:r>
              <a:rPr lang="en-US" dirty="0" smtClean="0"/>
              <a:t>A ball is thrown vertically upward.  If air resistance is negligible, which one of the diagrams below is the correct free body diagram showing the forces on the ball when it is on the way up?</a:t>
            </a:r>
            <a:endParaRPr lang="en-US" dirty="0"/>
          </a:p>
        </p:txBody>
      </p:sp>
      <p:pic>
        <p:nvPicPr>
          <p:cNvPr id="3" name="Picture 2"/>
          <p:cNvPicPr>
            <a:picLocks noChangeAspect="1"/>
          </p:cNvPicPr>
          <p:nvPr/>
        </p:nvPicPr>
        <p:blipFill rotWithShape="1">
          <a:blip r:embed="rId2"/>
          <a:srcRect t="21885"/>
          <a:stretch/>
        </p:blipFill>
        <p:spPr>
          <a:xfrm>
            <a:off x="103977" y="3155323"/>
            <a:ext cx="11687801" cy="3021639"/>
          </a:xfrm>
          <a:prstGeom prst="rect">
            <a:avLst/>
          </a:prstGeom>
        </p:spPr>
      </p:pic>
      <p:sp>
        <p:nvSpPr>
          <p:cNvPr id="2" name="Rectangle 1"/>
          <p:cNvSpPr/>
          <p:nvPr/>
        </p:nvSpPr>
        <p:spPr>
          <a:xfrm>
            <a:off x="4408227" y="3643952"/>
            <a:ext cx="1378424" cy="2647666"/>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70380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22</a:t>
            </a:r>
            <a:endParaRPr lang="en-US" dirty="0"/>
          </a:p>
        </p:txBody>
      </p:sp>
      <p:sp>
        <p:nvSpPr>
          <p:cNvPr id="5" name="Content Placeholder 4"/>
          <p:cNvSpPr>
            <a:spLocks noGrp="1"/>
          </p:cNvSpPr>
          <p:nvPr>
            <p:ph idx="1"/>
          </p:nvPr>
        </p:nvSpPr>
        <p:spPr/>
        <p:txBody>
          <a:bodyPr/>
          <a:lstStyle/>
          <a:p>
            <a:pPr marL="0" indent="0">
              <a:buNone/>
            </a:pPr>
            <a:r>
              <a:rPr lang="en-US" dirty="0" smtClean="0"/>
              <a:t>A car is travelling to the right on a level highway at a constant velocity in a straight line.  Air resistance is NOT negligible.  Which of the following is the correct free body diagram for the car?</a:t>
            </a:r>
            <a:endParaRPr lang="en-US" dirty="0"/>
          </a:p>
        </p:txBody>
      </p:sp>
      <p:pic>
        <p:nvPicPr>
          <p:cNvPr id="4" name="Picture 3"/>
          <p:cNvPicPr>
            <a:picLocks noChangeAspect="1"/>
          </p:cNvPicPr>
          <p:nvPr/>
        </p:nvPicPr>
        <p:blipFill rotWithShape="1">
          <a:blip r:embed="rId2"/>
          <a:srcRect t="43246"/>
          <a:stretch/>
        </p:blipFill>
        <p:spPr>
          <a:xfrm>
            <a:off x="619259" y="3193959"/>
            <a:ext cx="10324564" cy="3279489"/>
          </a:xfrm>
          <a:prstGeom prst="rect">
            <a:avLst/>
          </a:prstGeom>
        </p:spPr>
      </p:pic>
    </p:spTree>
    <p:extLst>
      <p:ext uri="{BB962C8B-B14F-4D97-AF65-F5344CB8AC3E}">
        <p14:creationId xmlns:p14="http://schemas.microsoft.com/office/powerpoint/2010/main" val="16904175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22</a:t>
            </a:r>
            <a:endParaRPr lang="en-US" dirty="0"/>
          </a:p>
        </p:txBody>
      </p:sp>
      <p:sp>
        <p:nvSpPr>
          <p:cNvPr id="5" name="Content Placeholder 4"/>
          <p:cNvSpPr>
            <a:spLocks noGrp="1"/>
          </p:cNvSpPr>
          <p:nvPr>
            <p:ph idx="1"/>
          </p:nvPr>
        </p:nvSpPr>
        <p:spPr/>
        <p:txBody>
          <a:bodyPr/>
          <a:lstStyle/>
          <a:p>
            <a:pPr marL="0" indent="0">
              <a:buNone/>
            </a:pPr>
            <a:r>
              <a:rPr lang="en-US" dirty="0" smtClean="0"/>
              <a:t>A car is travelling to the right on a level highway at a constant velocity in a straight line.  Air resistance is NOT negligible.  Which of the following is the correct free body diagram for the car?</a:t>
            </a:r>
            <a:endParaRPr lang="en-US" dirty="0"/>
          </a:p>
        </p:txBody>
      </p:sp>
      <p:pic>
        <p:nvPicPr>
          <p:cNvPr id="4" name="Picture 3"/>
          <p:cNvPicPr>
            <a:picLocks noChangeAspect="1"/>
          </p:cNvPicPr>
          <p:nvPr/>
        </p:nvPicPr>
        <p:blipFill rotWithShape="1">
          <a:blip r:embed="rId2"/>
          <a:srcRect t="43246"/>
          <a:stretch/>
        </p:blipFill>
        <p:spPr>
          <a:xfrm>
            <a:off x="619259" y="3193959"/>
            <a:ext cx="10324564" cy="3279489"/>
          </a:xfrm>
          <a:prstGeom prst="rect">
            <a:avLst/>
          </a:prstGeom>
        </p:spPr>
      </p:pic>
      <p:sp>
        <p:nvSpPr>
          <p:cNvPr id="6" name="Rectangle 5"/>
          <p:cNvSpPr/>
          <p:nvPr/>
        </p:nvSpPr>
        <p:spPr>
          <a:xfrm>
            <a:off x="838199" y="3193959"/>
            <a:ext cx="2164307" cy="2983003"/>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31888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23</a:t>
            </a:r>
            <a:endParaRPr lang="en-US" dirty="0"/>
          </a:p>
        </p:txBody>
      </p:sp>
      <p:sp>
        <p:nvSpPr>
          <p:cNvPr id="2" name="Content Placeholder 1"/>
          <p:cNvSpPr>
            <a:spLocks noGrp="1"/>
          </p:cNvSpPr>
          <p:nvPr>
            <p:ph idx="1"/>
          </p:nvPr>
        </p:nvSpPr>
        <p:spPr>
          <a:xfrm>
            <a:off x="838200" y="1838504"/>
            <a:ext cx="6979276" cy="4351338"/>
          </a:xfrm>
        </p:spPr>
        <p:txBody>
          <a:bodyPr/>
          <a:lstStyle/>
          <a:p>
            <a:pPr marL="0" indent="0">
              <a:buNone/>
            </a:pPr>
            <a:r>
              <a:rPr lang="en-US" b="1" dirty="0"/>
              <a:t>True or False:</a:t>
            </a:r>
            <a:r>
              <a:rPr lang="en-US" dirty="0"/>
              <a:t> This </a:t>
            </a:r>
            <a:r>
              <a:rPr lang="en-US" dirty="0" smtClean="0"/>
              <a:t>diagram would </a:t>
            </a:r>
            <a:r>
              <a:rPr lang="en-US" dirty="0"/>
              <a:t>only apply to an object resting on a supporting </a:t>
            </a:r>
            <a:r>
              <a:rPr lang="en-US" dirty="0" smtClean="0"/>
              <a:t>surface.  Assume the arrows are the same length.</a:t>
            </a:r>
          </a:p>
          <a:p>
            <a:endParaRPr lang="en-US" dirty="0"/>
          </a:p>
          <a:p>
            <a:pPr marL="514350" indent="-514350">
              <a:buFont typeface="+mj-lt"/>
              <a:buAutoNum type="alphaUcPeriod"/>
            </a:pPr>
            <a:r>
              <a:rPr lang="en-US" dirty="0" smtClean="0"/>
              <a:t>true</a:t>
            </a:r>
          </a:p>
          <a:p>
            <a:pPr marL="514350" indent="-514350">
              <a:buFont typeface="+mj-lt"/>
              <a:buAutoNum type="alphaUcPeriod"/>
            </a:pPr>
            <a:r>
              <a:rPr lang="en-US" dirty="0" smtClean="0"/>
              <a:t>false</a:t>
            </a:r>
            <a:endParaRPr lang="en-US" dirty="0"/>
          </a:p>
        </p:txBody>
      </p:sp>
      <p:sp>
        <p:nvSpPr>
          <p:cNvPr id="4" name="Oval 3"/>
          <p:cNvSpPr/>
          <p:nvPr/>
        </p:nvSpPr>
        <p:spPr>
          <a:xfrm>
            <a:off x="10122794" y="2421228"/>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0"/>
          </p:cNvCxnSpPr>
          <p:nvPr/>
        </p:nvCxnSpPr>
        <p:spPr>
          <a:xfrm flipV="1">
            <a:off x="10738297" y="1223493"/>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0753859" y="3636180"/>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785091" y="887434"/>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10" name="TextBox 9"/>
          <p:cNvSpPr txBox="1"/>
          <p:nvPr/>
        </p:nvSpPr>
        <p:spPr>
          <a:xfrm>
            <a:off x="9792872" y="4382774"/>
            <a:ext cx="707245" cy="584775"/>
          </a:xfrm>
          <a:prstGeom prst="rect">
            <a:avLst/>
          </a:prstGeom>
          <a:noFill/>
        </p:spPr>
        <p:txBody>
          <a:bodyPr wrap="none" rtlCol="0">
            <a:spAutoFit/>
          </a:bodyPr>
          <a:lstStyle/>
          <a:p>
            <a:r>
              <a:rPr lang="en-US" sz="3200" dirty="0" smtClean="0"/>
              <a:t>mg</a:t>
            </a:r>
            <a:endParaRPr lang="en-US" sz="3200" baseline="-25000" dirty="0"/>
          </a:p>
        </p:txBody>
      </p:sp>
    </p:spTree>
    <p:extLst>
      <p:ext uri="{BB962C8B-B14F-4D97-AF65-F5344CB8AC3E}">
        <p14:creationId xmlns:p14="http://schemas.microsoft.com/office/powerpoint/2010/main" val="29769167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23</a:t>
            </a:r>
            <a:endParaRPr lang="en-US" dirty="0"/>
          </a:p>
        </p:txBody>
      </p:sp>
      <p:sp>
        <p:nvSpPr>
          <p:cNvPr id="2" name="Content Placeholder 1"/>
          <p:cNvSpPr>
            <a:spLocks noGrp="1"/>
          </p:cNvSpPr>
          <p:nvPr>
            <p:ph idx="1"/>
          </p:nvPr>
        </p:nvSpPr>
        <p:spPr>
          <a:xfrm>
            <a:off x="838200" y="1838504"/>
            <a:ext cx="6979276" cy="4351338"/>
          </a:xfrm>
        </p:spPr>
        <p:txBody>
          <a:bodyPr/>
          <a:lstStyle/>
          <a:p>
            <a:pPr marL="0" indent="0">
              <a:buNone/>
            </a:pPr>
            <a:r>
              <a:rPr lang="en-US" b="1" dirty="0"/>
              <a:t>True or False:</a:t>
            </a:r>
            <a:r>
              <a:rPr lang="en-US" dirty="0"/>
              <a:t> This </a:t>
            </a:r>
            <a:r>
              <a:rPr lang="en-US" dirty="0" smtClean="0"/>
              <a:t>diagram would </a:t>
            </a:r>
            <a:r>
              <a:rPr lang="en-US" dirty="0"/>
              <a:t>only apply to an object resting on a supporting </a:t>
            </a:r>
            <a:r>
              <a:rPr lang="en-US" dirty="0" smtClean="0"/>
              <a:t>surface.  Assume the arrows are the same length.</a:t>
            </a:r>
          </a:p>
          <a:p>
            <a:endParaRPr lang="en-US" dirty="0"/>
          </a:p>
          <a:p>
            <a:pPr marL="514350" indent="-514350">
              <a:buFont typeface="+mj-lt"/>
              <a:buAutoNum type="alphaUcPeriod"/>
            </a:pPr>
            <a:r>
              <a:rPr lang="en-US" b="1" dirty="0" smtClean="0"/>
              <a:t>true</a:t>
            </a:r>
          </a:p>
          <a:p>
            <a:pPr marL="514350" indent="-514350">
              <a:buFont typeface="+mj-lt"/>
              <a:buAutoNum type="alphaUcPeriod"/>
            </a:pPr>
            <a:r>
              <a:rPr lang="en-US" dirty="0" smtClean="0"/>
              <a:t>false</a:t>
            </a:r>
            <a:endParaRPr lang="en-US" dirty="0"/>
          </a:p>
        </p:txBody>
      </p:sp>
      <p:sp>
        <p:nvSpPr>
          <p:cNvPr id="4" name="Oval 3"/>
          <p:cNvSpPr/>
          <p:nvPr/>
        </p:nvSpPr>
        <p:spPr>
          <a:xfrm>
            <a:off x="10122794" y="2421228"/>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0"/>
          </p:cNvCxnSpPr>
          <p:nvPr/>
        </p:nvCxnSpPr>
        <p:spPr>
          <a:xfrm flipV="1">
            <a:off x="10738297" y="1223493"/>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0753859" y="3636180"/>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785091" y="887434"/>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10" name="TextBox 9"/>
          <p:cNvSpPr txBox="1"/>
          <p:nvPr/>
        </p:nvSpPr>
        <p:spPr>
          <a:xfrm>
            <a:off x="9792872" y="4382774"/>
            <a:ext cx="707245" cy="584775"/>
          </a:xfrm>
          <a:prstGeom prst="rect">
            <a:avLst/>
          </a:prstGeom>
          <a:noFill/>
        </p:spPr>
        <p:txBody>
          <a:bodyPr wrap="none" rtlCol="0">
            <a:spAutoFit/>
          </a:bodyPr>
          <a:lstStyle/>
          <a:p>
            <a:r>
              <a:rPr lang="en-US" sz="3200" dirty="0" smtClean="0"/>
              <a:t>mg</a:t>
            </a:r>
            <a:endParaRPr lang="en-US" sz="3200" baseline="-25000" dirty="0"/>
          </a:p>
        </p:txBody>
      </p:sp>
    </p:spTree>
    <p:extLst>
      <p:ext uri="{BB962C8B-B14F-4D97-AF65-F5344CB8AC3E}">
        <p14:creationId xmlns:p14="http://schemas.microsoft.com/office/powerpoint/2010/main" val="3967752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f </a:t>
            </a:r>
            <a:r>
              <a:rPr lang="en-US" dirty="0"/>
              <a:t>the sum of all the forces acting on a moving object is zero, the object </a:t>
            </a:r>
            <a:r>
              <a:rPr lang="en-US" dirty="0" smtClean="0"/>
              <a:t>will</a:t>
            </a:r>
          </a:p>
          <a:p>
            <a:pPr marL="514350" indent="-514350">
              <a:buAutoNum type="alphaUcParenR"/>
            </a:pPr>
            <a:r>
              <a:rPr lang="en-US" dirty="0" smtClean="0"/>
              <a:t>slow </a:t>
            </a:r>
            <a:r>
              <a:rPr lang="en-US" dirty="0"/>
              <a:t>down and </a:t>
            </a:r>
            <a:r>
              <a:rPr lang="en-US" dirty="0" smtClean="0"/>
              <a:t>stop</a:t>
            </a:r>
          </a:p>
          <a:p>
            <a:pPr marL="514350" indent="-514350">
              <a:buAutoNum type="alphaUcParenR"/>
            </a:pPr>
            <a:r>
              <a:rPr lang="en-US" dirty="0" smtClean="0"/>
              <a:t>change </a:t>
            </a:r>
            <a:r>
              <a:rPr lang="en-US" dirty="0"/>
              <a:t>the direction of its </a:t>
            </a:r>
            <a:r>
              <a:rPr lang="en-US" dirty="0" smtClean="0"/>
              <a:t>motion</a:t>
            </a:r>
          </a:p>
          <a:p>
            <a:pPr marL="514350" indent="-514350">
              <a:buAutoNum type="alphaUcParenR"/>
            </a:pPr>
            <a:r>
              <a:rPr lang="en-US" dirty="0" smtClean="0"/>
              <a:t>accelerate uniformly</a:t>
            </a:r>
          </a:p>
          <a:p>
            <a:pPr marL="514350" indent="-514350">
              <a:buAutoNum type="alphaUcParenR"/>
            </a:pPr>
            <a:r>
              <a:rPr lang="en-US" b="1" dirty="0" smtClean="0"/>
              <a:t>continue </a:t>
            </a:r>
            <a:r>
              <a:rPr lang="en-US" b="1" dirty="0"/>
              <a:t>moving with constant velocity</a:t>
            </a:r>
          </a:p>
          <a:p>
            <a:pPr marL="0" indent="0">
              <a:buNone/>
            </a:pPr>
            <a:endParaRPr lang="en-US" dirty="0" smtClean="0"/>
          </a:p>
        </p:txBody>
      </p:sp>
      <p:sp>
        <p:nvSpPr>
          <p:cNvPr id="4" name="Rectangle 3"/>
          <p:cNvSpPr/>
          <p:nvPr/>
        </p:nvSpPr>
        <p:spPr>
          <a:xfrm>
            <a:off x="197893" y="5328721"/>
            <a:ext cx="11796214" cy="1261884"/>
          </a:xfrm>
          <a:prstGeom prst="rect">
            <a:avLst/>
          </a:prstGeom>
        </p:spPr>
        <p:txBody>
          <a:bodyPr wrap="square">
            <a:spAutoFit/>
          </a:bodyPr>
          <a:lstStyle/>
          <a:p>
            <a:r>
              <a:rPr lang="en-GB" sz="2800" b="1" dirty="0">
                <a:solidFill>
                  <a:srgbClr val="222222"/>
                </a:solidFill>
                <a:latin typeface="arial" panose="020B0604020202020204" pitchFamily="34" charset="0"/>
              </a:rPr>
              <a:t>Newton's first law</a:t>
            </a:r>
            <a:r>
              <a:rPr lang="en-GB" sz="2800" dirty="0">
                <a:solidFill>
                  <a:srgbClr val="222222"/>
                </a:solidFill>
                <a:latin typeface="arial" panose="020B0604020202020204" pitchFamily="34" charset="0"/>
              </a:rPr>
              <a:t> </a:t>
            </a:r>
            <a:r>
              <a:rPr lang="en-GB" sz="2400" dirty="0" smtClean="0">
                <a:solidFill>
                  <a:srgbClr val="222222"/>
                </a:solidFill>
                <a:latin typeface="arial" panose="020B0604020202020204" pitchFamily="34" charset="0"/>
              </a:rPr>
              <a:t>- </a:t>
            </a:r>
            <a:r>
              <a:rPr lang="en-GB" sz="2400" dirty="0">
                <a:solidFill>
                  <a:srgbClr val="222222"/>
                </a:solidFill>
                <a:latin typeface="arial" panose="020B0604020202020204" pitchFamily="34" charset="0"/>
              </a:rPr>
              <a:t>sometimes referred to as the </a:t>
            </a:r>
            <a:r>
              <a:rPr lang="en-GB" sz="2400" b="1" dirty="0">
                <a:solidFill>
                  <a:srgbClr val="222222"/>
                </a:solidFill>
                <a:latin typeface="arial" panose="020B0604020202020204" pitchFamily="34" charset="0"/>
              </a:rPr>
              <a:t>law</a:t>
            </a:r>
            <a:r>
              <a:rPr lang="en-GB" sz="2400" dirty="0">
                <a:solidFill>
                  <a:srgbClr val="222222"/>
                </a:solidFill>
                <a:latin typeface="arial" panose="020B0604020202020204" pitchFamily="34" charset="0"/>
              </a:rPr>
              <a:t> of </a:t>
            </a:r>
            <a:r>
              <a:rPr lang="en-GB" sz="2400" dirty="0" smtClean="0">
                <a:solidFill>
                  <a:srgbClr val="222222"/>
                </a:solidFill>
                <a:latin typeface="arial" panose="020B0604020202020204" pitchFamily="34" charset="0"/>
              </a:rPr>
              <a:t>inertia:</a:t>
            </a:r>
          </a:p>
          <a:p>
            <a:pPr marL="342900" indent="-342900">
              <a:buFont typeface="Arial" panose="020B0604020202020204" pitchFamily="34" charset="0"/>
              <a:buChar char="•"/>
            </a:pPr>
            <a:r>
              <a:rPr lang="en-GB" sz="2400" dirty="0" smtClean="0">
                <a:solidFill>
                  <a:srgbClr val="222222"/>
                </a:solidFill>
                <a:latin typeface="arial" panose="020B0604020202020204" pitchFamily="34" charset="0"/>
              </a:rPr>
              <a:t>An </a:t>
            </a:r>
            <a:r>
              <a:rPr lang="en-GB" sz="2400" dirty="0">
                <a:solidFill>
                  <a:srgbClr val="222222"/>
                </a:solidFill>
                <a:latin typeface="arial" panose="020B0604020202020204" pitchFamily="34" charset="0"/>
              </a:rPr>
              <a:t>object at rest stays at rest and an object in motion stays in motion with the same speed and in the same direction unless acted upon by an unbalanced force.</a:t>
            </a:r>
            <a:endParaRPr lang="en-GB" sz="2400" dirty="0"/>
          </a:p>
        </p:txBody>
      </p:sp>
    </p:spTree>
    <p:extLst>
      <p:ext uri="{BB962C8B-B14F-4D97-AF65-F5344CB8AC3E}">
        <p14:creationId xmlns:p14="http://schemas.microsoft.com/office/powerpoint/2010/main" val="8577373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24</a:t>
            </a:r>
            <a:endParaRPr lang="en-US" dirty="0"/>
          </a:p>
        </p:txBody>
      </p:sp>
      <p:sp>
        <p:nvSpPr>
          <p:cNvPr id="2" name="Content Placeholder 1"/>
          <p:cNvSpPr>
            <a:spLocks noGrp="1"/>
          </p:cNvSpPr>
          <p:nvPr>
            <p:ph idx="1"/>
          </p:nvPr>
        </p:nvSpPr>
        <p:spPr>
          <a:xfrm>
            <a:off x="838200" y="1825625"/>
            <a:ext cx="7378521" cy="4351338"/>
          </a:xfrm>
        </p:spPr>
        <p:txBody>
          <a:bodyPr/>
          <a:lstStyle/>
          <a:p>
            <a:pPr marL="0" indent="0">
              <a:buNone/>
            </a:pPr>
            <a:r>
              <a:rPr lang="en-US" b="1" dirty="0"/>
              <a:t>True or False:</a:t>
            </a:r>
            <a:r>
              <a:rPr lang="en-US" dirty="0"/>
              <a:t>  According to </a:t>
            </a:r>
            <a:r>
              <a:rPr lang="en-US" dirty="0" smtClean="0"/>
              <a:t>this </a:t>
            </a:r>
            <a:r>
              <a:rPr lang="en-US" dirty="0"/>
              <a:t>diagram, the object is accelerating to the right on a frictionless, supporting surface</a:t>
            </a:r>
            <a:r>
              <a:rPr lang="en-US" dirty="0" smtClean="0"/>
              <a:t>.</a:t>
            </a:r>
          </a:p>
          <a:p>
            <a:endParaRPr lang="en-US" dirty="0"/>
          </a:p>
          <a:p>
            <a:pPr marL="514350" indent="-514350">
              <a:buFont typeface="+mj-lt"/>
              <a:buAutoNum type="alphaUcPeriod"/>
            </a:pPr>
            <a:r>
              <a:rPr lang="en-US" dirty="0" smtClean="0"/>
              <a:t>true</a:t>
            </a:r>
          </a:p>
          <a:p>
            <a:pPr marL="514350" indent="-514350">
              <a:buFont typeface="+mj-lt"/>
              <a:buAutoNum type="alphaUcPeriod"/>
            </a:pPr>
            <a:r>
              <a:rPr lang="en-US" dirty="0" smtClean="0"/>
              <a:t>false</a:t>
            </a:r>
            <a:endParaRPr lang="en-US" dirty="0"/>
          </a:p>
        </p:txBody>
      </p:sp>
      <p:sp>
        <p:nvSpPr>
          <p:cNvPr id="5" name="Oval 4"/>
          <p:cNvSpPr/>
          <p:nvPr/>
        </p:nvSpPr>
        <p:spPr>
          <a:xfrm>
            <a:off x="9375820" y="3232596"/>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9991323" y="203486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0006885" y="4447548"/>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038117" y="1698802"/>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9045898" y="5194142"/>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1207034" y="324145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941846" y="3232596"/>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Tree>
    <p:extLst>
      <p:ext uri="{BB962C8B-B14F-4D97-AF65-F5344CB8AC3E}">
        <p14:creationId xmlns:p14="http://schemas.microsoft.com/office/powerpoint/2010/main" val="2698515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24</a:t>
            </a:r>
            <a:endParaRPr lang="en-US" dirty="0"/>
          </a:p>
        </p:txBody>
      </p:sp>
      <p:sp>
        <p:nvSpPr>
          <p:cNvPr id="2" name="Content Placeholder 1"/>
          <p:cNvSpPr>
            <a:spLocks noGrp="1"/>
          </p:cNvSpPr>
          <p:nvPr>
            <p:ph idx="1"/>
          </p:nvPr>
        </p:nvSpPr>
        <p:spPr>
          <a:xfrm>
            <a:off x="838200" y="1825625"/>
            <a:ext cx="7378521" cy="4351338"/>
          </a:xfrm>
        </p:spPr>
        <p:txBody>
          <a:bodyPr/>
          <a:lstStyle/>
          <a:p>
            <a:pPr marL="0" indent="0">
              <a:buNone/>
            </a:pPr>
            <a:r>
              <a:rPr lang="en-US" b="1" dirty="0"/>
              <a:t>True or False:</a:t>
            </a:r>
            <a:r>
              <a:rPr lang="en-US" dirty="0"/>
              <a:t>  According to </a:t>
            </a:r>
            <a:r>
              <a:rPr lang="en-US" dirty="0" smtClean="0"/>
              <a:t>this </a:t>
            </a:r>
            <a:r>
              <a:rPr lang="en-US" dirty="0"/>
              <a:t>diagram, the object is accelerating to the right on a frictionless, supporting surface</a:t>
            </a:r>
            <a:r>
              <a:rPr lang="en-US" dirty="0" smtClean="0"/>
              <a:t>.</a:t>
            </a:r>
          </a:p>
          <a:p>
            <a:endParaRPr lang="en-US" dirty="0"/>
          </a:p>
          <a:p>
            <a:pPr marL="514350" indent="-514350">
              <a:buFont typeface="+mj-lt"/>
              <a:buAutoNum type="alphaUcPeriod"/>
            </a:pPr>
            <a:r>
              <a:rPr lang="en-US" b="1" dirty="0" smtClean="0"/>
              <a:t>true</a:t>
            </a:r>
          </a:p>
          <a:p>
            <a:pPr marL="514350" indent="-514350">
              <a:buFont typeface="+mj-lt"/>
              <a:buAutoNum type="alphaUcPeriod"/>
            </a:pPr>
            <a:r>
              <a:rPr lang="en-US" dirty="0" smtClean="0"/>
              <a:t>false</a:t>
            </a:r>
            <a:endParaRPr lang="en-US" dirty="0"/>
          </a:p>
        </p:txBody>
      </p:sp>
      <p:sp>
        <p:nvSpPr>
          <p:cNvPr id="5" name="Oval 4"/>
          <p:cNvSpPr/>
          <p:nvPr/>
        </p:nvSpPr>
        <p:spPr>
          <a:xfrm>
            <a:off x="9375820" y="3232596"/>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9991323" y="203486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0006885" y="4447548"/>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038117" y="1698802"/>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9045898" y="5194142"/>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1207034" y="324145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941846" y="3232596"/>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Tree>
    <p:extLst>
      <p:ext uri="{BB962C8B-B14F-4D97-AF65-F5344CB8AC3E}">
        <p14:creationId xmlns:p14="http://schemas.microsoft.com/office/powerpoint/2010/main" val="3885823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25</a:t>
            </a:r>
            <a:endParaRPr lang="en-US" dirty="0"/>
          </a:p>
        </p:txBody>
      </p:sp>
      <p:sp>
        <p:nvSpPr>
          <p:cNvPr id="2" name="Content Placeholder 1"/>
          <p:cNvSpPr>
            <a:spLocks noGrp="1"/>
          </p:cNvSpPr>
          <p:nvPr>
            <p:ph idx="1"/>
          </p:nvPr>
        </p:nvSpPr>
        <p:spPr>
          <a:xfrm>
            <a:off x="838200" y="1825625"/>
            <a:ext cx="6774243" cy="4351338"/>
          </a:xfrm>
        </p:spPr>
        <p:txBody>
          <a:bodyPr/>
          <a:lstStyle/>
          <a:p>
            <a:pPr marL="0" indent="0">
              <a:buNone/>
            </a:pPr>
            <a:r>
              <a:rPr lang="en-US" dirty="0"/>
              <a:t>If this object weighs 49 N and the applied force equals 10 N, what is the magnitude of the resulting acceleration</a:t>
            </a:r>
            <a:r>
              <a:rPr lang="en-US" dirty="0" smtClean="0"/>
              <a:t>?</a:t>
            </a:r>
          </a:p>
          <a:p>
            <a:endParaRPr lang="en-US" dirty="0" smtClean="0"/>
          </a:p>
          <a:p>
            <a:pPr marL="514350" indent="-514350">
              <a:buAutoNum type="alphaUcParenR"/>
            </a:pPr>
            <a:r>
              <a:rPr lang="en-US" dirty="0" smtClean="0"/>
              <a:t>490 m/s</a:t>
            </a:r>
            <a:r>
              <a:rPr lang="en-US" baseline="30000" dirty="0" smtClean="0"/>
              <a:t>2</a:t>
            </a:r>
          </a:p>
          <a:p>
            <a:pPr marL="514350" indent="-514350">
              <a:buAutoNum type="alphaUcParenR"/>
            </a:pPr>
            <a:r>
              <a:rPr lang="en-US" dirty="0" smtClean="0"/>
              <a:t>50 m/s</a:t>
            </a:r>
            <a:r>
              <a:rPr lang="en-US" baseline="30000" dirty="0" smtClean="0"/>
              <a:t>2</a:t>
            </a:r>
          </a:p>
          <a:p>
            <a:pPr marL="514350" indent="-514350">
              <a:buAutoNum type="alphaUcParenR"/>
            </a:pPr>
            <a:r>
              <a:rPr lang="en-US" dirty="0" smtClean="0"/>
              <a:t>4.9 m/s</a:t>
            </a:r>
            <a:r>
              <a:rPr lang="en-US" baseline="30000" dirty="0" smtClean="0"/>
              <a:t>2</a:t>
            </a:r>
          </a:p>
          <a:p>
            <a:pPr marL="514350" indent="-514350">
              <a:buAutoNum type="alphaUcParenR"/>
            </a:pPr>
            <a:r>
              <a:rPr lang="en-US" dirty="0" smtClean="0"/>
              <a:t>500 m/s</a:t>
            </a:r>
            <a:r>
              <a:rPr lang="en-US" baseline="30000" dirty="0" smtClean="0"/>
              <a:t>2</a:t>
            </a:r>
          </a:p>
          <a:p>
            <a:pPr marL="514350" indent="-514350">
              <a:buFont typeface="Arial" panose="020B0604020202020204" pitchFamily="34" charset="0"/>
              <a:buAutoNum type="alphaUcParenR"/>
            </a:pPr>
            <a:r>
              <a:rPr lang="en-GB" dirty="0"/>
              <a:t>2.04 </a:t>
            </a:r>
            <a:r>
              <a:rPr lang="en-GB" dirty="0" smtClean="0"/>
              <a:t>m</a:t>
            </a:r>
            <a:r>
              <a:rPr lang="en-GB" sz="2000" dirty="0" smtClean="0"/>
              <a:t>/</a:t>
            </a:r>
            <a:r>
              <a:rPr lang="en-GB" dirty="0" smtClean="0"/>
              <a:t>s</a:t>
            </a:r>
            <a:r>
              <a:rPr lang="en-GB" baseline="30000" dirty="0" smtClean="0"/>
              <a:t>2</a:t>
            </a:r>
            <a:endParaRPr lang="en-US" baseline="30000" dirty="0" smtClean="0"/>
          </a:p>
          <a:p>
            <a:pPr marL="514350" indent="-514350">
              <a:buAutoNum type="alphaUcParenR"/>
            </a:pPr>
            <a:endParaRPr lang="en-US" baseline="30000" dirty="0" smtClean="0"/>
          </a:p>
        </p:txBody>
      </p:sp>
      <p:sp>
        <p:nvSpPr>
          <p:cNvPr id="5" name="Oval 4"/>
          <p:cNvSpPr/>
          <p:nvPr/>
        </p:nvSpPr>
        <p:spPr>
          <a:xfrm>
            <a:off x="8293994" y="3359419"/>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8909497" y="2161684"/>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925059" y="457437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956291" y="1825625"/>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7964072" y="5320965"/>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0125208" y="3368274"/>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860020" y="3359419"/>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Tree>
    <p:extLst>
      <p:ext uri="{BB962C8B-B14F-4D97-AF65-F5344CB8AC3E}">
        <p14:creationId xmlns:p14="http://schemas.microsoft.com/office/powerpoint/2010/main" val="2233725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25</a:t>
            </a:r>
            <a:endParaRPr lang="en-US" dirty="0"/>
          </a:p>
        </p:txBody>
      </p:sp>
      <p:sp>
        <p:nvSpPr>
          <p:cNvPr id="2" name="Content Placeholder 1"/>
          <p:cNvSpPr>
            <a:spLocks noGrp="1"/>
          </p:cNvSpPr>
          <p:nvPr>
            <p:ph idx="1"/>
          </p:nvPr>
        </p:nvSpPr>
        <p:spPr>
          <a:xfrm>
            <a:off x="838200" y="1825625"/>
            <a:ext cx="6774243" cy="4351338"/>
          </a:xfrm>
        </p:spPr>
        <p:txBody>
          <a:bodyPr/>
          <a:lstStyle/>
          <a:p>
            <a:pPr marL="0" indent="0">
              <a:buNone/>
            </a:pPr>
            <a:r>
              <a:rPr lang="en-US" dirty="0"/>
              <a:t>If this object weighs 49 N and the applied force equals 10 N, what is the magnitude of the resulting acceleration</a:t>
            </a:r>
            <a:r>
              <a:rPr lang="en-US" dirty="0" smtClean="0"/>
              <a:t>?</a:t>
            </a:r>
          </a:p>
          <a:p>
            <a:endParaRPr lang="en-US" dirty="0" smtClean="0"/>
          </a:p>
          <a:p>
            <a:pPr marL="514350" indent="-514350">
              <a:buAutoNum type="alphaUcParenR"/>
            </a:pPr>
            <a:r>
              <a:rPr lang="en-US" dirty="0" smtClean="0"/>
              <a:t>490 m/s</a:t>
            </a:r>
            <a:r>
              <a:rPr lang="en-US" baseline="30000" dirty="0" smtClean="0"/>
              <a:t>2</a:t>
            </a:r>
          </a:p>
          <a:p>
            <a:pPr marL="514350" indent="-514350">
              <a:buAutoNum type="alphaUcParenR"/>
            </a:pPr>
            <a:r>
              <a:rPr lang="en-US" dirty="0" smtClean="0"/>
              <a:t>50 m/s</a:t>
            </a:r>
            <a:r>
              <a:rPr lang="en-US" baseline="30000" dirty="0" smtClean="0"/>
              <a:t>2</a:t>
            </a:r>
          </a:p>
          <a:p>
            <a:pPr marL="514350" indent="-514350">
              <a:buAutoNum type="alphaUcParenR"/>
            </a:pPr>
            <a:r>
              <a:rPr lang="en-US" dirty="0" smtClean="0"/>
              <a:t>4.9 m/s</a:t>
            </a:r>
            <a:r>
              <a:rPr lang="en-US" baseline="30000" dirty="0" smtClean="0"/>
              <a:t>2</a:t>
            </a:r>
          </a:p>
          <a:p>
            <a:pPr marL="514350" indent="-514350">
              <a:buAutoNum type="alphaUcParenR"/>
            </a:pPr>
            <a:r>
              <a:rPr lang="en-US" dirty="0" smtClean="0"/>
              <a:t>500 m/s</a:t>
            </a:r>
            <a:r>
              <a:rPr lang="en-US" baseline="30000" dirty="0" smtClean="0"/>
              <a:t>2</a:t>
            </a:r>
          </a:p>
          <a:p>
            <a:pPr marL="514350" indent="-514350">
              <a:buFont typeface="Arial" panose="020B0604020202020204" pitchFamily="34" charset="0"/>
              <a:buAutoNum type="alphaUcParenR"/>
            </a:pPr>
            <a:r>
              <a:rPr lang="en-GB" b="1" dirty="0"/>
              <a:t>2.04 </a:t>
            </a:r>
            <a:r>
              <a:rPr lang="en-GB" b="1" dirty="0" smtClean="0"/>
              <a:t>m</a:t>
            </a:r>
            <a:r>
              <a:rPr lang="en-GB" sz="2000" b="1" dirty="0" smtClean="0"/>
              <a:t>/</a:t>
            </a:r>
            <a:r>
              <a:rPr lang="en-GB" b="1" dirty="0" smtClean="0"/>
              <a:t>s</a:t>
            </a:r>
            <a:r>
              <a:rPr lang="en-GB" b="1" baseline="30000" dirty="0" smtClean="0"/>
              <a:t>2</a:t>
            </a:r>
            <a:endParaRPr lang="en-GB" b="1" dirty="0"/>
          </a:p>
        </p:txBody>
      </p:sp>
      <p:sp>
        <p:nvSpPr>
          <p:cNvPr id="5" name="Oval 4"/>
          <p:cNvSpPr/>
          <p:nvPr/>
        </p:nvSpPr>
        <p:spPr>
          <a:xfrm>
            <a:off x="8293994" y="3359419"/>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8909497" y="2161684"/>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925059" y="457437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956291" y="1825625"/>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7964072" y="5320965"/>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0125208" y="3368274"/>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860020" y="3359419"/>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
        <p:nvSpPr>
          <p:cNvPr id="12" name="TextBox 11"/>
          <p:cNvSpPr txBox="1"/>
          <p:nvPr/>
        </p:nvSpPr>
        <p:spPr>
          <a:xfrm>
            <a:off x="3245676" y="4274524"/>
            <a:ext cx="5663821" cy="2677656"/>
          </a:xfrm>
          <a:prstGeom prst="rect">
            <a:avLst/>
          </a:prstGeom>
          <a:noFill/>
        </p:spPr>
        <p:txBody>
          <a:bodyPr wrap="square" rtlCol="0">
            <a:spAutoFit/>
          </a:bodyPr>
          <a:lstStyle/>
          <a:p>
            <a:r>
              <a:rPr lang="en-GB" sz="2800" dirty="0" err="1" smtClean="0"/>
              <a:t>F</a:t>
            </a:r>
            <a:r>
              <a:rPr lang="en-GB" sz="2800" baseline="-25000" dirty="0" err="1" smtClean="0"/>
              <a:t>g</a:t>
            </a:r>
            <a:r>
              <a:rPr lang="en-GB" sz="2800" dirty="0" smtClean="0"/>
              <a:t> = mg</a:t>
            </a:r>
          </a:p>
          <a:p>
            <a:r>
              <a:rPr lang="en-GB" sz="2800" dirty="0" smtClean="0"/>
              <a:t>m = </a:t>
            </a:r>
            <a:r>
              <a:rPr lang="en-GB" sz="2800" dirty="0" err="1" smtClean="0"/>
              <a:t>F</a:t>
            </a:r>
            <a:r>
              <a:rPr lang="en-GB" sz="2800" baseline="-25000" dirty="0" err="1" smtClean="0"/>
              <a:t>g</a:t>
            </a:r>
            <a:r>
              <a:rPr lang="en-GB" sz="2800" baseline="-25000" dirty="0" smtClean="0"/>
              <a:t> </a:t>
            </a:r>
            <a:r>
              <a:rPr lang="en-GB" sz="2800" dirty="0" smtClean="0"/>
              <a:t>/ g = 49N / 10 m</a:t>
            </a:r>
            <a:r>
              <a:rPr lang="en-GB" sz="2000" dirty="0" smtClean="0"/>
              <a:t>/</a:t>
            </a:r>
            <a:r>
              <a:rPr lang="en-GB" sz="2800" dirty="0" smtClean="0"/>
              <a:t>s</a:t>
            </a:r>
            <a:r>
              <a:rPr lang="en-GB" sz="2800" baseline="30000" dirty="0" smtClean="0"/>
              <a:t>2</a:t>
            </a:r>
            <a:r>
              <a:rPr lang="en-GB" sz="2800" dirty="0" smtClean="0"/>
              <a:t> = 4.9kg</a:t>
            </a:r>
          </a:p>
          <a:p>
            <a:endParaRPr lang="en-GB" sz="2800" dirty="0"/>
          </a:p>
          <a:p>
            <a:r>
              <a:rPr lang="en-GB" sz="2800" dirty="0" smtClean="0"/>
              <a:t>F = ma</a:t>
            </a:r>
          </a:p>
          <a:p>
            <a:r>
              <a:rPr lang="en-GB" sz="2800" dirty="0" smtClean="0"/>
              <a:t>a = F / m = 10N / 4.9kg = </a:t>
            </a:r>
            <a:r>
              <a:rPr lang="en-GB" sz="2800" b="1" dirty="0" smtClean="0"/>
              <a:t>2.04 </a:t>
            </a:r>
            <a:r>
              <a:rPr lang="en-GB" sz="2800" b="1" dirty="0"/>
              <a:t>m</a:t>
            </a:r>
            <a:r>
              <a:rPr lang="en-GB" sz="2000" b="1" dirty="0"/>
              <a:t>/</a:t>
            </a:r>
            <a:r>
              <a:rPr lang="en-GB" sz="2800" b="1" dirty="0"/>
              <a:t>s</a:t>
            </a:r>
            <a:r>
              <a:rPr lang="en-GB" sz="2800" b="1" baseline="30000" dirty="0"/>
              <a:t>2</a:t>
            </a:r>
            <a:endParaRPr lang="en-GB" sz="2800" b="1" dirty="0" smtClean="0"/>
          </a:p>
          <a:p>
            <a:endParaRPr lang="en-GB" sz="2800" dirty="0"/>
          </a:p>
        </p:txBody>
      </p:sp>
    </p:spTree>
    <p:extLst>
      <p:ext uri="{BB962C8B-B14F-4D97-AF65-F5344CB8AC3E}">
        <p14:creationId xmlns:p14="http://schemas.microsoft.com/office/powerpoint/2010/main" val="9918693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26 </a:t>
            </a:r>
            <a:endParaRPr lang="en-US" dirty="0"/>
          </a:p>
        </p:txBody>
      </p:sp>
      <p:sp>
        <p:nvSpPr>
          <p:cNvPr id="2" name="Content Placeholder 1"/>
          <p:cNvSpPr>
            <a:spLocks noGrp="1"/>
          </p:cNvSpPr>
          <p:nvPr>
            <p:ph idx="1"/>
          </p:nvPr>
        </p:nvSpPr>
        <p:spPr>
          <a:xfrm>
            <a:off x="838200" y="1825625"/>
            <a:ext cx="6903031" cy="4351338"/>
          </a:xfrm>
        </p:spPr>
        <p:txBody>
          <a:bodyPr/>
          <a:lstStyle/>
          <a:p>
            <a:pPr marL="0" indent="0">
              <a:buNone/>
            </a:pPr>
            <a:r>
              <a:rPr lang="en-US" b="1" dirty="0"/>
              <a:t>True or False:</a:t>
            </a:r>
            <a:r>
              <a:rPr lang="en-US" dirty="0"/>
              <a:t> According to this </a:t>
            </a:r>
            <a:r>
              <a:rPr lang="en-US" dirty="0" smtClean="0"/>
              <a:t>free body </a:t>
            </a:r>
            <a:r>
              <a:rPr lang="en-US" dirty="0"/>
              <a:t>diagram, the object is moving at a constant velocity, towards the left, across a supporting surface in the presence of friction.</a:t>
            </a:r>
            <a:r>
              <a:rPr lang="en-US" dirty="0" smtClean="0"/>
              <a:t>.</a:t>
            </a:r>
          </a:p>
          <a:p>
            <a:pPr marL="0" indent="0">
              <a:buNone/>
            </a:pPr>
            <a:endParaRPr lang="en-US" dirty="0"/>
          </a:p>
          <a:p>
            <a:pPr marL="514350" indent="-514350">
              <a:buFont typeface="+mj-lt"/>
              <a:buAutoNum type="alphaUcPeriod"/>
            </a:pPr>
            <a:r>
              <a:rPr lang="en-US" dirty="0" smtClean="0"/>
              <a:t>True</a:t>
            </a:r>
            <a:endParaRPr lang="en-US" dirty="0"/>
          </a:p>
          <a:p>
            <a:pPr marL="514350" indent="-514350">
              <a:buFont typeface="+mj-lt"/>
              <a:buAutoNum type="alphaUcPeriod"/>
            </a:pPr>
            <a:r>
              <a:rPr lang="en-US" dirty="0" smtClean="0"/>
              <a:t>false</a:t>
            </a:r>
            <a:endParaRPr lang="en-US" dirty="0"/>
          </a:p>
        </p:txBody>
      </p:sp>
      <p:sp>
        <p:nvSpPr>
          <p:cNvPr id="5" name="Oval 4"/>
          <p:cNvSpPr/>
          <p:nvPr/>
        </p:nvSpPr>
        <p:spPr>
          <a:xfrm>
            <a:off x="8860665" y="3232596"/>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9476168" y="203486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491730" y="4447548"/>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522962" y="1698802"/>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8530743" y="5194142"/>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0691879" y="324145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426691" y="3232596"/>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
        <p:nvSpPr>
          <p:cNvPr id="12" name="TextBox 11"/>
          <p:cNvSpPr txBox="1"/>
          <p:nvPr/>
        </p:nvSpPr>
        <p:spPr>
          <a:xfrm>
            <a:off x="7629827" y="3243327"/>
            <a:ext cx="1173719" cy="584775"/>
          </a:xfrm>
          <a:prstGeom prst="rect">
            <a:avLst/>
          </a:prstGeom>
          <a:noFill/>
        </p:spPr>
        <p:txBody>
          <a:bodyPr wrap="none" rtlCol="0">
            <a:spAutoFit/>
          </a:bodyPr>
          <a:lstStyle/>
          <a:p>
            <a:r>
              <a:rPr lang="en-US" sz="3200" dirty="0" err="1" smtClean="0"/>
              <a:t>F</a:t>
            </a:r>
            <a:r>
              <a:rPr lang="en-US" sz="3200" baseline="-25000" dirty="0" err="1" smtClean="0"/>
              <a:t>friction</a:t>
            </a:r>
            <a:endParaRPr lang="en-US" sz="3200" baseline="-25000" dirty="0"/>
          </a:p>
        </p:txBody>
      </p:sp>
      <p:cxnSp>
        <p:nvCxnSpPr>
          <p:cNvPr id="13" name="Straight Arrow Connector 12"/>
          <p:cNvCxnSpPr/>
          <p:nvPr/>
        </p:nvCxnSpPr>
        <p:spPr>
          <a:xfrm rot="16200000" flipH="1" flipV="1">
            <a:off x="8220913" y="3257013"/>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4096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26 </a:t>
            </a:r>
            <a:endParaRPr lang="en-US" dirty="0"/>
          </a:p>
        </p:txBody>
      </p:sp>
      <p:sp>
        <p:nvSpPr>
          <p:cNvPr id="2" name="Content Placeholder 1"/>
          <p:cNvSpPr>
            <a:spLocks noGrp="1"/>
          </p:cNvSpPr>
          <p:nvPr>
            <p:ph idx="1"/>
          </p:nvPr>
        </p:nvSpPr>
        <p:spPr>
          <a:xfrm>
            <a:off x="838200" y="1825625"/>
            <a:ext cx="6903031" cy="4351338"/>
          </a:xfrm>
        </p:spPr>
        <p:txBody>
          <a:bodyPr/>
          <a:lstStyle/>
          <a:p>
            <a:pPr marL="0" indent="0">
              <a:buNone/>
            </a:pPr>
            <a:r>
              <a:rPr lang="en-US" b="1" dirty="0"/>
              <a:t>True or False:</a:t>
            </a:r>
            <a:r>
              <a:rPr lang="en-US" dirty="0"/>
              <a:t> According to this </a:t>
            </a:r>
            <a:r>
              <a:rPr lang="en-US" dirty="0" smtClean="0"/>
              <a:t>free body </a:t>
            </a:r>
            <a:r>
              <a:rPr lang="en-US" dirty="0"/>
              <a:t>diagram, the object is moving at a constant velocity, towards the left, across a supporting surface in the presence of friction.</a:t>
            </a:r>
            <a:r>
              <a:rPr lang="en-US" dirty="0" smtClean="0"/>
              <a:t>.</a:t>
            </a:r>
          </a:p>
          <a:p>
            <a:pPr marL="0" indent="0">
              <a:buNone/>
            </a:pPr>
            <a:endParaRPr lang="en-US" dirty="0"/>
          </a:p>
          <a:p>
            <a:pPr marL="514350" indent="-514350">
              <a:buFont typeface="+mj-lt"/>
              <a:buAutoNum type="alphaUcPeriod"/>
            </a:pPr>
            <a:r>
              <a:rPr lang="en-US" dirty="0" smtClean="0"/>
              <a:t>True</a:t>
            </a:r>
            <a:endParaRPr lang="en-US" dirty="0"/>
          </a:p>
          <a:p>
            <a:pPr marL="514350" indent="-514350">
              <a:buFont typeface="+mj-lt"/>
              <a:buAutoNum type="alphaUcPeriod"/>
            </a:pPr>
            <a:r>
              <a:rPr lang="en-US" b="1" dirty="0" smtClean="0"/>
              <a:t>false</a:t>
            </a:r>
            <a:endParaRPr lang="en-US" b="1" dirty="0"/>
          </a:p>
        </p:txBody>
      </p:sp>
      <p:sp>
        <p:nvSpPr>
          <p:cNvPr id="5" name="Oval 4"/>
          <p:cNvSpPr/>
          <p:nvPr/>
        </p:nvSpPr>
        <p:spPr>
          <a:xfrm>
            <a:off x="8860665" y="3232596"/>
            <a:ext cx="1231006" cy="1231006"/>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0"/>
          </p:cNvCxnSpPr>
          <p:nvPr/>
        </p:nvCxnSpPr>
        <p:spPr>
          <a:xfrm flipV="1">
            <a:off x="9476168" y="203486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491730" y="4447548"/>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522962" y="1698802"/>
            <a:ext cx="976549" cy="584775"/>
          </a:xfrm>
          <a:prstGeom prst="rect">
            <a:avLst/>
          </a:prstGeom>
          <a:noFill/>
        </p:spPr>
        <p:txBody>
          <a:bodyPr wrap="none" rtlCol="0">
            <a:spAutoFit/>
          </a:bodyPr>
          <a:lstStyle/>
          <a:p>
            <a:r>
              <a:rPr lang="en-US" sz="3200" dirty="0" err="1" smtClean="0"/>
              <a:t>F</a:t>
            </a:r>
            <a:r>
              <a:rPr lang="en-US" sz="3200" baseline="-25000" dirty="0" err="1" smtClean="0"/>
              <a:t>norm</a:t>
            </a:r>
            <a:endParaRPr lang="en-US" sz="3200" baseline="-25000" dirty="0"/>
          </a:p>
        </p:txBody>
      </p:sp>
      <p:sp>
        <p:nvSpPr>
          <p:cNvPr id="9" name="TextBox 8"/>
          <p:cNvSpPr txBox="1"/>
          <p:nvPr/>
        </p:nvSpPr>
        <p:spPr>
          <a:xfrm>
            <a:off x="8530743" y="5194142"/>
            <a:ext cx="707245" cy="584775"/>
          </a:xfrm>
          <a:prstGeom prst="rect">
            <a:avLst/>
          </a:prstGeom>
          <a:noFill/>
        </p:spPr>
        <p:txBody>
          <a:bodyPr wrap="none" rtlCol="0">
            <a:spAutoFit/>
          </a:bodyPr>
          <a:lstStyle/>
          <a:p>
            <a:r>
              <a:rPr lang="en-US" sz="3200" dirty="0" smtClean="0"/>
              <a:t>mg</a:t>
            </a:r>
            <a:endParaRPr lang="en-US" sz="3200" baseline="-25000" dirty="0"/>
          </a:p>
        </p:txBody>
      </p:sp>
      <p:cxnSp>
        <p:nvCxnSpPr>
          <p:cNvPr id="10" name="Straight Arrow Connector 9"/>
          <p:cNvCxnSpPr/>
          <p:nvPr/>
        </p:nvCxnSpPr>
        <p:spPr>
          <a:xfrm rot="5400000" flipV="1">
            <a:off x="10691879" y="3241451"/>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426691" y="3232596"/>
            <a:ext cx="1188339" cy="584775"/>
          </a:xfrm>
          <a:prstGeom prst="rect">
            <a:avLst/>
          </a:prstGeom>
          <a:noFill/>
        </p:spPr>
        <p:txBody>
          <a:bodyPr wrap="none" rtlCol="0">
            <a:spAutoFit/>
          </a:bodyPr>
          <a:lstStyle/>
          <a:p>
            <a:r>
              <a:rPr lang="en-US" sz="3200" dirty="0" err="1" smtClean="0"/>
              <a:t>F</a:t>
            </a:r>
            <a:r>
              <a:rPr lang="en-US" sz="3200" baseline="-25000" dirty="0" err="1" smtClean="0"/>
              <a:t>applied</a:t>
            </a:r>
            <a:endParaRPr lang="en-US" sz="3200" baseline="-25000" dirty="0"/>
          </a:p>
        </p:txBody>
      </p:sp>
      <p:sp>
        <p:nvSpPr>
          <p:cNvPr id="12" name="TextBox 11"/>
          <p:cNvSpPr txBox="1"/>
          <p:nvPr/>
        </p:nvSpPr>
        <p:spPr>
          <a:xfrm>
            <a:off x="7629827" y="3243327"/>
            <a:ext cx="1173719" cy="584775"/>
          </a:xfrm>
          <a:prstGeom prst="rect">
            <a:avLst/>
          </a:prstGeom>
          <a:noFill/>
        </p:spPr>
        <p:txBody>
          <a:bodyPr wrap="none" rtlCol="0">
            <a:spAutoFit/>
          </a:bodyPr>
          <a:lstStyle/>
          <a:p>
            <a:r>
              <a:rPr lang="en-US" sz="3200" dirty="0" err="1" smtClean="0"/>
              <a:t>F</a:t>
            </a:r>
            <a:r>
              <a:rPr lang="en-US" sz="3200" baseline="-25000" dirty="0" err="1" smtClean="0"/>
              <a:t>friction</a:t>
            </a:r>
            <a:endParaRPr lang="en-US" sz="3200" baseline="-25000" dirty="0"/>
          </a:p>
        </p:txBody>
      </p:sp>
      <p:cxnSp>
        <p:nvCxnSpPr>
          <p:cNvPr id="13" name="Straight Arrow Connector 12"/>
          <p:cNvCxnSpPr/>
          <p:nvPr/>
        </p:nvCxnSpPr>
        <p:spPr>
          <a:xfrm rot="16200000" flipH="1" flipV="1">
            <a:off x="8220913" y="3257013"/>
            <a:ext cx="15562" cy="11977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1382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27</a:t>
            </a:r>
            <a:endParaRPr lang="en-US" dirty="0"/>
          </a:p>
        </p:txBody>
      </p:sp>
      <p:sp>
        <p:nvSpPr>
          <p:cNvPr id="2" name="Content Placeholder 1"/>
          <p:cNvSpPr>
            <a:spLocks noGrp="1"/>
          </p:cNvSpPr>
          <p:nvPr>
            <p:ph idx="1"/>
          </p:nvPr>
        </p:nvSpPr>
        <p:spPr>
          <a:xfrm>
            <a:off x="838200" y="1825625"/>
            <a:ext cx="7082307" cy="4351338"/>
          </a:xfrm>
        </p:spPr>
        <p:txBody>
          <a:bodyPr>
            <a:normAutofit lnSpcReduction="10000"/>
          </a:bodyPr>
          <a:lstStyle/>
          <a:p>
            <a:pPr marL="0" indent="0">
              <a:buNone/>
            </a:pPr>
            <a:r>
              <a:rPr lang="en-US" dirty="0" smtClean="0"/>
              <a:t>If</a:t>
            </a:r>
            <a:r>
              <a:rPr lang="en-US" dirty="0"/>
              <a:t> the object is moving at a constant velocity</a:t>
            </a:r>
            <a:r>
              <a:rPr lang="en-US" dirty="0" smtClean="0"/>
              <a:t> and it </a:t>
            </a:r>
            <a:r>
              <a:rPr lang="en-US" dirty="0"/>
              <a:t>weighs 49 N and the applied force equals 10 N, what is the magnitude of the frictional force present between the object and the supporting surface? </a:t>
            </a:r>
            <a:endParaRPr lang="en-US" dirty="0" smtClean="0"/>
          </a:p>
          <a:p>
            <a:endParaRPr lang="en-US" dirty="0"/>
          </a:p>
          <a:p>
            <a:pPr marL="514350" indent="-514350">
              <a:buAutoNum type="alphaUcParenR"/>
            </a:pPr>
            <a:r>
              <a:rPr lang="en-US" dirty="0" smtClean="0"/>
              <a:t>5 N</a:t>
            </a:r>
          </a:p>
          <a:p>
            <a:pPr marL="514350" indent="-514350">
              <a:buAutoNum type="alphaUcParenR"/>
            </a:pPr>
            <a:r>
              <a:rPr lang="en-US" dirty="0" smtClean="0"/>
              <a:t>10 N</a:t>
            </a:r>
          </a:p>
          <a:p>
            <a:pPr marL="514350" indent="-514350">
              <a:buAutoNum type="alphaUcParenR"/>
            </a:pPr>
            <a:r>
              <a:rPr lang="en-US" dirty="0" smtClean="0"/>
              <a:t>49 N</a:t>
            </a:r>
          </a:p>
          <a:p>
            <a:pPr marL="514350" indent="-514350">
              <a:buAutoNum type="alphaUcParenR"/>
            </a:pPr>
            <a:r>
              <a:rPr lang="en-US" dirty="0" smtClean="0"/>
              <a:t>It depends on the friction coefficient</a:t>
            </a:r>
          </a:p>
        </p:txBody>
      </p:sp>
      <p:pic>
        <p:nvPicPr>
          <p:cNvPr id="16386" name="Picture 2" descr="http://dev.physicslab.org/img/a592aead-2634-4250-b9c8-d43d8865a03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0868" y="1305259"/>
            <a:ext cx="3192932" cy="4594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0600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0"/>
            <a:ext cx="10515600" cy="1325563"/>
          </a:xfrm>
        </p:spPr>
        <p:txBody>
          <a:bodyPr/>
          <a:lstStyle/>
          <a:p>
            <a:r>
              <a:rPr lang="en-US" dirty="0" smtClean="0"/>
              <a:t>Question 27</a:t>
            </a:r>
            <a:endParaRPr lang="en-US" dirty="0"/>
          </a:p>
        </p:txBody>
      </p:sp>
      <p:sp>
        <p:nvSpPr>
          <p:cNvPr id="2" name="Content Placeholder 1"/>
          <p:cNvSpPr>
            <a:spLocks noGrp="1"/>
          </p:cNvSpPr>
          <p:nvPr>
            <p:ph idx="1"/>
          </p:nvPr>
        </p:nvSpPr>
        <p:spPr>
          <a:xfrm>
            <a:off x="764468" y="1029293"/>
            <a:ext cx="7082307" cy="4351338"/>
          </a:xfrm>
        </p:spPr>
        <p:txBody>
          <a:bodyPr>
            <a:normAutofit lnSpcReduction="10000"/>
          </a:bodyPr>
          <a:lstStyle/>
          <a:p>
            <a:pPr marL="0" indent="0">
              <a:buNone/>
            </a:pPr>
            <a:r>
              <a:rPr lang="en-US" dirty="0" smtClean="0"/>
              <a:t>If</a:t>
            </a:r>
            <a:r>
              <a:rPr lang="en-US" dirty="0"/>
              <a:t> the object is moving at a </a:t>
            </a:r>
            <a:r>
              <a:rPr lang="en-US" b="1" dirty="0"/>
              <a:t>constant velocity</a:t>
            </a:r>
            <a:r>
              <a:rPr lang="en-US" b="1" dirty="0" smtClean="0"/>
              <a:t> </a:t>
            </a:r>
            <a:r>
              <a:rPr lang="en-US" dirty="0" smtClean="0"/>
              <a:t>and it </a:t>
            </a:r>
            <a:r>
              <a:rPr lang="en-US" dirty="0"/>
              <a:t>weighs 49 N and the applied force equals 10 N, what is the magnitude of the frictional force present between the object and the supporting surface? </a:t>
            </a:r>
            <a:endParaRPr lang="en-US" dirty="0" smtClean="0"/>
          </a:p>
          <a:p>
            <a:endParaRPr lang="en-US" dirty="0"/>
          </a:p>
          <a:p>
            <a:pPr marL="514350" indent="-514350">
              <a:buAutoNum type="alphaUcParenR"/>
            </a:pPr>
            <a:r>
              <a:rPr lang="en-US" dirty="0" smtClean="0"/>
              <a:t>5 N</a:t>
            </a:r>
          </a:p>
          <a:p>
            <a:pPr marL="514350" indent="-514350">
              <a:buAutoNum type="alphaUcParenR"/>
            </a:pPr>
            <a:r>
              <a:rPr lang="en-US" b="1" dirty="0" smtClean="0"/>
              <a:t>10 N</a:t>
            </a:r>
          </a:p>
          <a:p>
            <a:pPr marL="514350" indent="-514350">
              <a:buAutoNum type="alphaUcParenR"/>
            </a:pPr>
            <a:r>
              <a:rPr lang="en-US" dirty="0" smtClean="0"/>
              <a:t>49 N</a:t>
            </a:r>
          </a:p>
          <a:p>
            <a:pPr marL="514350" indent="-514350">
              <a:buAutoNum type="alphaUcParenR"/>
            </a:pPr>
            <a:r>
              <a:rPr lang="en-US" dirty="0" smtClean="0"/>
              <a:t>It depends on the friction coefficient</a:t>
            </a:r>
          </a:p>
        </p:txBody>
      </p:sp>
      <p:pic>
        <p:nvPicPr>
          <p:cNvPr id="16386" name="Picture 2" descr="http://dev.physicslab.org/img/a592aead-2634-4250-b9c8-d43d8865a03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4600" y="1055743"/>
            <a:ext cx="3192932" cy="459470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97893" y="5596116"/>
            <a:ext cx="11796214" cy="1261884"/>
          </a:xfrm>
          <a:prstGeom prst="rect">
            <a:avLst/>
          </a:prstGeom>
        </p:spPr>
        <p:txBody>
          <a:bodyPr wrap="square">
            <a:spAutoFit/>
          </a:bodyPr>
          <a:lstStyle/>
          <a:p>
            <a:r>
              <a:rPr lang="en-GB" sz="2800" b="1" dirty="0">
                <a:solidFill>
                  <a:srgbClr val="222222"/>
                </a:solidFill>
                <a:latin typeface="arial" panose="020B0604020202020204" pitchFamily="34" charset="0"/>
              </a:rPr>
              <a:t>Newton's first law</a:t>
            </a:r>
            <a:r>
              <a:rPr lang="en-GB" sz="2800" dirty="0">
                <a:solidFill>
                  <a:srgbClr val="222222"/>
                </a:solidFill>
                <a:latin typeface="arial" panose="020B0604020202020204" pitchFamily="34" charset="0"/>
              </a:rPr>
              <a:t> </a:t>
            </a:r>
            <a:r>
              <a:rPr lang="en-GB" sz="2400" dirty="0" smtClean="0">
                <a:solidFill>
                  <a:srgbClr val="222222"/>
                </a:solidFill>
                <a:latin typeface="arial" panose="020B0604020202020204" pitchFamily="34" charset="0"/>
              </a:rPr>
              <a:t>- </a:t>
            </a:r>
            <a:r>
              <a:rPr lang="en-GB" sz="2400" dirty="0">
                <a:solidFill>
                  <a:srgbClr val="222222"/>
                </a:solidFill>
                <a:latin typeface="arial" panose="020B0604020202020204" pitchFamily="34" charset="0"/>
              </a:rPr>
              <a:t>sometimes referred to as the </a:t>
            </a:r>
            <a:r>
              <a:rPr lang="en-GB" sz="2400" b="1" dirty="0">
                <a:solidFill>
                  <a:srgbClr val="222222"/>
                </a:solidFill>
                <a:latin typeface="arial" panose="020B0604020202020204" pitchFamily="34" charset="0"/>
              </a:rPr>
              <a:t>law</a:t>
            </a:r>
            <a:r>
              <a:rPr lang="en-GB" sz="2400" dirty="0">
                <a:solidFill>
                  <a:srgbClr val="222222"/>
                </a:solidFill>
                <a:latin typeface="arial" panose="020B0604020202020204" pitchFamily="34" charset="0"/>
              </a:rPr>
              <a:t> of </a:t>
            </a:r>
            <a:r>
              <a:rPr lang="en-GB" sz="2400" dirty="0" smtClean="0">
                <a:solidFill>
                  <a:srgbClr val="222222"/>
                </a:solidFill>
                <a:latin typeface="arial" panose="020B0604020202020204" pitchFamily="34" charset="0"/>
              </a:rPr>
              <a:t>inertia:</a:t>
            </a:r>
          </a:p>
          <a:p>
            <a:pPr marL="342900" indent="-342900">
              <a:buFont typeface="Arial" panose="020B0604020202020204" pitchFamily="34" charset="0"/>
              <a:buChar char="•"/>
            </a:pPr>
            <a:r>
              <a:rPr lang="en-GB" sz="2400" dirty="0" smtClean="0">
                <a:solidFill>
                  <a:srgbClr val="222222"/>
                </a:solidFill>
                <a:latin typeface="arial" panose="020B0604020202020204" pitchFamily="34" charset="0"/>
              </a:rPr>
              <a:t>An </a:t>
            </a:r>
            <a:r>
              <a:rPr lang="en-GB" sz="2400" dirty="0">
                <a:solidFill>
                  <a:srgbClr val="222222"/>
                </a:solidFill>
                <a:latin typeface="arial" panose="020B0604020202020204" pitchFamily="34" charset="0"/>
              </a:rPr>
              <a:t>object at rest stays at rest and an object in motion stays in motion with the same speed and in the same direction unless acted upon by an unbalanced force.</a:t>
            </a:r>
            <a:endParaRPr lang="en-GB" sz="2400" dirty="0"/>
          </a:p>
        </p:txBody>
      </p:sp>
    </p:spTree>
    <p:extLst>
      <p:ext uri="{BB962C8B-B14F-4D97-AF65-F5344CB8AC3E}">
        <p14:creationId xmlns:p14="http://schemas.microsoft.com/office/powerpoint/2010/main" val="4350481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28</a:t>
            </a:r>
            <a:endParaRPr lang="en-US" dirty="0"/>
          </a:p>
        </p:txBody>
      </p:sp>
      <p:sp>
        <p:nvSpPr>
          <p:cNvPr id="2" name="Content Placeholder 1"/>
          <p:cNvSpPr>
            <a:spLocks noGrp="1"/>
          </p:cNvSpPr>
          <p:nvPr>
            <p:ph idx="1"/>
          </p:nvPr>
        </p:nvSpPr>
        <p:spPr/>
        <p:txBody>
          <a:bodyPr>
            <a:normAutofit/>
          </a:bodyPr>
          <a:lstStyle/>
          <a:p>
            <a:pPr marL="0" indent="0">
              <a:buNone/>
            </a:pPr>
            <a:r>
              <a:rPr lang="en-US" dirty="0"/>
              <a:t>Which choice is correct? This object </a:t>
            </a:r>
            <a:r>
              <a:rPr lang="en-US" dirty="0" smtClean="0"/>
              <a:t>is</a:t>
            </a:r>
          </a:p>
          <a:p>
            <a:pPr marL="0" indent="0">
              <a:buNone/>
            </a:pPr>
            <a:endParaRPr lang="en-US" dirty="0" smtClean="0"/>
          </a:p>
          <a:p>
            <a:pPr marL="514350" indent="-514350">
              <a:buAutoNum type="alphaUcParenR"/>
            </a:pPr>
            <a:r>
              <a:rPr lang="en-US" dirty="0" smtClean="0"/>
              <a:t>moving </a:t>
            </a:r>
            <a:r>
              <a:rPr lang="en-US" dirty="0"/>
              <a:t>to the left and gaining </a:t>
            </a:r>
            <a:r>
              <a:rPr lang="en-US" dirty="0" smtClean="0"/>
              <a:t>speed.</a:t>
            </a:r>
          </a:p>
          <a:p>
            <a:pPr marL="514350" indent="-514350">
              <a:buAutoNum type="alphaUcParenR"/>
            </a:pPr>
            <a:r>
              <a:rPr lang="en-US" dirty="0" smtClean="0"/>
              <a:t>moving </a:t>
            </a:r>
            <a:r>
              <a:rPr lang="en-US" dirty="0"/>
              <a:t>to the left and losing </a:t>
            </a:r>
            <a:r>
              <a:rPr lang="en-US" dirty="0" smtClean="0"/>
              <a:t>speed.</a:t>
            </a:r>
          </a:p>
          <a:p>
            <a:pPr marL="514350" indent="-514350">
              <a:buAutoNum type="alphaUcParenR"/>
            </a:pPr>
            <a:r>
              <a:rPr lang="en-US" dirty="0" smtClean="0"/>
              <a:t>moving </a:t>
            </a:r>
            <a:r>
              <a:rPr lang="en-US" dirty="0"/>
              <a:t>to the right and gaining </a:t>
            </a:r>
            <a:r>
              <a:rPr lang="en-US" dirty="0" smtClean="0"/>
              <a:t>speed.</a:t>
            </a:r>
          </a:p>
          <a:p>
            <a:pPr marL="514350" indent="-514350">
              <a:buAutoNum type="alphaUcParenR"/>
            </a:pPr>
            <a:r>
              <a:rPr lang="en-US" dirty="0" smtClean="0"/>
              <a:t>moving </a:t>
            </a:r>
            <a:r>
              <a:rPr lang="en-US" dirty="0"/>
              <a:t>to the right and losing speed.</a:t>
            </a:r>
          </a:p>
          <a:p>
            <a:pPr marL="0" indent="0">
              <a:buNone/>
            </a:pPr>
            <a:r>
              <a:rPr lang="en-US" dirty="0"/>
              <a:t>	</a:t>
            </a:r>
          </a:p>
          <a:p>
            <a:endParaRPr lang="en-US" dirty="0" smtClean="0"/>
          </a:p>
        </p:txBody>
      </p:sp>
      <p:pic>
        <p:nvPicPr>
          <p:cNvPr id="17414" name="Picture 6" descr="http://dev.physicslab.org/img/651c2cd5-2613-4a46-8588-d9d6e643d24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3958" y="937674"/>
            <a:ext cx="2626262" cy="4872626"/>
          </a:xfrm>
          <a:prstGeom prst="rect">
            <a:avLst/>
          </a:prstGeom>
          <a:noFill/>
          <a:extLst>
            <a:ext uri="{909E8E84-426E-40DD-AFC4-6F175D3DCCD1}">
              <a14:hiddenFill xmlns:a14="http://schemas.microsoft.com/office/drawing/2010/main">
                <a:solidFill>
                  <a:srgbClr val="FFFFFF"/>
                </a:solidFill>
              </a14:hiddenFill>
            </a:ext>
          </a:extLst>
        </p:spPr>
      </p:pic>
      <p:pic>
        <p:nvPicPr>
          <p:cNvPr id="17409" name="DefaultOcx"/>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0" name="HTMLOption1"/>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HTMLOption2"/>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HTMLOption3"/>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29903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28</a:t>
            </a:r>
            <a:endParaRPr lang="en-US" dirty="0"/>
          </a:p>
        </p:txBody>
      </p:sp>
      <p:sp>
        <p:nvSpPr>
          <p:cNvPr id="2" name="Content Placeholder 1"/>
          <p:cNvSpPr>
            <a:spLocks noGrp="1"/>
          </p:cNvSpPr>
          <p:nvPr>
            <p:ph idx="1"/>
          </p:nvPr>
        </p:nvSpPr>
        <p:spPr/>
        <p:txBody>
          <a:bodyPr>
            <a:normAutofit/>
          </a:bodyPr>
          <a:lstStyle/>
          <a:p>
            <a:pPr marL="0" indent="0">
              <a:buNone/>
            </a:pPr>
            <a:r>
              <a:rPr lang="en-US" dirty="0"/>
              <a:t>Which choice is correct? This object </a:t>
            </a:r>
            <a:r>
              <a:rPr lang="en-US" dirty="0" smtClean="0"/>
              <a:t>is</a:t>
            </a:r>
          </a:p>
          <a:p>
            <a:pPr marL="0" indent="0">
              <a:buNone/>
            </a:pPr>
            <a:endParaRPr lang="en-US" dirty="0" smtClean="0"/>
          </a:p>
          <a:p>
            <a:pPr marL="514350" indent="-514350">
              <a:buAutoNum type="alphaUcParenR"/>
            </a:pPr>
            <a:r>
              <a:rPr lang="en-US" dirty="0" smtClean="0"/>
              <a:t>moving </a:t>
            </a:r>
            <a:r>
              <a:rPr lang="en-US" dirty="0"/>
              <a:t>to the left and gaining </a:t>
            </a:r>
            <a:r>
              <a:rPr lang="en-US" dirty="0" smtClean="0"/>
              <a:t>speed.</a:t>
            </a:r>
          </a:p>
          <a:p>
            <a:pPr marL="514350" indent="-514350">
              <a:buAutoNum type="alphaUcParenR"/>
            </a:pPr>
            <a:r>
              <a:rPr lang="en-US" dirty="0" smtClean="0"/>
              <a:t>moving </a:t>
            </a:r>
            <a:r>
              <a:rPr lang="en-US" dirty="0"/>
              <a:t>to the left and losing </a:t>
            </a:r>
            <a:r>
              <a:rPr lang="en-US" dirty="0" smtClean="0"/>
              <a:t>speed.</a:t>
            </a:r>
          </a:p>
          <a:p>
            <a:pPr marL="514350" indent="-514350">
              <a:buAutoNum type="alphaUcParenR"/>
            </a:pPr>
            <a:r>
              <a:rPr lang="en-US" dirty="0" smtClean="0"/>
              <a:t>moving </a:t>
            </a:r>
            <a:r>
              <a:rPr lang="en-US" dirty="0"/>
              <a:t>to the right and gaining </a:t>
            </a:r>
            <a:r>
              <a:rPr lang="en-US" dirty="0" smtClean="0"/>
              <a:t>speed.</a:t>
            </a:r>
          </a:p>
          <a:p>
            <a:pPr marL="514350" indent="-514350">
              <a:buAutoNum type="alphaUcParenR"/>
            </a:pPr>
            <a:r>
              <a:rPr lang="en-US" b="1" dirty="0" smtClean="0"/>
              <a:t>moving </a:t>
            </a:r>
            <a:r>
              <a:rPr lang="en-US" b="1" dirty="0"/>
              <a:t>to the right and losing speed.</a:t>
            </a:r>
          </a:p>
          <a:p>
            <a:pPr marL="0" indent="0">
              <a:buNone/>
            </a:pPr>
            <a:r>
              <a:rPr lang="en-US" dirty="0"/>
              <a:t>	</a:t>
            </a:r>
          </a:p>
          <a:p>
            <a:endParaRPr lang="en-US" dirty="0" smtClean="0"/>
          </a:p>
        </p:txBody>
      </p:sp>
      <p:pic>
        <p:nvPicPr>
          <p:cNvPr id="17414" name="Picture 6" descr="http://dev.physicslab.org/img/651c2cd5-2613-4a46-8588-d9d6e643d24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3958" y="937674"/>
            <a:ext cx="2626262" cy="4872626"/>
          </a:xfrm>
          <a:prstGeom prst="rect">
            <a:avLst/>
          </a:prstGeom>
          <a:noFill/>
          <a:extLst>
            <a:ext uri="{909E8E84-426E-40DD-AFC4-6F175D3DCCD1}">
              <a14:hiddenFill xmlns:a14="http://schemas.microsoft.com/office/drawing/2010/main">
                <a:solidFill>
                  <a:srgbClr val="FFFFFF"/>
                </a:solidFill>
              </a14:hiddenFill>
            </a:ext>
          </a:extLst>
        </p:spPr>
      </p:pic>
      <p:pic>
        <p:nvPicPr>
          <p:cNvPr id="17409" name="DefaultOcx"/>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0" name="HTMLOption1"/>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HTMLOption2"/>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HTMLOption3"/>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7553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a:bodyPr>
          <a:lstStyle/>
          <a:p>
            <a:pPr marL="0" indent="0">
              <a:buNone/>
            </a:pPr>
            <a:r>
              <a:rPr lang="en-US" dirty="0"/>
              <a:t>The force that pulls falling objects toward Earth is </a:t>
            </a:r>
            <a:r>
              <a:rPr lang="en-US" dirty="0" smtClean="0"/>
              <a:t>called</a:t>
            </a:r>
          </a:p>
          <a:p>
            <a:pPr marL="0" indent="0">
              <a:buNone/>
            </a:pPr>
            <a:endParaRPr lang="en-US" dirty="0"/>
          </a:p>
          <a:p>
            <a:pPr marL="514350" indent="-514350">
              <a:buFont typeface="+mj-lt"/>
              <a:buAutoNum type="alphaUcPeriod"/>
            </a:pPr>
            <a:r>
              <a:rPr lang="en-US" dirty="0" smtClean="0"/>
              <a:t>gravity</a:t>
            </a:r>
            <a:r>
              <a:rPr lang="en-US" dirty="0"/>
              <a:t>.</a:t>
            </a:r>
          </a:p>
          <a:p>
            <a:pPr marL="514350" indent="-514350">
              <a:buFont typeface="+mj-lt"/>
              <a:buAutoNum type="alphaUcPeriod"/>
            </a:pPr>
            <a:r>
              <a:rPr lang="en-US" dirty="0" smtClean="0"/>
              <a:t>free </a:t>
            </a:r>
            <a:r>
              <a:rPr lang="en-US" dirty="0"/>
              <a:t>fall</a:t>
            </a:r>
            <a:r>
              <a:rPr lang="en-US" dirty="0" smtClean="0"/>
              <a:t>.</a:t>
            </a:r>
          </a:p>
          <a:p>
            <a:pPr marL="514350" indent="-514350">
              <a:buFont typeface="+mj-lt"/>
              <a:buAutoNum type="alphaUcPeriod"/>
            </a:pPr>
            <a:r>
              <a:rPr lang="en-US" dirty="0" smtClean="0"/>
              <a:t>acceleration.</a:t>
            </a:r>
            <a:endParaRPr lang="en-US" dirty="0"/>
          </a:p>
        </p:txBody>
      </p:sp>
    </p:spTree>
    <p:extLst>
      <p:ext uri="{BB962C8B-B14F-4D97-AF65-F5344CB8AC3E}">
        <p14:creationId xmlns:p14="http://schemas.microsoft.com/office/powerpoint/2010/main" val="26117149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30</a:t>
            </a:r>
            <a:endParaRPr lang="en-US" dirty="0"/>
          </a:p>
        </p:txBody>
      </p:sp>
      <p:sp>
        <p:nvSpPr>
          <p:cNvPr id="2" name="Content Placeholder 1"/>
          <p:cNvSpPr>
            <a:spLocks noGrp="1"/>
          </p:cNvSpPr>
          <p:nvPr>
            <p:ph idx="1"/>
          </p:nvPr>
        </p:nvSpPr>
        <p:spPr>
          <a:xfrm>
            <a:off x="838200" y="1825625"/>
            <a:ext cx="7610341" cy="4351338"/>
          </a:xfrm>
        </p:spPr>
        <p:txBody>
          <a:bodyPr>
            <a:normAutofit/>
          </a:bodyPr>
          <a:lstStyle/>
          <a:p>
            <a:pPr marL="0" indent="0">
              <a:buNone/>
            </a:pPr>
            <a:r>
              <a:rPr lang="en-US" b="1" dirty="0"/>
              <a:t>True or False:</a:t>
            </a:r>
            <a:r>
              <a:rPr lang="en-US" dirty="0"/>
              <a:t> This </a:t>
            </a:r>
            <a:r>
              <a:rPr lang="en-US" dirty="0" smtClean="0"/>
              <a:t>free body </a:t>
            </a:r>
            <a:r>
              <a:rPr lang="en-US" dirty="0"/>
              <a:t>diagram would only apply to an object being raised vertically at a constant velocity</a:t>
            </a:r>
            <a:r>
              <a:rPr lang="en-US" dirty="0" smtClean="0"/>
              <a:t>.</a:t>
            </a:r>
          </a:p>
          <a:p>
            <a:endParaRPr lang="en-US" dirty="0" smtClean="0"/>
          </a:p>
          <a:p>
            <a:pPr marL="514350" indent="-514350">
              <a:buAutoNum type="alphaUcParenR"/>
            </a:pPr>
            <a:r>
              <a:rPr lang="en-US" dirty="0" smtClean="0"/>
              <a:t>True</a:t>
            </a:r>
          </a:p>
          <a:p>
            <a:pPr marL="514350" indent="-514350">
              <a:buAutoNum type="alphaUcParenR"/>
            </a:pPr>
            <a:r>
              <a:rPr lang="en-US" dirty="0" smtClean="0"/>
              <a:t>False</a:t>
            </a:r>
          </a:p>
          <a:p>
            <a:pPr marL="0" indent="0">
              <a:buNone/>
            </a:pPr>
            <a:endParaRPr lang="en-US" dirty="0"/>
          </a:p>
        </p:txBody>
      </p:sp>
      <p:pic>
        <p:nvPicPr>
          <p:cNvPr id="20482" name="Picture 2" descr="http://dev.physicslab.org/img/4dc43244-d9d6-4d46-98f9-0e34330dc7b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4421" y="787868"/>
            <a:ext cx="1261100" cy="5419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4514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30</a:t>
            </a:r>
            <a:endParaRPr lang="en-US" dirty="0"/>
          </a:p>
        </p:txBody>
      </p:sp>
      <p:sp>
        <p:nvSpPr>
          <p:cNvPr id="2" name="Content Placeholder 1"/>
          <p:cNvSpPr>
            <a:spLocks noGrp="1"/>
          </p:cNvSpPr>
          <p:nvPr>
            <p:ph idx="1"/>
          </p:nvPr>
        </p:nvSpPr>
        <p:spPr>
          <a:xfrm>
            <a:off x="838200" y="1825625"/>
            <a:ext cx="7610341" cy="4351338"/>
          </a:xfrm>
        </p:spPr>
        <p:txBody>
          <a:bodyPr>
            <a:normAutofit/>
          </a:bodyPr>
          <a:lstStyle/>
          <a:p>
            <a:pPr marL="0" indent="0">
              <a:buNone/>
            </a:pPr>
            <a:r>
              <a:rPr lang="en-US" b="1" dirty="0"/>
              <a:t>True or False:</a:t>
            </a:r>
            <a:r>
              <a:rPr lang="en-US" dirty="0"/>
              <a:t> This </a:t>
            </a:r>
            <a:r>
              <a:rPr lang="en-US" dirty="0" smtClean="0"/>
              <a:t>free body </a:t>
            </a:r>
            <a:r>
              <a:rPr lang="en-US" dirty="0"/>
              <a:t>diagram would only apply to an object being raised vertically at a constant velocity</a:t>
            </a:r>
            <a:r>
              <a:rPr lang="en-US" dirty="0" smtClean="0"/>
              <a:t>.</a:t>
            </a:r>
          </a:p>
          <a:p>
            <a:endParaRPr lang="en-US" dirty="0" smtClean="0"/>
          </a:p>
          <a:p>
            <a:pPr marL="514350" indent="-514350">
              <a:buAutoNum type="alphaUcParenR"/>
            </a:pPr>
            <a:r>
              <a:rPr lang="en-US" dirty="0" smtClean="0"/>
              <a:t>True</a:t>
            </a:r>
          </a:p>
          <a:p>
            <a:pPr marL="514350" indent="-514350">
              <a:buAutoNum type="alphaUcParenR"/>
            </a:pPr>
            <a:r>
              <a:rPr lang="en-US" b="1" dirty="0" smtClean="0"/>
              <a:t>False</a:t>
            </a:r>
          </a:p>
          <a:p>
            <a:pPr marL="0" indent="0">
              <a:buNone/>
            </a:pPr>
            <a:endParaRPr lang="en-US" dirty="0"/>
          </a:p>
        </p:txBody>
      </p:sp>
      <p:pic>
        <p:nvPicPr>
          <p:cNvPr id="20482" name="Picture 2" descr="http://dev.physicslab.org/img/4dc43244-d9d6-4d46-98f9-0e34330dc7b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4421" y="787868"/>
            <a:ext cx="1261100" cy="5419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47964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31</a:t>
            </a:r>
            <a:endParaRPr lang="en-US" dirty="0"/>
          </a:p>
        </p:txBody>
      </p:sp>
      <p:sp>
        <p:nvSpPr>
          <p:cNvPr id="2" name="Content Placeholder 1"/>
          <p:cNvSpPr>
            <a:spLocks noGrp="1"/>
          </p:cNvSpPr>
          <p:nvPr>
            <p:ph idx="1"/>
          </p:nvPr>
        </p:nvSpPr>
        <p:spPr>
          <a:xfrm>
            <a:off x="838200" y="1825625"/>
            <a:ext cx="6721699" cy="4351338"/>
          </a:xfrm>
        </p:spPr>
        <p:txBody>
          <a:bodyPr>
            <a:normAutofit/>
          </a:bodyPr>
          <a:lstStyle/>
          <a:p>
            <a:r>
              <a:rPr lang="en-US" b="1" dirty="0"/>
              <a:t>True or False:</a:t>
            </a:r>
            <a:r>
              <a:rPr lang="en-US" dirty="0"/>
              <a:t> This </a:t>
            </a:r>
            <a:r>
              <a:rPr lang="en-US" dirty="0" smtClean="0"/>
              <a:t>free body </a:t>
            </a:r>
            <a:r>
              <a:rPr lang="en-US" dirty="0"/>
              <a:t>diagram could apply to an object in freefall only while it is descending</a:t>
            </a:r>
            <a:r>
              <a:rPr lang="en-US" dirty="0" smtClean="0"/>
              <a:t>.</a:t>
            </a:r>
          </a:p>
          <a:p>
            <a:endParaRPr lang="en-US" dirty="0" smtClean="0"/>
          </a:p>
          <a:p>
            <a:pPr marL="514350" indent="-514350">
              <a:buAutoNum type="alphaUcParenR"/>
            </a:pPr>
            <a:r>
              <a:rPr lang="en-US" dirty="0" smtClean="0"/>
              <a:t>True</a:t>
            </a:r>
          </a:p>
          <a:p>
            <a:pPr marL="514350" indent="-514350">
              <a:buAutoNum type="alphaUcParenR"/>
            </a:pPr>
            <a:r>
              <a:rPr lang="en-US" dirty="0" smtClean="0"/>
              <a:t>False</a:t>
            </a:r>
          </a:p>
          <a:p>
            <a:pPr marL="0" indent="0">
              <a:buNone/>
            </a:pPr>
            <a:endParaRPr lang="en-US" dirty="0"/>
          </a:p>
        </p:txBody>
      </p:sp>
      <p:pic>
        <p:nvPicPr>
          <p:cNvPr id="18434" name="Picture 2" descr="http://dev.physicslab.org/img/c9a77e5e-44ca-424e-bae6-d386e5610da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6385" y="858480"/>
            <a:ext cx="1905046" cy="4694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995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31</a:t>
            </a:r>
            <a:endParaRPr lang="en-US" dirty="0"/>
          </a:p>
        </p:txBody>
      </p:sp>
      <p:sp>
        <p:nvSpPr>
          <p:cNvPr id="2" name="Content Placeholder 1"/>
          <p:cNvSpPr>
            <a:spLocks noGrp="1"/>
          </p:cNvSpPr>
          <p:nvPr>
            <p:ph idx="1"/>
          </p:nvPr>
        </p:nvSpPr>
        <p:spPr>
          <a:xfrm>
            <a:off x="838200" y="1825625"/>
            <a:ext cx="6721699" cy="4351338"/>
          </a:xfrm>
        </p:spPr>
        <p:txBody>
          <a:bodyPr>
            <a:normAutofit/>
          </a:bodyPr>
          <a:lstStyle/>
          <a:p>
            <a:r>
              <a:rPr lang="en-US" b="1" dirty="0"/>
              <a:t>True or False:</a:t>
            </a:r>
            <a:r>
              <a:rPr lang="en-US" dirty="0"/>
              <a:t> This </a:t>
            </a:r>
            <a:r>
              <a:rPr lang="en-US" dirty="0" smtClean="0"/>
              <a:t>free body </a:t>
            </a:r>
            <a:r>
              <a:rPr lang="en-US" dirty="0"/>
              <a:t>diagram could apply to an object in freefall only while it is descending</a:t>
            </a:r>
            <a:r>
              <a:rPr lang="en-US" dirty="0" smtClean="0"/>
              <a:t>.</a:t>
            </a:r>
          </a:p>
          <a:p>
            <a:endParaRPr lang="en-US" dirty="0" smtClean="0"/>
          </a:p>
          <a:p>
            <a:pPr marL="514350" indent="-514350">
              <a:buAutoNum type="alphaUcParenR"/>
            </a:pPr>
            <a:r>
              <a:rPr lang="en-US" dirty="0" smtClean="0"/>
              <a:t>True</a:t>
            </a:r>
          </a:p>
          <a:p>
            <a:pPr marL="514350" indent="-514350">
              <a:buAutoNum type="alphaUcParenR"/>
            </a:pPr>
            <a:r>
              <a:rPr lang="en-US" b="1" dirty="0" smtClean="0"/>
              <a:t>False</a:t>
            </a:r>
          </a:p>
          <a:p>
            <a:pPr marL="0" indent="0">
              <a:buNone/>
            </a:pPr>
            <a:endParaRPr lang="en-US" dirty="0"/>
          </a:p>
        </p:txBody>
      </p:sp>
      <p:pic>
        <p:nvPicPr>
          <p:cNvPr id="18434" name="Picture 2" descr="http://dev.physicslab.org/img/c9a77e5e-44ca-424e-bae6-d386e5610da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6385" y="858480"/>
            <a:ext cx="1905046" cy="4694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47767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32</a:t>
            </a:r>
            <a:endParaRPr lang="en-US" dirty="0"/>
          </a:p>
        </p:txBody>
      </p:sp>
      <p:sp>
        <p:nvSpPr>
          <p:cNvPr id="3" name="Content Placeholder 2"/>
          <p:cNvSpPr>
            <a:spLocks noGrp="1"/>
          </p:cNvSpPr>
          <p:nvPr>
            <p:ph idx="1"/>
          </p:nvPr>
        </p:nvSpPr>
        <p:spPr/>
        <p:txBody>
          <a:bodyPr>
            <a:normAutofit fontScale="85000" lnSpcReduction="20000"/>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Which of the following situations would produce the greatest acceleration</a:t>
            </a:r>
            <a:r>
              <a:rPr lang="en-US" dirty="0" smtClean="0">
                <a:solidFill>
                  <a:srgbClr val="000000"/>
                </a:solidFill>
                <a:latin typeface="Arial" panose="020B0604020202020204" pitchFamily="34" charset="0"/>
                <a:ea typeface="Times New Roman" panose="02020603050405020304" pitchFamily="18" charset="0"/>
              </a:rPr>
              <a: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1.0-N force acting west and a 2.0-N force acting east </a:t>
            </a:r>
            <a:r>
              <a:rPr lang="en-US" dirty="0" smtClean="0">
                <a:solidFill>
                  <a:srgbClr val="000000"/>
                </a:solidFill>
                <a:latin typeface="Arial" panose="020B0604020202020204" pitchFamily="34" charset="0"/>
                <a:ea typeface="Times New Roman" panose="02020603050405020304" pitchFamily="18" charset="0"/>
              </a:rPr>
              <a:t>on a 1.0-kg </a:t>
            </a:r>
            <a:r>
              <a:rPr lang="en-US" dirty="0">
                <a:solidFill>
                  <a:srgbClr val="000000"/>
                </a:solidFill>
                <a:latin typeface="Arial" panose="020B0604020202020204" pitchFamily="34" charset="0"/>
                <a:ea typeface="Times New Roman" panose="02020603050405020304" pitchFamily="18" charset="0"/>
              </a:rPr>
              <a:t>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3.0-N force acting west and a 5.0-N force acting east on </a:t>
            </a: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2.0-kg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8.0-N force acting west and a 5.0-N force acting east on </a:t>
            </a: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3.0-kg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8.0-N force acting west and a 12.0-N force acting east </a:t>
            </a:r>
            <a:r>
              <a:rPr lang="en-US" dirty="0" smtClean="0">
                <a:solidFill>
                  <a:srgbClr val="000000"/>
                </a:solidFill>
                <a:latin typeface="Arial" panose="020B0604020202020204" pitchFamily="34" charset="0"/>
                <a:ea typeface="Times New Roman" panose="02020603050405020304" pitchFamily="18" charset="0"/>
              </a:rPr>
              <a:t>on a </a:t>
            </a:r>
            <a:r>
              <a:rPr lang="en-US" dirty="0">
                <a:solidFill>
                  <a:srgbClr val="000000"/>
                </a:solidFill>
                <a:latin typeface="Arial" panose="020B0604020202020204" pitchFamily="34" charset="0"/>
                <a:ea typeface="Times New Roman" panose="02020603050405020304" pitchFamily="18" charset="0"/>
              </a:rPr>
              <a:t>4.0-kg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1.0-N force acting west and a 9.0-N force acting east on </a:t>
            </a: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5.0-kg object.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p:spTree>
    <p:extLst>
      <p:ext uri="{BB962C8B-B14F-4D97-AF65-F5344CB8AC3E}">
        <p14:creationId xmlns:p14="http://schemas.microsoft.com/office/powerpoint/2010/main" val="23298616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32</a:t>
            </a:r>
            <a:endParaRPr lang="en-US" dirty="0"/>
          </a:p>
        </p:txBody>
      </p:sp>
      <p:sp>
        <p:nvSpPr>
          <p:cNvPr id="3" name="Content Placeholder 2"/>
          <p:cNvSpPr>
            <a:spLocks noGrp="1"/>
          </p:cNvSpPr>
          <p:nvPr>
            <p:ph idx="1"/>
          </p:nvPr>
        </p:nvSpPr>
        <p:spPr/>
        <p:txBody>
          <a:bodyPr>
            <a:normAutofit fontScale="85000" lnSpcReduction="20000"/>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Which of the following situations would produce the greatest acceleration</a:t>
            </a:r>
            <a:r>
              <a:rPr lang="en-US" dirty="0" smtClean="0">
                <a:solidFill>
                  <a:srgbClr val="000000"/>
                </a:solidFill>
                <a:latin typeface="Arial" panose="020B0604020202020204" pitchFamily="34" charset="0"/>
                <a:ea typeface="Times New Roman" panose="02020603050405020304" pitchFamily="18" charset="0"/>
              </a:rPr>
              <a: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1.0-N force acting west and a 2.0-N force acting east </a:t>
            </a:r>
            <a:r>
              <a:rPr lang="en-US" dirty="0" smtClean="0">
                <a:solidFill>
                  <a:srgbClr val="000000"/>
                </a:solidFill>
                <a:latin typeface="Arial" panose="020B0604020202020204" pitchFamily="34" charset="0"/>
                <a:ea typeface="Times New Roman" panose="02020603050405020304" pitchFamily="18" charset="0"/>
              </a:rPr>
              <a:t>on a 1.0-kg </a:t>
            </a:r>
            <a:r>
              <a:rPr lang="en-US" dirty="0">
                <a:solidFill>
                  <a:srgbClr val="000000"/>
                </a:solidFill>
                <a:latin typeface="Arial" panose="020B0604020202020204" pitchFamily="34" charset="0"/>
                <a:ea typeface="Times New Roman" panose="02020603050405020304" pitchFamily="18" charset="0"/>
              </a:rPr>
              <a:t>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3.0-N force acting west and a 5.0-N force acting east on </a:t>
            </a: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2.0-kg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8.0-N force acting west and a 5.0-N force acting east on </a:t>
            </a: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3.0-kg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dirty="0" smtClean="0">
                <a:solidFill>
                  <a:srgbClr val="000000"/>
                </a:solidFill>
                <a:latin typeface="Arial" panose="020B0604020202020204" pitchFamily="34" charset="0"/>
                <a:ea typeface="Times New Roman" panose="02020603050405020304" pitchFamily="18" charset="0"/>
              </a:rPr>
              <a:t>A </a:t>
            </a:r>
            <a:r>
              <a:rPr lang="en-US" dirty="0">
                <a:solidFill>
                  <a:srgbClr val="000000"/>
                </a:solidFill>
                <a:latin typeface="Arial" panose="020B0604020202020204" pitchFamily="34" charset="0"/>
                <a:ea typeface="Times New Roman" panose="02020603050405020304" pitchFamily="18" charset="0"/>
              </a:rPr>
              <a:t>8.0-N force acting west and a 12.0-N force acting east </a:t>
            </a:r>
            <a:r>
              <a:rPr lang="en-US" dirty="0" smtClean="0">
                <a:solidFill>
                  <a:srgbClr val="000000"/>
                </a:solidFill>
                <a:latin typeface="Arial" panose="020B0604020202020204" pitchFamily="34" charset="0"/>
                <a:ea typeface="Times New Roman" panose="02020603050405020304" pitchFamily="18" charset="0"/>
              </a:rPr>
              <a:t>on a </a:t>
            </a:r>
            <a:r>
              <a:rPr lang="en-US" dirty="0">
                <a:solidFill>
                  <a:srgbClr val="000000"/>
                </a:solidFill>
                <a:latin typeface="Arial" panose="020B0604020202020204" pitchFamily="34" charset="0"/>
                <a:ea typeface="Times New Roman" panose="02020603050405020304" pitchFamily="18" charset="0"/>
              </a:rPr>
              <a:t>4.0-kg object.</a:t>
            </a:r>
          </a:p>
          <a:p>
            <a:pPr marL="514350" lvl="0" indent="-514350" eaLnBrk="0" fontAlgn="base" hangingPunct="0">
              <a:lnSpc>
                <a:spcPct val="120000"/>
              </a:lnSpc>
              <a:spcBef>
                <a:spcPct val="0"/>
              </a:spcBef>
              <a:spcAft>
                <a:spcPct val="0"/>
              </a:spcAft>
              <a:buFont typeface="+mj-lt"/>
              <a:buAutoNum type="alphaUcPeriod"/>
              <a:tabLst>
                <a:tab pos="-114300" algn="r"/>
                <a:tab pos="0" algn="l"/>
              </a:tabLst>
            </a:pPr>
            <a:r>
              <a:rPr lang="en-US" b="1" dirty="0" smtClean="0">
                <a:solidFill>
                  <a:srgbClr val="000000"/>
                </a:solidFill>
                <a:latin typeface="Arial" panose="020B0604020202020204" pitchFamily="34" charset="0"/>
                <a:ea typeface="Times New Roman" panose="02020603050405020304" pitchFamily="18" charset="0"/>
              </a:rPr>
              <a:t>A </a:t>
            </a:r>
            <a:r>
              <a:rPr lang="en-US" b="1" dirty="0">
                <a:solidFill>
                  <a:srgbClr val="000000"/>
                </a:solidFill>
                <a:latin typeface="Arial" panose="020B0604020202020204" pitchFamily="34" charset="0"/>
                <a:ea typeface="Times New Roman" panose="02020603050405020304" pitchFamily="18" charset="0"/>
              </a:rPr>
              <a:t>1.0-N force acting west and a 9.0-N force acting east on </a:t>
            </a:r>
            <a:r>
              <a:rPr lang="en-US" b="1" dirty="0" smtClean="0">
                <a:solidFill>
                  <a:srgbClr val="000000"/>
                </a:solidFill>
                <a:latin typeface="Arial" panose="020B0604020202020204" pitchFamily="34" charset="0"/>
                <a:ea typeface="Times New Roman" panose="02020603050405020304" pitchFamily="18" charset="0"/>
              </a:rPr>
              <a:t>a </a:t>
            </a:r>
            <a:r>
              <a:rPr lang="en-US" b="1" dirty="0">
                <a:solidFill>
                  <a:srgbClr val="000000"/>
                </a:solidFill>
                <a:latin typeface="Arial" panose="020B0604020202020204" pitchFamily="34" charset="0"/>
                <a:ea typeface="Times New Roman" panose="02020603050405020304" pitchFamily="18" charset="0"/>
              </a:rPr>
              <a:t>5.0-kg object.</a:t>
            </a:r>
          </a:p>
          <a:p>
            <a:pPr marL="0" lvl="0" indent="0" eaLnBrk="0" fontAlgn="base" hangingPunct="0">
              <a:lnSpc>
                <a:spcPct val="100000"/>
              </a:lnSpc>
              <a:spcBef>
                <a:spcPct val="0"/>
              </a:spcBef>
              <a:spcAft>
                <a:spcPct val="0"/>
              </a:spcAft>
              <a:buNone/>
              <a:tabLst>
                <a:tab pos="-114300" algn="r"/>
                <a:tab pos="0" algn="l"/>
              </a:tabLst>
            </a:pPr>
            <a:endParaRPr lang="en-US" dirty="0">
              <a:solidFill>
                <a:srgbClr val="000000"/>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mc:AlternateContent xmlns:mc="http://schemas.openxmlformats.org/markup-compatibility/2006" xmlns:a14="http://schemas.microsoft.com/office/drawing/2010/main">
        <mc:Choice Requires="a14">
          <p:sp>
            <p:nvSpPr>
              <p:cNvPr id="4" name="Rectangle 3"/>
              <p:cNvSpPr/>
              <p:nvPr/>
            </p:nvSpPr>
            <p:spPr>
              <a:xfrm>
                <a:off x="10778161" y="365125"/>
                <a:ext cx="1151277" cy="1135054"/>
              </a:xfrm>
              <a:prstGeom prst="rect">
                <a:avLst/>
              </a:prstGeom>
            </p:spPr>
            <p:txBody>
              <a:bodyPr wrap="none">
                <a:spAutoFit/>
              </a:bodyPr>
              <a:lstStyle/>
              <a:p>
                <a:r>
                  <a:rPr lang="en-US" sz="2800" dirty="0" smtClean="0"/>
                  <a:t>F = ma</a:t>
                </a:r>
              </a:p>
              <a:p>
                <a:r>
                  <a:rPr lang="en-US" sz="2800" dirty="0" smtClean="0"/>
                  <a:t>a =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𝐹</m:t>
                        </m:r>
                      </m:num>
                      <m:den>
                        <m:r>
                          <a:rPr lang="en-US" sz="2800" b="0" i="1" smtClean="0">
                            <a:latin typeface="Cambria Math" panose="02040503050406030204" pitchFamily="18" charset="0"/>
                          </a:rPr>
                          <m:t>𝑚</m:t>
                        </m:r>
                      </m:den>
                    </m:f>
                  </m:oMath>
                </a14:m>
                <a:endParaRPr lang="en-GB" sz="2800" dirty="0"/>
              </a:p>
            </p:txBody>
          </p:sp>
        </mc:Choice>
        <mc:Fallback xmlns="">
          <p:sp>
            <p:nvSpPr>
              <p:cNvPr id="4" name="Rectangle 3"/>
              <p:cNvSpPr>
                <a:spLocks noRot="1" noChangeAspect="1" noMove="1" noResize="1" noEditPoints="1" noAdjustHandles="1" noChangeArrowheads="1" noChangeShapeType="1" noTextEdit="1"/>
              </p:cNvSpPr>
              <p:nvPr/>
            </p:nvSpPr>
            <p:spPr>
              <a:xfrm>
                <a:off x="10778161" y="365125"/>
                <a:ext cx="1151277" cy="1135054"/>
              </a:xfrm>
              <a:prstGeom prst="rect">
                <a:avLst/>
              </a:prstGeom>
              <a:blipFill>
                <a:blip r:embed="rId2"/>
                <a:stretch>
                  <a:fillRect l="-10582" t="-5376" r="-10053" b="-69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10886194" y="2193276"/>
                <a:ext cx="36580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m:t>
                          </m:r>
                        </m:den>
                      </m:f>
                    </m:oMath>
                  </m:oMathPara>
                </a14:m>
                <a:endParaRPr lang="en-GB" dirty="0"/>
              </a:p>
            </p:txBody>
          </p:sp>
        </mc:Choice>
        <mc:Fallback xmlns="">
          <p:sp>
            <p:nvSpPr>
              <p:cNvPr id="5" name="Rectangle 4"/>
              <p:cNvSpPr>
                <a:spLocks noRot="1" noChangeAspect="1" noMove="1" noResize="1" noEditPoints="1" noAdjustHandles="1" noChangeArrowheads="1" noChangeShapeType="1" noTextEdit="1"/>
              </p:cNvSpPr>
              <p:nvPr/>
            </p:nvSpPr>
            <p:spPr>
              <a:xfrm>
                <a:off x="10886194" y="2193276"/>
                <a:ext cx="365805" cy="610936"/>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10886194" y="2999653"/>
                <a:ext cx="36580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2</m:t>
                          </m:r>
                        </m:den>
                      </m:f>
                    </m:oMath>
                  </m:oMathPara>
                </a14:m>
                <a:endParaRPr lang="en-GB" dirty="0"/>
              </a:p>
            </p:txBody>
          </p:sp>
        </mc:Choice>
        <mc:Fallback xmlns="">
          <p:sp>
            <p:nvSpPr>
              <p:cNvPr id="6" name="Rectangle 5"/>
              <p:cNvSpPr>
                <a:spLocks noRot="1" noChangeAspect="1" noMove="1" noResize="1" noEditPoints="1" noAdjustHandles="1" noChangeArrowheads="1" noChangeShapeType="1" noTextEdit="1"/>
              </p:cNvSpPr>
              <p:nvPr/>
            </p:nvSpPr>
            <p:spPr>
              <a:xfrm>
                <a:off x="10886194" y="2999653"/>
                <a:ext cx="365805" cy="610936"/>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10886194" y="3735637"/>
                <a:ext cx="365805"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3</m:t>
                          </m:r>
                        </m:den>
                      </m:f>
                    </m:oMath>
                  </m:oMathPara>
                </a14:m>
                <a:endParaRPr lang="en-GB" dirty="0"/>
              </a:p>
            </p:txBody>
          </p:sp>
        </mc:Choice>
        <mc:Fallback xmlns="">
          <p:sp>
            <p:nvSpPr>
              <p:cNvPr id="7" name="Rectangle 6"/>
              <p:cNvSpPr>
                <a:spLocks noRot="1" noChangeAspect="1" noMove="1" noResize="1" noEditPoints="1" noAdjustHandles="1" noChangeArrowheads="1" noChangeShapeType="1" noTextEdit="1"/>
              </p:cNvSpPr>
              <p:nvPr/>
            </p:nvSpPr>
            <p:spPr>
              <a:xfrm>
                <a:off x="10886194" y="3735637"/>
                <a:ext cx="365805" cy="6127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10886503" y="4415822"/>
                <a:ext cx="365805" cy="609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4</m:t>
                          </m:r>
                        </m:den>
                      </m:f>
                    </m:oMath>
                  </m:oMathPara>
                </a14:m>
                <a:endParaRPr lang="en-GB" dirty="0"/>
              </a:p>
            </p:txBody>
          </p:sp>
        </mc:Choice>
        <mc:Fallback xmlns="">
          <p:sp>
            <p:nvSpPr>
              <p:cNvPr id="8" name="Rectangle 7"/>
              <p:cNvSpPr>
                <a:spLocks noRot="1" noChangeAspect="1" noMove="1" noResize="1" noEditPoints="1" noAdjustHandles="1" noChangeArrowheads="1" noChangeShapeType="1" noTextEdit="1"/>
              </p:cNvSpPr>
              <p:nvPr/>
            </p:nvSpPr>
            <p:spPr>
              <a:xfrm>
                <a:off x="10886503" y="4415822"/>
                <a:ext cx="365805" cy="60991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11014251" y="5408695"/>
                <a:ext cx="795411" cy="485774"/>
              </a:xfrm>
              <a:prstGeom prst="rect">
                <a:avLst/>
              </a:prstGeom>
            </p:spPr>
            <p:txBody>
              <a:bodyPr wrap="none">
                <a:spAutoFit/>
              </a:bodyPr>
              <a:lstStyle/>
              <a:p>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m:t>
                        </m:r>
                      </m:num>
                      <m:den>
                        <m:r>
                          <a:rPr lang="en-US" b="0" i="1" smtClean="0">
                            <a:latin typeface="Cambria Math" panose="02040503050406030204" pitchFamily="18" charset="0"/>
                          </a:rPr>
                          <m:t>5</m:t>
                        </m:r>
                      </m:den>
                    </m:f>
                  </m:oMath>
                </a14:m>
                <a:r>
                  <a:rPr lang="en-GB" dirty="0" smtClean="0"/>
                  <a:t> = 1.6</a:t>
                </a:r>
                <a:endParaRPr lang="en-GB" dirty="0"/>
              </a:p>
            </p:txBody>
          </p:sp>
        </mc:Choice>
        <mc:Fallback xmlns="">
          <p:sp>
            <p:nvSpPr>
              <p:cNvPr id="9" name="Rectangle 8"/>
              <p:cNvSpPr>
                <a:spLocks noRot="1" noChangeAspect="1" noMove="1" noResize="1" noEditPoints="1" noAdjustHandles="1" noChangeArrowheads="1" noChangeShapeType="1" noTextEdit="1"/>
              </p:cNvSpPr>
              <p:nvPr/>
            </p:nvSpPr>
            <p:spPr>
              <a:xfrm>
                <a:off x="11014251" y="5408695"/>
                <a:ext cx="795411" cy="485774"/>
              </a:xfrm>
              <a:prstGeom prst="rect">
                <a:avLst/>
              </a:prstGeom>
              <a:blipFill>
                <a:blip r:embed="rId7"/>
                <a:stretch>
                  <a:fillRect r="-6154" b="-7500"/>
                </a:stretch>
              </a:blipFill>
            </p:spPr>
            <p:txBody>
              <a:bodyPr/>
              <a:lstStyle/>
              <a:p>
                <a:r>
                  <a:rPr lang="en-GB">
                    <a:noFill/>
                  </a:rPr>
                  <a:t> </a:t>
                </a:r>
              </a:p>
            </p:txBody>
          </p:sp>
        </mc:Fallback>
      </mc:AlternateContent>
    </p:spTree>
    <p:extLst>
      <p:ext uri="{BB962C8B-B14F-4D97-AF65-F5344CB8AC3E}">
        <p14:creationId xmlns:p14="http://schemas.microsoft.com/office/powerpoint/2010/main" val="6234812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33</a:t>
            </a:r>
            <a:endParaRPr lang="en-US" dirty="0"/>
          </a:p>
        </p:txBody>
      </p:sp>
      <p:sp>
        <p:nvSpPr>
          <p:cNvPr id="2" name="Content Placeholder 1"/>
          <p:cNvSpPr>
            <a:spLocks noGrp="1"/>
          </p:cNvSpPr>
          <p:nvPr>
            <p:ph idx="1"/>
          </p:nvPr>
        </p:nvSpPr>
        <p:spPr>
          <a:xfrm>
            <a:off x="838200" y="1825625"/>
            <a:ext cx="9245958" cy="4351338"/>
          </a:xfrm>
        </p:spPr>
        <p:txBody>
          <a:bodyPr>
            <a:normAutofit lnSpcReduction="10000"/>
          </a:bodyPr>
          <a:lstStyle/>
          <a:p>
            <a:pPr marL="0" indent="0">
              <a:buNone/>
            </a:pPr>
            <a:r>
              <a:rPr lang="en-US" b="1" dirty="0" smtClean="0"/>
              <a:t>Which are possible motion states for this Free body diagram?</a:t>
            </a:r>
            <a:endParaRPr lang="en-US" dirty="0" smtClean="0"/>
          </a:p>
          <a:p>
            <a:endParaRPr lang="en-US" dirty="0" smtClean="0"/>
          </a:p>
          <a:p>
            <a:pPr marL="514350" indent="-514350">
              <a:buAutoNum type="alphaUcParenR"/>
            </a:pPr>
            <a:r>
              <a:rPr lang="en-US" dirty="0" smtClean="0"/>
              <a:t>The object is moving upwards at a constant velocity</a:t>
            </a:r>
          </a:p>
          <a:p>
            <a:pPr marL="514350" indent="-514350">
              <a:buAutoNum type="alphaUcParenR"/>
            </a:pPr>
            <a:r>
              <a:rPr lang="en-US" dirty="0" smtClean="0"/>
              <a:t>The object is moving upwards and speeding up</a:t>
            </a:r>
          </a:p>
          <a:p>
            <a:pPr marL="514350" indent="-514350">
              <a:buAutoNum type="alphaUcParenR"/>
            </a:pPr>
            <a:r>
              <a:rPr lang="en-US" dirty="0" smtClean="0"/>
              <a:t>The object is moving downwards and slowing down</a:t>
            </a:r>
          </a:p>
          <a:p>
            <a:pPr marL="514350" indent="-514350">
              <a:buAutoNum type="alphaUcParenR"/>
            </a:pPr>
            <a:r>
              <a:rPr lang="en-US" dirty="0" smtClean="0"/>
              <a:t>The object is moving downwards and speeding up</a:t>
            </a:r>
          </a:p>
          <a:p>
            <a:pPr marL="514350" indent="-514350">
              <a:buAutoNum type="alphaUcParenR"/>
            </a:pPr>
            <a:r>
              <a:rPr lang="en-US" dirty="0" smtClean="0"/>
              <a:t>The object is moving upwards and slowing down</a:t>
            </a:r>
          </a:p>
          <a:p>
            <a:pPr marL="514350" indent="-514350">
              <a:buAutoNum type="alphaUcParenR"/>
            </a:pPr>
            <a:r>
              <a:rPr lang="en-US" dirty="0" smtClean="0"/>
              <a:t>Both B and C</a:t>
            </a:r>
          </a:p>
          <a:p>
            <a:pPr marL="514350" indent="-514350">
              <a:buAutoNum type="alphaUcParenR"/>
            </a:pPr>
            <a:r>
              <a:rPr lang="en-US" dirty="0" smtClean="0"/>
              <a:t>Both D and E</a:t>
            </a:r>
          </a:p>
          <a:p>
            <a:pPr marL="0" indent="0">
              <a:buNone/>
            </a:pPr>
            <a:endParaRPr lang="en-US" dirty="0"/>
          </a:p>
        </p:txBody>
      </p:sp>
      <p:pic>
        <p:nvPicPr>
          <p:cNvPr id="20482" name="Picture 2" descr="http://dev.physicslab.org/img/84c1576e-1339-42e4-9c9a-4898bb76ab9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8973" y="714172"/>
            <a:ext cx="1364132" cy="5018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7959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 33</a:t>
            </a:r>
            <a:endParaRPr lang="en-US" dirty="0"/>
          </a:p>
        </p:txBody>
      </p:sp>
      <p:sp>
        <p:nvSpPr>
          <p:cNvPr id="2" name="Content Placeholder 1"/>
          <p:cNvSpPr>
            <a:spLocks noGrp="1"/>
          </p:cNvSpPr>
          <p:nvPr>
            <p:ph idx="1"/>
          </p:nvPr>
        </p:nvSpPr>
        <p:spPr>
          <a:xfrm>
            <a:off x="838200" y="1825625"/>
            <a:ext cx="9245958" cy="4351338"/>
          </a:xfrm>
        </p:spPr>
        <p:txBody>
          <a:bodyPr>
            <a:normAutofit lnSpcReduction="10000"/>
          </a:bodyPr>
          <a:lstStyle/>
          <a:p>
            <a:pPr marL="0" indent="0">
              <a:buNone/>
            </a:pPr>
            <a:r>
              <a:rPr lang="en-US" b="1" dirty="0" smtClean="0"/>
              <a:t>Which are possible motion states for this Free body diagram?</a:t>
            </a:r>
            <a:endParaRPr lang="en-US" dirty="0" smtClean="0"/>
          </a:p>
          <a:p>
            <a:endParaRPr lang="en-US" dirty="0" smtClean="0"/>
          </a:p>
          <a:p>
            <a:pPr marL="514350" indent="-514350">
              <a:buAutoNum type="alphaUcParenR"/>
            </a:pPr>
            <a:r>
              <a:rPr lang="en-US" dirty="0" smtClean="0"/>
              <a:t>The object is moving upwards at a constant velocity</a:t>
            </a:r>
          </a:p>
          <a:p>
            <a:pPr marL="514350" indent="-514350">
              <a:buAutoNum type="alphaUcParenR"/>
            </a:pPr>
            <a:r>
              <a:rPr lang="en-US" dirty="0" smtClean="0"/>
              <a:t>The object is moving upwards and speeding up</a:t>
            </a:r>
          </a:p>
          <a:p>
            <a:pPr marL="514350" indent="-514350">
              <a:buAutoNum type="alphaUcParenR"/>
            </a:pPr>
            <a:r>
              <a:rPr lang="en-US" dirty="0" smtClean="0"/>
              <a:t>The object is moving downwards and slowing down</a:t>
            </a:r>
          </a:p>
          <a:p>
            <a:pPr marL="514350" indent="-514350">
              <a:buAutoNum type="alphaUcParenR"/>
            </a:pPr>
            <a:r>
              <a:rPr lang="en-US" dirty="0" smtClean="0"/>
              <a:t>The </a:t>
            </a:r>
            <a:r>
              <a:rPr lang="en-US" dirty="0" smtClean="0"/>
              <a:t>object is moving downwards and speeding up</a:t>
            </a:r>
          </a:p>
          <a:p>
            <a:pPr marL="514350" indent="-514350">
              <a:buAutoNum type="alphaUcParenR"/>
            </a:pPr>
            <a:r>
              <a:rPr lang="en-US" dirty="0" smtClean="0"/>
              <a:t>The object is moving upwards and slowing down</a:t>
            </a:r>
          </a:p>
          <a:p>
            <a:pPr marL="514350" indent="-514350">
              <a:buAutoNum type="alphaUcParenR"/>
            </a:pPr>
            <a:r>
              <a:rPr lang="en-US" b="1" dirty="0" smtClean="0"/>
              <a:t>Both B and C</a:t>
            </a:r>
          </a:p>
          <a:p>
            <a:pPr marL="514350" indent="-514350">
              <a:buAutoNum type="alphaUcParenR"/>
            </a:pPr>
            <a:r>
              <a:rPr lang="en-US" dirty="0" smtClean="0"/>
              <a:t>Both D and E</a:t>
            </a:r>
          </a:p>
          <a:p>
            <a:pPr marL="0" indent="0">
              <a:buNone/>
            </a:pPr>
            <a:endParaRPr lang="en-US" dirty="0"/>
          </a:p>
        </p:txBody>
      </p:sp>
      <p:pic>
        <p:nvPicPr>
          <p:cNvPr id="20482" name="Picture 2" descr="http://dev.physicslab.org/img/84c1576e-1339-42e4-9c9a-4898bb76ab9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8973" y="714172"/>
            <a:ext cx="1364132" cy="5018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4021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34</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The free-body diagram of a block being pushed up a rough ramp is best represented by</a:t>
            </a:r>
            <a:endParaRPr lang="en-US" dirty="0">
              <a:latin typeface="Arial" panose="020B0604020202020204" pitchFamily="34"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243" y="3045853"/>
            <a:ext cx="10653514" cy="244054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0"/>
            <a:ext cx="2561663" cy="461665"/>
          </a:xfrm>
          <a:prstGeom prst="rect">
            <a:avLst/>
          </a:prstGeom>
          <a:noFill/>
        </p:spPr>
        <p:txBody>
          <a:bodyPr wrap="none" rtlCol="0">
            <a:spAutoFit/>
          </a:bodyPr>
          <a:lstStyle/>
          <a:p>
            <a:r>
              <a:rPr lang="en-GB" sz="2400" b="1" dirty="0" smtClean="0"/>
              <a:t>Really just Grade 8</a:t>
            </a:r>
            <a:endParaRPr lang="en-GB" sz="2400" b="1" dirty="0"/>
          </a:p>
        </p:txBody>
      </p:sp>
    </p:spTree>
    <p:extLst>
      <p:ext uri="{BB962C8B-B14F-4D97-AF65-F5344CB8AC3E}">
        <p14:creationId xmlns:p14="http://schemas.microsoft.com/office/powerpoint/2010/main" val="16502476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34</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tabLst>
                <a:tab pos="-114300" algn="r"/>
                <a:tab pos="0" algn="l"/>
              </a:tabLst>
            </a:pPr>
            <a:r>
              <a:rPr lang="en-US" dirty="0">
                <a:solidFill>
                  <a:srgbClr val="000000"/>
                </a:solidFill>
                <a:latin typeface="Arial" panose="020B0604020202020204" pitchFamily="34" charset="0"/>
                <a:ea typeface="Times New Roman" panose="02020603050405020304" pitchFamily="18" charset="0"/>
              </a:rPr>
              <a:t>The free-body diagram of a block being pushed up a rough ramp is best represented by</a:t>
            </a:r>
            <a:endParaRPr lang="en-US" dirty="0">
              <a:latin typeface="Arial" panose="020B0604020202020204" pitchFamily="34" charset="0"/>
            </a:endParaRPr>
          </a:p>
          <a:p>
            <a:pPr marL="0" lvl="0" indent="0" eaLnBrk="0" fontAlgn="base" hangingPunct="0">
              <a:lnSpc>
                <a:spcPct val="100000"/>
              </a:lnSpc>
              <a:spcBef>
                <a:spcPct val="0"/>
              </a:spcBef>
              <a:spcAft>
                <a:spcPct val="0"/>
              </a:spcAft>
              <a:buNone/>
              <a:tabLst>
                <a:tab pos="-114300" algn="r"/>
                <a:tab pos="0" algn="l"/>
              </a:tabLst>
            </a:pPr>
            <a:endParaRPr lang="en-US" sz="4400" dirty="0">
              <a:latin typeface="Arial" panose="020B0604020202020204" pitchFamily="34" charset="0"/>
            </a:endParaRPr>
          </a:p>
          <a:p>
            <a:pPr marL="0" indent="0">
              <a:buNone/>
            </a:pPr>
            <a:endParaRPr lang="en-US" dirty="0" smtClean="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243" y="3045853"/>
            <a:ext cx="10653514" cy="244054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9253180" y="3045853"/>
            <a:ext cx="2237814" cy="2673759"/>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0"/>
            <a:ext cx="2561663" cy="461665"/>
          </a:xfrm>
          <a:prstGeom prst="rect">
            <a:avLst/>
          </a:prstGeom>
          <a:noFill/>
        </p:spPr>
        <p:txBody>
          <a:bodyPr wrap="none" rtlCol="0">
            <a:spAutoFit/>
          </a:bodyPr>
          <a:lstStyle/>
          <a:p>
            <a:r>
              <a:rPr lang="en-GB" sz="2400" b="1" dirty="0" smtClean="0"/>
              <a:t>Really just Grade 8</a:t>
            </a:r>
            <a:endParaRPr lang="en-GB" sz="2400" b="1" dirty="0"/>
          </a:p>
        </p:txBody>
      </p:sp>
    </p:spTree>
    <p:extLst>
      <p:ext uri="{BB962C8B-B14F-4D97-AF65-F5344CB8AC3E}">
        <p14:creationId xmlns:p14="http://schemas.microsoft.com/office/powerpoint/2010/main" val="3152507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a:bodyPr>
          <a:lstStyle/>
          <a:p>
            <a:pPr marL="0" indent="0">
              <a:buNone/>
            </a:pPr>
            <a:r>
              <a:rPr lang="en-US" dirty="0"/>
              <a:t>The force that pulls falling objects toward Earth is </a:t>
            </a:r>
            <a:r>
              <a:rPr lang="en-US" dirty="0" smtClean="0"/>
              <a:t>called</a:t>
            </a:r>
          </a:p>
          <a:p>
            <a:pPr marL="0" indent="0">
              <a:buNone/>
            </a:pPr>
            <a:endParaRPr lang="en-US" dirty="0"/>
          </a:p>
          <a:p>
            <a:pPr marL="514350" indent="-514350">
              <a:buFont typeface="+mj-lt"/>
              <a:buAutoNum type="alphaUcPeriod"/>
            </a:pPr>
            <a:r>
              <a:rPr lang="en-US" b="1" dirty="0" smtClean="0"/>
              <a:t>gravity</a:t>
            </a:r>
            <a:r>
              <a:rPr lang="en-US" b="1" dirty="0"/>
              <a:t>.</a:t>
            </a:r>
          </a:p>
          <a:p>
            <a:pPr marL="514350" indent="-514350">
              <a:buFont typeface="+mj-lt"/>
              <a:buAutoNum type="alphaUcPeriod"/>
            </a:pPr>
            <a:r>
              <a:rPr lang="en-US" dirty="0" smtClean="0"/>
              <a:t>free </a:t>
            </a:r>
            <a:r>
              <a:rPr lang="en-US" dirty="0"/>
              <a:t>fall</a:t>
            </a:r>
            <a:r>
              <a:rPr lang="en-US" dirty="0" smtClean="0"/>
              <a:t>.</a:t>
            </a:r>
          </a:p>
          <a:p>
            <a:pPr marL="514350" indent="-514350">
              <a:buFont typeface="+mj-lt"/>
              <a:buAutoNum type="alphaUcPeriod"/>
            </a:pPr>
            <a:r>
              <a:rPr lang="en-US" dirty="0" smtClean="0"/>
              <a:t>acceleration.</a:t>
            </a:r>
            <a:endParaRPr lang="en-US" dirty="0"/>
          </a:p>
        </p:txBody>
      </p:sp>
    </p:spTree>
    <p:extLst>
      <p:ext uri="{BB962C8B-B14F-4D97-AF65-F5344CB8AC3E}">
        <p14:creationId xmlns:p14="http://schemas.microsoft.com/office/powerpoint/2010/main" val="268629984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35</a:t>
            </a:r>
            <a:endParaRPr lang="en-US" dirty="0"/>
          </a:p>
        </p:txBody>
      </p:sp>
      <p:sp>
        <p:nvSpPr>
          <p:cNvPr id="3" name="Content Placeholder 2"/>
          <p:cNvSpPr>
            <a:spLocks noGrp="1"/>
          </p:cNvSpPr>
          <p:nvPr>
            <p:ph idx="1"/>
          </p:nvPr>
        </p:nvSpPr>
        <p:spPr/>
        <p:txBody>
          <a:bodyPr anchor="b">
            <a:normAutofit lnSpcReduction="10000"/>
          </a:bodyPr>
          <a:lstStyle/>
          <a:p>
            <a:pPr marL="0" lvl="0" indent="0" eaLnBrk="0" fontAlgn="base" hangingPunct="0">
              <a:lnSpc>
                <a:spcPct val="100000"/>
              </a:lnSpc>
              <a:spcBef>
                <a:spcPct val="0"/>
              </a:spcBef>
              <a:spcAft>
                <a:spcPct val="0"/>
              </a:spcAft>
              <a:buNone/>
              <a:tabLst>
                <a:tab pos="-114300" algn="r"/>
                <a:tab pos="0" algn="l"/>
              </a:tabLst>
            </a:pPr>
            <a:r>
              <a:rPr lang="en-US" sz="3600" baseline="30000" dirty="0">
                <a:solidFill>
                  <a:srgbClr val="000000"/>
                </a:solidFill>
                <a:latin typeface="Arial" panose="020B0604020202020204" pitchFamily="34" charset="0"/>
                <a:ea typeface="Times New Roman" panose="02020603050405020304" pitchFamily="18" charset="0"/>
              </a:rPr>
              <a:t>An object sits at rest on a ramp. As the angle of inclination of the ramp increases, the object suddenly begins to slide. Which of the following explanations best accounts for the object’s movement?</a:t>
            </a:r>
          </a:p>
          <a:p>
            <a:pPr marL="0" lvl="0" indent="0" eaLnBrk="0" fontAlgn="base" hangingPunct="0">
              <a:lnSpc>
                <a:spcPct val="100000"/>
              </a:lnSpc>
              <a:spcBef>
                <a:spcPct val="0"/>
              </a:spcBef>
              <a:spcAft>
                <a:spcPct val="0"/>
              </a:spcAft>
              <a:buNone/>
              <a:tabLst>
                <a:tab pos="-114300" algn="r"/>
                <a:tab pos="0" algn="l"/>
              </a:tabLst>
            </a:pPr>
            <a:endParaRPr lang="en-US" sz="3600" baseline="30000" dirty="0">
              <a:solidFill>
                <a:srgbClr val="000000"/>
              </a:solidFill>
              <a:latin typeface="Arial" panose="020B0604020202020204" pitchFamily="34" charset="0"/>
              <a:ea typeface="Times New Roman" panose="02020603050405020304" pitchFamily="18" charset="0"/>
            </a:endParaRP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coefficient of static friction has decreased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force of gravity acting on the object has increased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component of gravity along the ramp has increased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smtClean="0"/>
              <a:t>The </a:t>
            </a:r>
            <a:r>
              <a:rPr lang="en-US" dirty="0"/>
              <a:t>friction has decreased sufficiently while the normal force has remained unchanged.</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normal force has increased sufficiently.</a:t>
            </a:r>
          </a:p>
          <a:p>
            <a:pPr marL="0" lvl="0" indent="0" eaLnBrk="0" fontAlgn="base" hangingPunct="0">
              <a:lnSpc>
                <a:spcPct val="100000"/>
              </a:lnSpc>
              <a:spcBef>
                <a:spcPct val="0"/>
              </a:spcBef>
              <a:spcAft>
                <a:spcPct val="0"/>
              </a:spcAft>
              <a:buNone/>
              <a:tabLst>
                <a:tab pos="-114300" algn="r"/>
                <a:tab pos="0" algn="l"/>
              </a:tabLst>
            </a:pPr>
            <a:endParaRPr lang="en-US" sz="3600" baseline="30000" dirty="0">
              <a:solidFill>
                <a:srgbClr val="000000"/>
              </a:solidFill>
              <a:latin typeface="Arial" panose="020B0604020202020204" pitchFamily="34" charset="0"/>
              <a:ea typeface="Times New Roman" panose="02020603050405020304" pitchFamily="18" charset="0"/>
            </a:endParaRPr>
          </a:p>
        </p:txBody>
      </p:sp>
      <p:sp>
        <p:nvSpPr>
          <p:cNvPr id="4" name="TextBox 3"/>
          <p:cNvSpPr txBox="1"/>
          <p:nvPr/>
        </p:nvSpPr>
        <p:spPr>
          <a:xfrm>
            <a:off x="0" y="0"/>
            <a:ext cx="2561663" cy="461665"/>
          </a:xfrm>
          <a:prstGeom prst="rect">
            <a:avLst/>
          </a:prstGeom>
          <a:noFill/>
        </p:spPr>
        <p:txBody>
          <a:bodyPr wrap="none" rtlCol="0">
            <a:spAutoFit/>
          </a:bodyPr>
          <a:lstStyle/>
          <a:p>
            <a:r>
              <a:rPr lang="en-GB" sz="2400" b="1" dirty="0" smtClean="0"/>
              <a:t>Really just Grade 8</a:t>
            </a:r>
            <a:endParaRPr lang="en-GB" sz="2400" b="1" dirty="0"/>
          </a:p>
        </p:txBody>
      </p:sp>
    </p:spTree>
    <p:extLst>
      <p:ext uri="{BB962C8B-B14F-4D97-AF65-F5344CB8AC3E}">
        <p14:creationId xmlns:p14="http://schemas.microsoft.com/office/powerpoint/2010/main" val="20050529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35</a:t>
            </a:r>
            <a:endParaRPr lang="en-US" dirty="0"/>
          </a:p>
        </p:txBody>
      </p:sp>
      <p:sp>
        <p:nvSpPr>
          <p:cNvPr id="3" name="Content Placeholder 2"/>
          <p:cNvSpPr>
            <a:spLocks noGrp="1"/>
          </p:cNvSpPr>
          <p:nvPr>
            <p:ph idx="1"/>
          </p:nvPr>
        </p:nvSpPr>
        <p:spPr/>
        <p:txBody>
          <a:bodyPr anchor="b">
            <a:normAutofit fontScale="92500"/>
          </a:bodyPr>
          <a:lstStyle/>
          <a:p>
            <a:pPr marL="0" lvl="0" indent="0" eaLnBrk="0" fontAlgn="base" hangingPunct="0">
              <a:lnSpc>
                <a:spcPct val="100000"/>
              </a:lnSpc>
              <a:spcBef>
                <a:spcPct val="0"/>
              </a:spcBef>
              <a:spcAft>
                <a:spcPct val="0"/>
              </a:spcAft>
              <a:buNone/>
              <a:tabLst>
                <a:tab pos="-114300" algn="r"/>
                <a:tab pos="0" algn="l"/>
              </a:tabLst>
            </a:pPr>
            <a:r>
              <a:rPr lang="en-US" sz="3600" baseline="30000" dirty="0">
                <a:solidFill>
                  <a:srgbClr val="000000"/>
                </a:solidFill>
                <a:latin typeface="Arial" panose="020B0604020202020204" pitchFamily="34" charset="0"/>
                <a:ea typeface="Times New Roman" panose="02020603050405020304" pitchFamily="18" charset="0"/>
              </a:rPr>
              <a:t>An object sits at rest on a ramp. As the angle of inclination of the ramp increases, the object suddenly begins to slide. Which of the following explanations best accounts for the object’s movement?</a:t>
            </a:r>
          </a:p>
          <a:p>
            <a:pPr marL="0" lvl="0" indent="0" eaLnBrk="0" fontAlgn="base" hangingPunct="0">
              <a:lnSpc>
                <a:spcPct val="100000"/>
              </a:lnSpc>
              <a:spcBef>
                <a:spcPct val="0"/>
              </a:spcBef>
              <a:spcAft>
                <a:spcPct val="0"/>
              </a:spcAft>
              <a:buNone/>
              <a:tabLst>
                <a:tab pos="-114300" algn="r"/>
                <a:tab pos="0" algn="l"/>
              </a:tabLst>
            </a:pPr>
            <a:endParaRPr lang="en-US" sz="3600" baseline="30000" dirty="0">
              <a:solidFill>
                <a:srgbClr val="000000"/>
              </a:solidFill>
              <a:latin typeface="Arial" panose="020B0604020202020204" pitchFamily="34" charset="0"/>
              <a:ea typeface="Times New Roman" panose="02020603050405020304" pitchFamily="18" charset="0"/>
            </a:endParaRP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coefficient of static friction has decreased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force of gravity acting on the object has increased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b="1" dirty="0"/>
              <a:t>The component of gravity along the ramp has increased sufficiently.</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smtClean="0"/>
              <a:t>The </a:t>
            </a:r>
            <a:r>
              <a:rPr lang="en-US" dirty="0"/>
              <a:t>friction has decreased sufficiently while the normal force has remained unchanged.</a:t>
            </a:r>
          </a:p>
          <a:p>
            <a:pPr marL="514350" lvl="0" indent="-514350" fontAlgn="base">
              <a:spcAft>
                <a:spcPct val="0"/>
              </a:spcAft>
              <a:buSzPct val="75000"/>
              <a:buFont typeface="Arial" panose="020B0604020202020204" pitchFamily="34" charset="0"/>
              <a:buAutoNum type="alphaUcParenR"/>
              <a:tabLst>
                <a:tab pos="-114300" algn="r"/>
                <a:tab pos="0" algn="l"/>
              </a:tabLst>
            </a:pPr>
            <a:r>
              <a:rPr lang="en-US" dirty="0"/>
              <a:t>The normal force has increased sufficiently.</a:t>
            </a:r>
          </a:p>
          <a:p>
            <a:pPr marL="0" lvl="0" indent="0" eaLnBrk="0" fontAlgn="base" hangingPunct="0">
              <a:lnSpc>
                <a:spcPct val="100000"/>
              </a:lnSpc>
              <a:spcBef>
                <a:spcPct val="0"/>
              </a:spcBef>
              <a:spcAft>
                <a:spcPct val="0"/>
              </a:spcAft>
              <a:buNone/>
              <a:tabLst>
                <a:tab pos="-114300" algn="r"/>
                <a:tab pos="0" algn="l"/>
              </a:tabLst>
            </a:pPr>
            <a:endParaRPr lang="en-US" sz="3600" baseline="30000" dirty="0">
              <a:solidFill>
                <a:srgbClr val="000000"/>
              </a:solidFill>
              <a:latin typeface="Arial" panose="020B0604020202020204" pitchFamily="34" charset="0"/>
              <a:ea typeface="Times New Roman" panose="02020603050405020304" pitchFamily="18" charset="0"/>
            </a:endParaRPr>
          </a:p>
        </p:txBody>
      </p:sp>
      <p:sp>
        <p:nvSpPr>
          <p:cNvPr id="4" name="TextBox 3"/>
          <p:cNvSpPr txBox="1"/>
          <p:nvPr/>
        </p:nvSpPr>
        <p:spPr>
          <a:xfrm>
            <a:off x="0" y="0"/>
            <a:ext cx="2561663" cy="461665"/>
          </a:xfrm>
          <a:prstGeom prst="rect">
            <a:avLst/>
          </a:prstGeom>
          <a:noFill/>
        </p:spPr>
        <p:txBody>
          <a:bodyPr wrap="none" rtlCol="0">
            <a:spAutoFit/>
          </a:bodyPr>
          <a:lstStyle/>
          <a:p>
            <a:r>
              <a:rPr lang="en-GB" sz="2400" b="1" dirty="0" smtClean="0"/>
              <a:t>Really just Grade 8</a:t>
            </a:r>
            <a:endParaRPr lang="en-GB" sz="2400" b="1" dirty="0"/>
          </a:p>
        </p:txBody>
      </p:sp>
    </p:spTree>
    <p:extLst>
      <p:ext uri="{BB962C8B-B14F-4D97-AF65-F5344CB8AC3E}">
        <p14:creationId xmlns:p14="http://schemas.microsoft.com/office/powerpoint/2010/main" val="1146136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pPr marL="0" indent="0">
              <a:buNone/>
            </a:pPr>
            <a:r>
              <a:rPr lang="en-US" dirty="0"/>
              <a:t>The force that one surface exerts on another when the two rub against each other </a:t>
            </a:r>
            <a:r>
              <a:rPr lang="en-US" dirty="0" smtClean="0"/>
              <a:t>is called</a:t>
            </a:r>
          </a:p>
          <a:p>
            <a:pPr marL="0" indent="0">
              <a:buNone/>
            </a:pPr>
            <a:endParaRPr lang="en-US" dirty="0"/>
          </a:p>
          <a:p>
            <a:pPr marL="514350" indent="-514350">
              <a:buFont typeface="+mj-lt"/>
              <a:buAutoNum type="alphaUcPeriod"/>
            </a:pPr>
            <a:r>
              <a:rPr lang="en-US" dirty="0" smtClean="0"/>
              <a:t>friction</a:t>
            </a:r>
            <a:r>
              <a:rPr lang="en-US" dirty="0"/>
              <a:t>.</a:t>
            </a:r>
          </a:p>
          <a:p>
            <a:pPr marL="514350" indent="-514350">
              <a:buFont typeface="+mj-lt"/>
              <a:buAutoNum type="alphaUcPeriod"/>
            </a:pPr>
            <a:r>
              <a:rPr lang="en-US" dirty="0" smtClean="0"/>
              <a:t>acceleration</a:t>
            </a:r>
            <a:r>
              <a:rPr lang="en-US" dirty="0"/>
              <a:t>.</a:t>
            </a:r>
          </a:p>
          <a:p>
            <a:pPr marL="514350" indent="-514350">
              <a:buFont typeface="+mj-lt"/>
              <a:buAutoNum type="alphaUcPeriod"/>
            </a:pPr>
            <a:r>
              <a:rPr lang="en-US" dirty="0" smtClean="0"/>
              <a:t>inertia</a:t>
            </a:r>
            <a:r>
              <a:rPr lang="en-US" dirty="0"/>
              <a:t>.</a:t>
            </a:r>
          </a:p>
        </p:txBody>
      </p:sp>
    </p:spTree>
    <p:extLst>
      <p:ext uri="{BB962C8B-B14F-4D97-AF65-F5344CB8AC3E}">
        <p14:creationId xmlns:p14="http://schemas.microsoft.com/office/powerpoint/2010/main" val="2825745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pPr marL="0" indent="0">
              <a:buNone/>
            </a:pPr>
            <a:r>
              <a:rPr lang="en-US" dirty="0"/>
              <a:t>The force that one surface exerts on another when the two rub against each other </a:t>
            </a:r>
            <a:r>
              <a:rPr lang="en-US" dirty="0" smtClean="0"/>
              <a:t>is called</a:t>
            </a:r>
          </a:p>
          <a:p>
            <a:pPr marL="0" indent="0">
              <a:buNone/>
            </a:pPr>
            <a:endParaRPr lang="en-US" dirty="0"/>
          </a:p>
          <a:p>
            <a:pPr marL="514350" indent="-514350">
              <a:buFont typeface="+mj-lt"/>
              <a:buAutoNum type="alphaUcPeriod"/>
            </a:pPr>
            <a:r>
              <a:rPr lang="en-US" b="1" dirty="0" smtClean="0"/>
              <a:t>friction</a:t>
            </a:r>
            <a:r>
              <a:rPr lang="en-US" b="1" dirty="0"/>
              <a:t>.</a:t>
            </a:r>
          </a:p>
          <a:p>
            <a:pPr marL="514350" indent="-514350">
              <a:buFont typeface="+mj-lt"/>
              <a:buAutoNum type="alphaUcPeriod"/>
            </a:pPr>
            <a:r>
              <a:rPr lang="en-US" dirty="0" smtClean="0"/>
              <a:t>acceleration</a:t>
            </a:r>
            <a:r>
              <a:rPr lang="en-US" dirty="0"/>
              <a:t>.</a:t>
            </a:r>
          </a:p>
          <a:p>
            <a:pPr marL="514350" indent="-514350">
              <a:buFont typeface="+mj-lt"/>
              <a:buAutoNum type="alphaUcPeriod"/>
            </a:pPr>
            <a:r>
              <a:rPr lang="en-US" dirty="0" smtClean="0"/>
              <a:t>inertia</a:t>
            </a:r>
            <a:r>
              <a:rPr lang="en-US" dirty="0"/>
              <a:t>.</a:t>
            </a:r>
          </a:p>
        </p:txBody>
      </p:sp>
    </p:spTree>
    <p:extLst>
      <p:ext uri="{BB962C8B-B14F-4D97-AF65-F5344CB8AC3E}">
        <p14:creationId xmlns:p14="http://schemas.microsoft.com/office/powerpoint/2010/main" val="1196824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3533</TotalTime>
  <Words>2906</Words>
  <Application>Microsoft Office PowerPoint</Application>
  <PresentationFormat>Widescreen</PresentationFormat>
  <Paragraphs>532</Paragraphs>
  <Slides>71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Arial</vt:lpstr>
      <vt:lpstr>Arial</vt:lpstr>
      <vt:lpstr>Calibri</vt:lpstr>
      <vt:lpstr>Calibri Light</vt:lpstr>
      <vt:lpstr>Cambria Math</vt:lpstr>
      <vt:lpstr>Times New Roman</vt:lpstr>
      <vt:lpstr>Office Theme</vt:lpstr>
      <vt:lpstr>Precomp Review Day 2</vt:lpstr>
      <vt:lpstr>Question 1</vt:lpstr>
      <vt:lpstr>Question 1</vt:lpstr>
      <vt:lpstr>Question 2</vt:lpstr>
      <vt:lpstr>Question 2</vt:lpstr>
      <vt:lpstr>Question 3</vt:lpstr>
      <vt:lpstr>Question 3</vt:lpstr>
      <vt:lpstr>Question 4</vt:lpstr>
      <vt:lpstr>Question 4</vt:lpstr>
      <vt:lpstr>Question 5</vt:lpstr>
      <vt:lpstr>Question 5</vt:lpstr>
      <vt:lpstr>Question 6</vt:lpstr>
      <vt:lpstr>Question 6</vt:lpstr>
      <vt:lpstr>Question 7</vt:lpstr>
      <vt:lpstr>Question 7</vt:lpstr>
      <vt:lpstr>Question 8</vt:lpstr>
      <vt:lpstr>Question 8</vt:lpstr>
      <vt:lpstr>Question 9</vt:lpstr>
      <vt:lpstr>Question 9</vt:lpstr>
      <vt:lpstr>Question 10</vt:lpstr>
      <vt:lpstr>Question 10</vt:lpstr>
      <vt:lpstr>Question 11</vt:lpstr>
      <vt:lpstr>Question 11</vt:lpstr>
      <vt:lpstr>Question 11</vt:lpstr>
      <vt:lpstr>Question 11</vt:lpstr>
      <vt:lpstr>Question 12</vt:lpstr>
      <vt:lpstr>Question 12</vt:lpstr>
      <vt:lpstr>Question 13</vt:lpstr>
      <vt:lpstr>Question 13</vt:lpstr>
      <vt:lpstr>Question 14</vt:lpstr>
      <vt:lpstr>Question 14</vt:lpstr>
      <vt:lpstr>Question 15</vt:lpstr>
      <vt:lpstr>Question 15</vt:lpstr>
      <vt:lpstr>Question 16</vt:lpstr>
      <vt:lpstr>Question 16</vt:lpstr>
      <vt:lpstr>Question 17</vt:lpstr>
      <vt:lpstr>Question 17</vt:lpstr>
      <vt:lpstr>Question 18</vt:lpstr>
      <vt:lpstr>Question 18</vt:lpstr>
      <vt:lpstr>Question 19</vt:lpstr>
      <vt:lpstr>Question 19</vt:lpstr>
      <vt:lpstr>Question 20</vt:lpstr>
      <vt:lpstr>Question 20</vt:lpstr>
      <vt:lpstr>Question 21</vt:lpstr>
      <vt:lpstr>Question 21</vt:lpstr>
      <vt:lpstr>Question 22</vt:lpstr>
      <vt:lpstr>Question 22</vt:lpstr>
      <vt:lpstr>Question 23</vt:lpstr>
      <vt:lpstr>Question 23</vt:lpstr>
      <vt:lpstr>Question 24</vt:lpstr>
      <vt:lpstr>Question 24</vt:lpstr>
      <vt:lpstr>Question 25</vt:lpstr>
      <vt:lpstr>Question 25</vt:lpstr>
      <vt:lpstr>Question 26 </vt:lpstr>
      <vt:lpstr>Question 26 </vt:lpstr>
      <vt:lpstr>Question 27</vt:lpstr>
      <vt:lpstr>Question 27</vt:lpstr>
      <vt:lpstr>Question 28</vt:lpstr>
      <vt:lpstr>Question 28</vt:lpstr>
      <vt:lpstr>Question 30</vt:lpstr>
      <vt:lpstr>Question 30</vt:lpstr>
      <vt:lpstr>Question 31</vt:lpstr>
      <vt:lpstr>Question 31</vt:lpstr>
      <vt:lpstr>Question 32</vt:lpstr>
      <vt:lpstr>Question 32</vt:lpstr>
      <vt:lpstr>Question 33</vt:lpstr>
      <vt:lpstr>Question 33</vt:lpstr>
      <vt:lpstr>Question 34</vt:lpstr>
      <vt:lpstr>Question 34</vt:lpstr>
      <vt:lpstr>Question 35</vt:lpstr>
      <vt:lpstr>Question 35</vt:lpstr>
    </vt:vector>
  </TitlesOfParts>
  <Company>BASIS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Precomp Review Day 1</dc:title>
  <dc:creator>Melissa Georgi</dc:creator>
  <cp:lastModifiedBy>Neill Lee</cp:lastModifiedBy>
  <cp:revision>72</cp:revision>
  <cp:lastPrinted>2018-01-30T05:48:20Z</cp:lastPrinted>
  <dcterms:created xsi:type="dcterms:W3CDTF">2015-01-14T21:56:33Z</dcterms:created>
  <dcterms:modified xsi:type="dcterms:W3CDTF">2018-01-31T05:00:41Z</dcterms:modified>
</cp:coreProperties>
</file>