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5"/>
  </p:handoutMasterIdLst>
  <p:sldIdLst>
    <p:sldId id="368" r:id="rId2"/>
    <p:sldId id="315" r:id="rId3"/>
    <p:sldId id="379" r:id="rId4"/>
    <p:sldId id="316" r:id="rId5"/>
    <p:sldId id="380" r:id="rId6"/>
    <p:sldId id="373" r:id="rId7"/>
    <p:sldId id="424" r:id="rId8"/>
    <p:sldId id="318" r:id="rId9"/>
    <p:sldId id="381" r:id="rId10"/>
    <p:sldId id="319" r:id="rId11"/>
    <p:sldId id="382" r:id="rId12"/>
    <p:sldId id="320" r:id="rId13"/>
    <p:sldId id="383" r:id="rId14"/>
    <p:sldId id="374" r:id="rId15"/>
    <p:sldId id="384" r:id="rId16"/>
    <p:sldId id="375" r:id="rId17"/>
    <p:sldId id="385" r:id="rId18"/>
    <p:sldId id="376" r:id="rId19"/>
    <p:sldId id="386" r:id="rId20"/>
    <p:sldId id="324" r:id="rId21"/>
    <p:sldId id="387" r:id="rId22"/>
    <p:sldId id="325" r:id="rId23"/>
    <p:sldId id="388" r:id="rId24"/>
    <p:sldId id="332" r:id="rId25"/>
    <p:sldId id="389" r:id="rId26"/>
    <p:sldId id="333" r:id="rId27"/>
    <p:sldId id="390" r:id="rId28"/>
    <p:sldId id="334" r:id="rId29"/>
    <p:sldId id="391" r:id="rId30"/>
    <p:sldId id="335" r:id="rId31"/>
    <p:sldId id="392" r:id="rId32"/>
    <p:sldId id="336" r:id="rId33"/>
    <p:sldId id="393" r:id="rId34"/>
    <p:sldId id="337" r:id="rId35"/>
    <p:sldId id="394" r:id="rId36"/>
    <p:sldId id="338" r:id="rId37"/>
    <p:sldId id="395" r:id="rId38"/>
    <p:sldId id="339" r:id="rId39"/>
    <p:sldId id="396" r:id="rId40"/>
    <p:sldId id="340" r:id="rId41"/>
    <p:sldId id="397" r:id="rId42"/>
    <p:sldId id="341" r:id="rId43"/>
    <p:sldId id="398" r:id="rId44"/>
    <p:sldId id="357" r:id="rId45"/>
    <p:sldId id="399" r:id="rId46"/>
    <p:sldId id="358" r:id="rId47"/>
    <p:sldId id="400" r:id="rId48"/>
    <p:sldId id="359" r:id="rId49"/>
    <p:sldId id="401" r:id="rId50"/>
    <p:sldId id="360" r:id="rId51"/>
    <p:sldId id="402" r:id="rId52"/>
    <p:sldId id="361" r:id="rId53"/>
    <p:sldId id="403" r:id="rId54"/>
    <p:sldId id="362" r:id="rId55"/>
    <p:sldId id="404" r:id="rId56"/>
    <p:sldId id="363" r:id="rId57"/>
    <p:sldId id="405" r:id="rId58"/>
    <p:sldId id="364" r:id="rId59"/>
    <p:sldId id="406" r:id="rId60"/>
    <p:sldId id="365" r:id="rId61"/>
    <p:sldId id="407" r:id="rId62"/>
    <p:sldId id="366" r:id="rId63"/>
    <p:sldId id="408" r:id="rId64"/>
    <p:sldId id="367" r:id="rId65"/>
    <p:sldId id="409" r:id="rId66"/>
    <p:sldId id="342" r:id="rId67"/>
    <p:sldId id="410" r:id="rId68"/>
    <p:sldId id="343" r:id="rId69"/>
    <p:sldId id="411" r:id="rId70"/>
    <p:sldId id="344" r:id="rId71"/>
    <p:sldId id="412" r:id="rId72"/>
    <p:sldId id="345" r:id="rId73"/>
    <p:sldId id="413" r:id="rId74"/>
    <p:sldId id="346" r:id="rId75"/>
    <p:sldId id="414" r:id="rId76"/>
    <p:sldId id="347" r:id="rId77"/>
    <p:sldId id="415" r:id="rId78"/>
    <p:sldId id="416" r:id="rId79"/>
    <p:sldId id="349" r:id="rId80"/>
    <p:sldId id="350" r:id="rId81"/>
    <p:sldId id="417" r:id="rId82"/>
    <p:sldId id="351" r:id="rId83"/>
    <p:sldId id="418" r:id="rId84"/>
    <p:sldId id="352" r:id="rId85"/>
    <p:sldId id="419" r:id="rId86"/>
    <p:sldId id="420" r:id="rId87"/>
    <p:sldId id="353" r:id="rId88"/>
    <p:sldId id="421" r:id="rId89"/>
    <p:sldId id="354" r:id="rId90"/>
    <p:sldId id="355" r:id="rId91"/>
    <p:sldId id="422" r:id="rId92"/>
    <p:sldId id="356" r:id="rId93"/>
    <p:sldId id="423" r:id="rId9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F3DE7A-79F5-4755-9859-E04627964145}" type="datetimeFigureOut">
              <a:rPr lang="en-GB" smtClean="0"/>
              <a:t>26/01/2018</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4EBDFA8-E677-4483-9B4F-934A2833217E}" type="slidenum">
              <a:rPr lang="en-GB" smtClean="0"/>
              <a:t>‹#›</a:t>
            </a:fld>
            <a:endParaRPr lang="en-GB"/>
          </a:p>
        </p:txBody>
      </p:sp>
    </p:spTree>
    <p:extLst>
      <p:ext uri="{BB962C8B-B14F-4D97-AF65-F5344CB8AC3E}">
        <p14:creationId xmlns:p14="http://schemas.microsoft.com/office/powerpoint/2010/main" val="264645353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1CE72C-8329-40EE-B95A-1B906C04A939}"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220715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CE72C-8329-40EE-B95A-1B906C04A939}"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3318872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CE72C-8329-40EE-B95A-1B906C04A939}"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3588201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1CE72C-8329-40EE-B95A-1B906C04A939}"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405973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1CE72C-8329-40EE-B95A-1B906C04A939}" type="datetimeFigureOut">
              <a:rPr lang="en-US" smtClean="0"/>
              <a:t>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2538115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1CE72C-8329-40EE-B95A-1B906C04A939}"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1956094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1CE72C-8329-40EE-B95A-1B906C04A939}" type="datetimeFigureOut">
              <a:rPr lang="en-US" smtClean="0"/>
              <a:t>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2338872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1CE72C-8329-40EE-B95A-1B906C04A939}" type="datetimeFigureOut">
              <a:rPr lang="en-US" smtClean="0"/>
              <a:t>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201822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1CE72C-8329-40EE-B95A-1B906C04A939}" type="datetimeFigureOut">
              <a:rPr lang="en-US" smtClean="0"/>
              <a:t>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358872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1CE72C-8329-40EE-B95A-1B906C04A939}"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3864964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1CE72C-8329-40EE-B95A-1B906C04A939}" type="datetimeFigureOut">
              <a:rPr lang="en-US" smtClean="0"/>
              <a:t>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4F001A-C9C8-44EF-B108-294E55F8ABD3}" type="slidenum">
              <a:rPr lang="en-US" smtClean="0"/>
              <a:t>‹#›</a:t>
            </a:fld>
            <a:endParaRPr lang="en-US"/>
          </a:p>
        </p:txBody>
      </p:sp>
    </p:spTree>
    <p:extLst>
      <p:ext uri="{BB962C8B-B14F-4D97-AF65-F5344CB8AC3E}">
        <p14:creationId xmlns:p14="http://schemas.microsoft.com/office/powerpoint/2010/main" val="457737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1CE72C-8329-40EE-B95A-1B906C04A939}" type="datetimeFigureOut">
              <a:rPr lang="en-US" smtClean="0"/>
              <a:t>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4F001A-C9C8-44EF-B108-294E55F8ABD3}" type="slidenum">
              <a:rPr lang="en-US" smtClean="0"/>
              <a:t>‹#›</a:t>
            </a:fld>
            <a:endParaRPr lang="en-US"/>
          </a:p>
        </p:txBody>
      </p:sp>
    </p:spTree>
    <p:extLst>
      <p:ext uri="{BB962C8B-B14F-4D97-AF65-F5344CB8AC3E}">
        <p14:creationId xmlns:p14="http://schemas.microsoft.com/office/powerpoint/2010/main" val="3354506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batesville.k12.in.us/physics/phynet/mechanics/RotMechanics/fall_slide_roll.htm"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quora.com/If-I-am-at-rest-and-I-start-to-move-with-constant-acceleration-2-m-s-2-wouldnt-I-have-traveled-2-m-in-the-first-second"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Precomp</a:t>
            </a:r>
            <a:r>
              <a:rPr lang="en-US" dirty="0" smtClean="0"/>
              <a:t> Review</a:t>
            </a:r>
            <a:br>
              <a:rPr lang="en-US" dirty="0" smtClean="0"/>
            </a:br>
            <a:r>
              <a:rPr lang="en-US" dirty="0" smtClean="0"/>
              <a:t>Day 1</a:t>
            </a:r>
            <a:endParaRPr lang="en-US" dirty="0"/>
          </a:p>
        </p:txBody>
      </p:sp>
      <p:sp>
        <p:nvSpPr>
          <p:cNvPr id="3" name="Subtitle 2"/>
          <p:cNvSpPr>
            <a:spLocks noGrp="1"/>
          </p:cNvSpPr>
          <p:nvPr>
            <p:ph type="subTitle" idx="1"/>
          </p:nvPr>
        </p:nvSpPr>
        <p:spPr/>
        <p:txBody>
          <a:bodyPr/>
          <a:lstStyle/>
          <a:p>
            <a:r>
              <a:rPr lang="en-US" dirty="0" smtClean="0"/>
              <a:t>Kinematics and graphs</a:t>
            </a:r>
            <a:endParaRPr lang="en-US" dirty="0"/>
          </a:p>
        </p:txBody>
      </p:sp>
    </p:spTree>
    <p:extLst>
      <p:ext uri="{BB962C8B-B14F-4D97-AF65-F5344CB8AC3E}">
        <p14:creationId xmlns:p14="http://schemas.microsoft.com/office/powerpoint/2010/main" val="2726744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Starting </a:t>
            </a:r>
            <a:r>
              <a:rPr lang="en-US" dirty="0"/>
              <a:t>from the origin, a person walks 6 km east </a:t>
            </a:r>
            <a:r>
              <a:rPr lang="en-US" dirty="0" smtClean="0"/>
              <a:t>during the </a:t>
            </a:r>
            <a:r>
              <a:rPr lang="en-US" dirty="0"/>
              <a:t>first day, and 3 km east the next day. What is the </a:t>
            </a:r>
            <a:r>
              <a:rPr lang="en-US" dirty="0" smtClean="0"/>
              <a:t>net displacement </a:t>
            </a:r>
            <a:r>
              <a:rPr lang="en-US" dirty="0"/>
              <a:t>of the person from the initial point in two days?</a:t>
            </a:r>
          </a:p>
          <a:p>
            <a:pPr marL="514350" indent="-514350">
              <a:buAutoNum type="alphaUcPeriod"/>
            </a:pPr>
            <a:r>
              <a:rPr lang="en-US" dirty="0" smtClean="0"/>
              <a:t>6 </a:t>
            </a:r>
            <a:r>
              <a:rPr lang="en-US" dirty="0"/>
              <a:t>km, </a:t>
            </a:r>
            <a:r>
              <a:rPr lang="en-US" dirty="0" smtClean="0"/>
              <a:t>west</a:t>
            </a:r>
          </a:p>
          <a:p>
            <a:pPr marL="514350" indent="-514350">
              <a:buAutoNum type="alphaUcPeriod"/>
            </a:pPr>
            <a:r>
              <a:rPr lang="en-US" dirty="0" smtClean="0"/>
              <a:t>3 </a:t>
            </a:r>
            <a:r>
              <a:rPr lang="en-US" dirty="0"/>
              <a:t>km, east </a:t>
            </a:r>
          </a:p>
          <a:p>
            <a:pPr marL="514350" indent="-514350">
              <a:buAutoNum type="alphaUcPeriod"/>
            </a:pPr>
            <a:r>
              <a:rPr lang="en-US" dirty="0" smtClean="0"/>
              <a:t>10 </a:t>
            </a:r>
            <a:r>
              <a:rPr lang="en-US" dirty="0"/>
              <a:t>km, east </a:t>
            </a:r>
          </a:p>
          <a:p>
            <a:pPr marL="514350" indent="-514350">
              <a:buAutoNum type="alphaUcPeriod"/>
            </a:pPr>
            <a:r>
              <a:rPr lang="en-US" dirty="0" smtClean="0"/>
              <a:t>5 </a:t>
            </a:r>
            <a:r>
              <a:rPr lang="en-US" dirty="0"/>
              <a:t>km, west </a:t>
            </a:r>
          </a:p>
          <a:p>
            <a:pPr marL="514350" indent="-514350">
              <a:buAutoNum type="alphaUcPeriod"/>
            </a:pPr>
            <a:r>
              <a:rPr lang="en-US" dirty="0" smtClean="0"/>
              <a:t>9 </a:t>
            </a:r>
            <a:r>
              <a:rPr lang="en-US" dirty="0"/>
              <a:t>km, east</a:t>
            </a:r>
          </a:p>
        </p:txBody>
      </p:sp>
    </p:spTree>
    <p:extLst>
      <p:ext uri="{BB962C8B-B14F-4D97-AF65-F5344CB8AC3E}">
        <p14:creationId xmlns:p14="http://schemas.microsoft.com/office/powerpoint/2010/main" val="220956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Starting </a:t>
            </a:r>
            <a:r>
              <a:rPr lang="en-US" dirty="0"/>
              <a:t>from the origin, a person walks 6 km east </a:t>
            </a:r>
            <a:r>
              <a:rPr lang="en-US" dirty="0" smtClean="0"/>
              <a:t>during the </a:t>
            </a:r>
            <a:r>
              <a:rPr lang="en-US" dirty="0"/>
              <a:t>first day, and 3 km east the next day. What is the </a:t>
            </a:r>
            <a:r>
              <a:rPr lang="en-US" dirty="0" smtClean="0"/>
              <a:t>net displacement </a:t>
            </a:r>
            <a:r>
              <a:rPr lang="en-US" dirty="0"/>
              <a:t>of the person from the initial point in two days?</a:t>
            </a:r>
          </a:p>
          <a:p>
            <a:pPr marL="514350" indent="-514350">
              <a:buAutoNum type="alphaUcPeriod"/>
            </a:pPr>
            <a:r>
              <a:rPr lang="en-US" dirty="0" smtClean="0"/>
              <a:t>6 </a:t>
            </a:r>
            <a:r>
              <a:rPr lang="en-US" dirty="0"/>
              <a:t>km, </a:t>
            </a:r>
            <a:r>
              <a:rPr lang="en-US" dirty="0" smtClean="0"/>
              <a:t>west</a:t>
            </a:r>
          </a:p>
          <a:p>
            <a:pPr marL="514350" indent="-514350">
              <a:buAutoNum type="alphaUcPeriod"/>
            </a:pPr>
            <a:r>
              <a:rPr lang="en-US" dirty="0" smtClean="0"/>
              <a:t>3 </a:t>
            </a:r>
            <a:r>
              <a:rPr lang="en-US" dirty="0"/>
              <a:t>km, east </a:t>
            </a:r>
          </a:p>
          <a:p>
            <a:pPr marL="514350" indent="-514350">
              <a:buAutoNum type="alphaUcPeriod"/>
            </a:pPr>
            <a:r>
              <a:rPr lang="en-US" dirty="0" smtClean="0"/>
              <a:t>10 </a:t>
            </a:r>
            <a:r>
              <a:rPr lang="en-US" dirty="0"/>
              <a:t>km, east </a:t>
            </a:r>
          </a:p>
          <a:p>
            <a:pPr marL="514350" indent="-514350">
              <a:buAutoNum type="alphaUcPeriod"/>
            </a:pPr>
            <a:r>
              <a:rPr lang="en-US" dirty="0" smtClean="0"/>
              <a:t>5 </a:t>
            </a:r>
            <a:r>
              <a:rPr lang="en-US" dirty="0"/>
              <a:t>km, west </a:t>
            </a:r>
          </a:p>
          <a:p>
            <a:pPr marL="514350" indent="-514350">
              <a:buAutoNum type="alphaUcPeriod"/>
            </a:pPr>
            <a:r>
              <a:rPr lang="en-US" b="1" dirty="0" smtClean="0"/>
              <a:t>9 </a:t>
            </a:r>
            <a:r>
              <a:rPr lang="en-US" b="1" dirty="0"/>
              <a:t>km, east</a:t>
            </a:r>
          </a:p>
        </p:txBody>
      </p:sp>
    </p:spTree>
    <p:extLst>
      <p:ext uri="{BB962C8B-B14F-4D97-AF65-F5344CB8AC3E}">
        <p14:creationId xmlns:p14="http://schemas.microsoft.com/office/powerpoint/2010/main" val="4191823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An </a:t>
            </a:r>
            <a:r>
              <a:rPr lang="en-US" dirty="0"/>
              <a:t>object moves with a constant acceleration of 5 </a:t>
            </a:r>
            <a:r>
              <a:rPr lang="en-US" dirty="0" smtClean="0"/>
              <a:t>m/s</a:t>
            </a:r>
            <a:r>
              <a:rPr lang="en-US" baseline="30000" dirty="0" smtClean="0"/>
              <a:t>2</a:t>
            </a:r>
            <a:r>
              <a:rPr lang="en-US" dirty="0" smtClean="0"/>
              <a:t>. Which </a:t>
            </a:r>
            <a:r>
              <a:rPr lang="en-US" dirty="0"/>
              <a:t>of the following statements is true?</a:t>
            </a:r>
          </a:p>
          <a:p>
            <a:pPr marL="0" indent="0">
              <a:buNone/>
            </a:pPr>
            <a:r>
              <a:rPr lang="en-US" dirty="0"/>
              <a:t>A. The object’s velocity stays the same</a:t>
            </a:r>
          </a:p>
          <a:p>
            <a:pPr marL="0" indent="0">
              <a:buNone/>
            </a:pPr>
            <a:r>
              <a:rPr lang="en-US" dirty="0"/>
              <a:t>B. The object moves 5 m each second</a:t>
            </a:r>
          </a:p>
          <a:p>
            <a:pPr marL="0" indent="0">
              <a:buNone/>
            </a:pPr>
            <a:r>
              <a:rPr lang="en-US" dirty="0"/>
              <a:t>C. The object’s acceleration increases by 5 </a:t>
            </a:r>
            <a:r>
              <a:rPr lang="en-US" dirty="0" smtClean="0"/>
              <a:t>m/s</a:t>
            </a:r>
            <a:r>
              <a:rPr lang="en-US" baseline="30000" dirty="0"/>
              <a:t>2</a:t>
            </a:r>
            <a:r>
              <a:rPr lang="en-US" dirty="0" smtClean="0"/>
              <a:t> </a:t>
            </a:r>
            <a:r>
              <a:rPr lang="en-US" dirty="0"/>
              <a:t>each second</a:t>
            </a:r>
          </a:p>
          <a:p>
            <a:pPr marL="0" indent="0">
              <a:buNone/>
            </a:pPr>
            <a:r>
              <a:rPr lang="en-US" dirty="0"/>
              <a:t>D. The object’s acceleration decreases by 5 </a:t>
            </a:r>
            <a:r>
              <a:rPr lang="en-US" dirty="0" smtClean="0"/>
              <a:t>m/s</a:t>
            </a:r>
            <a:r>
              <a:rPr lang="en-US" baseline="30000" dirty="0"/>
              <a:t>2</a:t>
            </a:r>
            <a:r>
              <a:rPr lang="en-US" dirty="0" smtClean="0"/>
              <a:t> </a:t>
            </a:r>
            <a:r>
              <a:rPr lang="en-US" dirty="0"/>
              <a:t>each second</a:t>
            </a:r>
          </a:p>
          <a:p>
            <a:pPr marL="0" indent="0">
              <a:buNone/>
            </a:pPr>
            <a:r>
              <a:rPr lang="en-US" dirty="0"/>
              <a:t>E. the object’s velocity increases by 5 m/s each second</a:t>
            </a:r>
          </a:p>
        </p:txBody>
      </p:sp>
    </p:spTree>
    <p:extLst>
      <p:ext uri="{BB962C8B-B14F-4D97-AF65-F5344CB8AC3E}">
        <p14:creationId xmlns:p14="http://schemas.microsoft.com/office/powerpoint/2010/main" val="3582586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An </a:t>
            </a:r>
            <a:r>
              <a:rPr lang="en-US" dirty="0"/>
              <a:t>object moves with a constant acceleration of 5 </a:t>
            </a:r>
            <a:r>
              <a:rPr lang="en-US" dirty="0" smtClean="0"/>
              <a:t>m/s</a:t>
            </a:r>
            <a:r>
              <a:rPr lang="en-US" baseline="30000" dirty="0" smtClean="0"/>
              <a:t>2</a:t>
            </a:r>
            <a:r>
              <a:rPr lang="en-US" dirty="0" smtClean="0"/>
              <a:t>. Which </a:t>
            </a:r>
            <a:r>
              <a:rPr lang="en-US" dirty="0"/>
              <a:t>of the following statements is true?</a:t>
            </a:r>
          </a:p>
          <a:p>
            <a:pPr marL="0" indent="0">
              <a:buNone/>
            </a:pPr>
            <a:r>
              <a:rPr lang="en-US" dirty="0"/>
              <a:t>A. The object’s velocity stays the same</a:t>
            </a:r>
          </a:p>
          <a:p>
            <a:pPr marL="0" indent="0">
              <a:buNone/>
            </a:pPr>
            <a:r>
              <a:rPr lang="en-US" dirty="0"/>
              <a:t>B. The object moves 5 m each second</a:t>
            </a:r>
          </a:p>
          <a:p>
            <a:pPr marL="0" indent="0">
              <a:buNone/>
            </a:pPr>
            <a:r>
              <a:rPr lang="en-US" dirty="0"/>
              <a:t>C. The object’s acceleration increases by 5 </a:t>
            </a:r>
            <a:r>
              <a:rPr lang="en-US" dirty="0" smtClean="0"/>
              <a:t>m/s</a:t>
            </a:r>
            <a:r>
              <a:rPr lang="en-US" baseline="30000" dirty="0"/>
              <a:t>2</a:t>
            </a:r>
            <a:r>
              <a:rPr lang="en-US" dirty="0" smtClean="0"/>
              <a:t> </a:t>
            </a:r>
            <a:r>
              <a:rPr lang="en-US" dirty="0"/>
              <a:t>each second</a:t>
            </a:r>
          </a:p>
          <a:p>
            <a:pPr marL="0" indent="0">
              <a:buNone/>
            </a:pPr>
            <a:r>
              <a:rPr lang="en-US" dirty="0"/>
              <a:t>D. The object’s acceleration decreases by 5 </a:t>
            </a:r>
            <a:r>
              <a:rPr lang="en-US" dirty="0" smtClean="0"/>
              <a:t>m/s</a:t>
            </a:r>
            <a:r>
              <a:rPr lang="en-US" baseline="30000" dirty="0"/>
              <a:t>2</a:t>
            </a:r>
            <a:r>
              <a:rPr lang="en-US" dirty="0" smtClean="0"/>
              <a:t> </a:t>
            </a:r>
            <a:r>
              <a:rPr lang="en-US" dirty="0"/>
              <a:t>each second</a:t>
            </a:r>
          </a:p>
          <a:p>
            <a:pPr marL="0" indent="0">
              <a:buNone/>
            </a:pPr>
            <a:r>
              <a:rPr lang="en-US" b="1" dirty="0"/>
              <a:t>E. the object’s velocity increases by 5 m/s each second</a:t>
            </a:r>
          </a:p>
        </p:txBody>
      </p:sp>
    </p:spTree>
    <p:extLst>
      <p:ext uri="{BB962C8B-B14F-4D97-AF65-F5344CB8AC3E}">
        <p14:creationId xmlns:p14="http://schemas.microsoft.com/office/powerpoint/2010/main" val="1750889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p:txBody>
      </p:sp>
      <p:pic>
        <p:nvPicPr>
          <p:cNvPr id="4" name="Picture 3"/>
          <p:cNvPicPr>
            <a:picLocks noChangeAspect="1"/>
          </p:cNvPicPr>
          <p:nvPr/>
        </p:nvPicPr>
        <p:blipFill rotWithShape="1">
          <a:blip r:embed="rId2"/>
          <a:srcRect l="2829"/>
          <a:stretch/>
        </p:blipFill>
        <p:spPr>
          <a:xfrm>
            <a:off x="173553" y="1532678"/>
            <a:ext cx="11844894" cy="4937232"/>
          </a:xfrm>
          <a:prstGeom prst="rect">
            <a:avLst/>
          </a:prstGeom>
        </p:spPr>
      </p:pic>
    </p:spTree>
    <p:extLst>
      <p:ext uri="{BB962C8B-B14F-4D97-AF65-F5344CB8AC3E}">
        <p14:creationId xmlns:p14="http://schemas.microsoft.com/office/powerpoint/2010/main" val="165626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p:txBody>
      </p:sp>
      <p:pic>
        <p:nvPicPr>
          <p:cNvPr id="4" name="Picture 3"/>
          <p:cNvPicPr>
            <a:picLocks noChangeAspect="1"/>
          </p:cNvPicPr>
          <p:nvPr/>
        </p:nvPicPr>
        <p:blipFill rotWithShape="1">
          <a:blip r:embed="rId2"/>
          <a:srcRect l="2829"/>
          <a:stretch/>
        </p:blipFill>
        <p:spPr>
          <a:xfrm>
            <a:off x="173553" y="1532678"/>
            <a:ext cx="11844894" cy="4937232"/>
          </a:xfrm>
          <a:prstGeom prst="rect">
            <a:avLst/>
          </a:prstGeom>
        </p:spPr>
      </p:pic>
      <p:sp>
        <p:nvSpPr>
          <p:cNvPr id="5" name="Oval 4"/>
          <p:cNvSpPr/>
          <p:nvPr/>
        </p:nvSpPr>
        <p:spPr>
          <a:xfrm>
            <a:off x="0" y="3889611"/>
            <a:ext cx="2197289" cy="11873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06986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pic>
        <p:nvPicPr>
          <p:cNvPr id="5" name="Content Placeholder 4"/>
          <p:cNvPicPr>
            <a:picLocks noGrp="1" noChangeAspect="1"/>
          </p:cNvPicPr>
          <p:nvPr>
            <p:ph idx="1"/>
          </p:nvPr>
        </p:nvPicPr>
        <p:blipFill>
          <a:blip r:embed="rId2"/>
          <a:stretch>
            <a:fillRect/>
          </a:stretch>
        </p:blipFill>
        <p:spPr>
          <a:xfrm>
            <a:off x="257578" y="1297368"/>
            <a:ext cx="10882866" cy="5560632"/>
          </a:xfrm>
          <a:prstGeom prst="rect">
            <a:avLst/>
          </a:prstGeom>
        </p:spPr>
      </p:pic>
    </p:spTree>
    <p:extLst>
      <p:ext uri="{BB962C8B-B14F-4D97-AF65-F5344CB8AC3E}">
        <p14:creationId xmlns:p14="http://schemas.microsoft.com/office/powerpoint/2010/main" val="5341436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pic>
        <p:nvPicPr>
          <p:cNvPr id="5" name="Content Placeholder 4"/>
          <p:cNvPicPr>
            <a:picLocks noGrp="1" noChangeAspect="1"/>
          </p:cNvPicPr>
          <p:nvPr>
            <p:ph idx="1"/>
          </p:nvPr>
        </p:nvPicPr>
        <p:blipFill>
          <a:blip r:embed="rId2"/>
          <a:stretch>
            <a:fillRect/>
          </a:stretch>
        </p:blipFill>
        <p:spPr>
          <a:xfrm>
            <a:off x="257578" y="1297368"/>
            <a:ext cx="10882866" cy="5560632"/>
          </a:xfrm>
          <a:prstGeom prst="rect">
            <a:avLst/>
          </a:prstGeom>
        </p:spPr>
      </p:pic>
      <p:sp>
        <p:nvSpPr>
          <p:cNvPr id="4" name="Oval 3"/>
          <p:cNvSpPr/>
          <p:nvPr/>
        </p:nvSpPr>
        <p:spPr>
          <a:xfrm>
            <a:off x="-35257" y="5711587"/>
            <a:ext cx="2197289" cy="11873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80329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pic>
        <p:nvPicPr>
          <p:cNvPr id="6" name="Content Placeholder 5"/>
          <p:cNvPicPr>
            <a:picLocks noGrp="1" noChangeAspect="1"/>
          </p:cNvPicPr>
          <p:nvPr>
            <p:ph idx="1"/>
          </p:nvPr>
        </p:nvPicPr>
        <p:blipFill rotWithShape="1">
          <a:blip r:embed="rId2"/>
          <a:srcRect l="5165" t="6271" r="2636" b="11758"/>
          <a:stretch/>
        </p:blipFill>
        <p:spPr>
          <a:xfrm>
            <a:off x="167425" y="1236371"/>
            <a:ext cx="11243261" cy="5621629"/>
          </a:xfrm>
          <a:prstGeom prst="rect">
            <a:avLst/>
          </a:prstGeom>
        </p:spPr>
      </p:pic>
    </p:spTree>
    <p:extLst>
      <p:ext uri="{BB962C8B-B14F-4D97-AF65-F5344CB8AC3E}">
        <p14:creationId xmlns:p14="http://schemas.microsoft.com/office/powerpoint/2010/main" val="22545212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pic>
        <p:nvPicPr>
          <p:cNvPr id="6" name="Content Placeholder 5"/>
          <p:cNvPicPr>
            <a:picLocks noGrp="1" noChangeAspect="1"/>
          </p:cNvPicPr>
          <p:nvPr>
            <p:ph idx="1"/>
          </p:nvPr>
        </p:nvPicPr>
        <p:blipFill rotWithShape="1">
          <a:blip r:embed="rId2"/>
          <a:srcRect l="5165" t="6271" r="2636" b="11758"/>
          <a:stretch/>
        </p:blipFill>
        <p:spPr>
          <a:xfrm>
            <a:off x="167425" y="1236371"/>
            <a:ext cx="11243261" cy="5621629"/>
          </a:xfrm>
          <a:prstGeom prst="rect">
            <a:avLst/>
          </a:prstGeom>
        </p:spPr>
      </p:pic>
      <p:sp>
        <p:nvSpPr>
          <p:cNvPr id="4" name="Oval 3"/>
          <p:cNvSpPr/>
          <p:nvPr/>
        </p:nvSpPr>
        <p:spPr>
          <a:xfrm>
            <a:off x="0" y="4047185"/>
            <a:ext cx="2197289" cy="118735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51841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An </a:t>
            </a:r>
            <a:r>
              <a:rPr lang="en-US" dirty="0"/>
              <a:t>object moves at a constant speed of 6 m/s. This means that the object:</a:t>
            </a:r>
          </a:p>
          <a:p>
            <a:pPr marL="0" indent="0">
              <a:buNone/>
            </a:pPr>
            <a:r>
              <a:rPr lang="en-US" dirty="0"/>
              <a:t>A. Increases its speed by 6 m/s every second</a:t>
            </a:r>
          </a:p>
          <a:p>
            <a:pPr marL="0" indent="0">
              <a:buNone/>
            </a:pPr>
            <a:r>
              <a:rPr lang="en-US" dirty="0"/>
              <a:t>B. Decreases its speed by 6 m/s every second</a:t>
            </a:r>
          </a:p>
          <a:p>
            <a:pPr marL="0" indent="0">
              <a:buNone/>
            </a:pPr>
            <a:r>
              <a:rPr lang="en-US" dirty="0"/>
              <a:t>C. Doesn’t move</a:t>
            </a:r>
          </a:p>
          <a:p>
            <a:pPr marL="0" indent="0">
              <a:buNone/>
            </a:pPr>
            <a:r>
              <a:rPr lang="en-US" dirty="0"/>
              <a:t>D. Has a positive acceleration</a:t>
            </a:r>
          </a:p>
          <a:p>
            <a:pPr marL="0" indent="0">
              <a:buNone/>
            </a:pPr>
            <a:r>
              <a:rPr lang="en-US" dirty="0"/>
              <a:t>E. Moves 6 meters every second</a:t>
            </a:r>
            <a:endParaRPr lang="en-US" dirty="0" smtClean="0"/>
          </a:p>
        </p:txBody>
      </p:sp>
    </p:spTree>
    <p:extLst>
      <p:ext uri="{BB962C8B-B14F-4D97-AF65-F5344CB8AC3E}">
        <p14:creationId xmlns:p14="http://schemas.microsoft.com/office/powerpoint/2010/main" val="134887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p:txBody>
          <a:bodyPr/>
          <a:lstStyle/>
          <a:p>
            <a:pPr marL="0" indent="0">
              <a:buNone/>
            </a:pPr>
            <a:r>
              <a:rPr lang="en-US" dirty="0" smtClean="0"/>
              <a:t>A car and a delivery truck both start from rest and accelerate at the same rate. However, the car accelerates for twice the amount of time as the truck. What is the final speed of the car compared to the truck?</a:t>
            </a:r>
          </a:p>
          <a:p>
            <a:pPr marL="0" indent="0">
              <a:buNone/>
            </a:pPr>
            <a:r>
              <a:rPr lang="en-US" dirty="0" smtClean="0"/>
              <a:t>A. Half as much</a:t>
            </a:r>
          </a:p>
          <a:p>
            <a:pPr marL="0" indent="0">
              <a:buNone/>
            </a:pPr>
            <a:r>
              <a:rPr lang="en-US" dirty="0" smtClean="0"/>
              <a:t>B. The same</a:t>
            </a:r>
          </a:p>
          <a:p>
            <a:pPr marL="0" indent="0">
              <a:buNone/>
            </a:pPr>
            <a:r>
              <a:rPr lang="en-US" dirty="0" smtClean="0"/>
              <a:t>C. Twice as much</a:t>
            </a:r>
          </a:p>
          <a:p>
            <a:pPr marL="0" indent="0">
              <a:buNone/>
            </a:pPr>
            <a:r>
              <a:rPr lang="en-US" dirty="0" smtClean="0"/>
              <a:t>D. Four times as much</a:t>
            </a:r>
          </a:p>
          <a:p>
            <a:pPr marL="0" indent="0">
              <a:buNone/>
            </a:pPr>
            <a:r>
              <a:rPr lang="en-US" dirty="0" smtClean="0"/>
              <a:t>E. One quarter as much</a:t>
            </a:r>
            <a:endParaRPr lang="en-US" dirty="0"/>
          </a:p>
        </p:txBody>
      </p:sp>
    </p:spTree>
    <p:extLst>
      <p:ext uri="{BB962C8B-B14F-4D97-AF65-F5344CB8AC3E}">
        <p14:creationId xmlns:p14="http://schemas.microsoft.com/office/powerpoint/2010/main" val="26610165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p:txBody>
          <a:bodyPr/>
          <a:lstStyle/>
          <a:p>
            <a:pPr marL="0" indent="0">
              <a:buNone/>
            </a:pPr>
            <a:r>
              <a:rPr lang="en-US" dirty="0" smtClean="0"/>
              <a:t>A car and a delivery truck both start from rest and accelerate at the same rate. However, the car accelerates for twice the amount of time as the truck. What is the final speed of the car compared to the truck?</a:t>
            </a:r>
          </a:p>
          <a:p>
            <a:pPr marL="0" indent="0">
              <a:buNone/>
            </a:pPr>
            <a:r>
              <a:rPr lang="en-US" dirty="0" smtClean="0"/>
              <a:t>A. Half as much</a:t>
            </a:r>
          </a:p>
          <a:p>
            <a:pPr marL="0" indent="0">
              <a:buNone/>
            </a:pPr>
            <a:r>
              <a:rPr lang="en-US" dirty="0" smtClean="0"/>
              <a:t>B. The same</a:t>
            </a:r>
          </a:p>
          <a:p>
            <a:pPr marL="0" indent="0">
              <a:buNone/>
            </a:pPr>
            <a:r>
              <a:rPr lang="en-US" b="1" dirty="0" smtClean="0"/>
              <a:t>C. Twice as much</a:t>
            </a:r>
          </a:p>
          <a:p>
            <a:pPr marL="0" indent="0">
              <a:buNone/>
            </a:pPr>
            <a:r>
              <a:rPr lang="en-US" dirty="0" smtClean="0"/>
              <a:t>D. Four times as much</a:t>
            </a:r>
          </a:p>
          <a:p>
            <a:pPr marL="0" indent="0">
              <a:buNone/>
            </a:pPr>
            <a:r>
              <a:rPr lang="en-US" dirty="0" smtClean="0"/>
              <a:t>E. One quarter as much</a:t>
            </a:r>
            <a:endParaRPr lang="en-US" dirty="0"/>
          </a:p>
        </p:txBody>
      </p:sp>
    </p:spTree>
    <p:extLst>
      <p:ext uri="{BB962C8B-B14F-4D97-AF65-F5344CB8AC3E}">
        <p14:creationId xmlns:p14="http://schemas.microsoft.com/office/powerpoint/2010/main" val="32287826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11</a:t>
            </a:r>
            <a:endParaRPr lang="en-US" dirty="0"/>
          </a:p>
        </p:txBody>
      </p:sp>
      <p:sp>
        <p:nvSpPr>
          <p:cNvPr id="3" name="Content Placeholder 2"/>
          <p:cNvSpPr>
            <a:spLocks noGrp="1"/>
          </p:cNvSpPr>
          <p:nvPr>
            <p:ph idx="1"/>
          </p:nvPr>
        </p:nvSpPr>
        <p:spPr/>
        <p:txBody>
          <a:bodyPr/>
          <a:lstStyle/>
          <a:p>
            <a:pPr marL="0" indent="0">
              <a:buNone/>
            </a:pPr>
            <a:r>
              <a:rPr lang="en-US" dirty="0" smtClean="0"/>
              <a:t>An object is released from rest and falls in the absence of air resistance. Which of the following is true about its motion?</a:t>
            </a:r>
          </a:p>
          <a:p>
            <a:pPr marL="0" indent="0">
              <a:buNone/>
            </a:pPr>
            <a:r>
              <a:rPr lang="en-US" dirty="0" smtClean="0"/>
              <a:t>A. Its acceleration is zero</a:t>
            </a:r>
          </a:p>
          <a:p>
            <a:pPr marL="0" indent="0">
              <a:buNone/>
            </a:pPr>
            <a:r>
              <a:rPr lang="en-US" dirty="0" smtClean="0"/>
              <a:t>B. Its acceleration is constant</a:t>
            </a:r>
          </a:p>
          <a:p>
            <a:pPr marL="0" indent="0">
              <a:buNone/>
            </a:pPr>
            <a:r>
              <a:rPr lang="en-US" dirty="0" smtClean="0"/>
              <a:t>C. Its velocity is constant</a:t>
            </a:r>
          </a:p>
          <a:p>
            <a:pPr marL="0" indent="0">
              <a:buNone/>
            </a:pPr>
            <a:r>
              <a:rPr lang="en-US" dirty="0" smtClean="0"/>
              <a:t>D. Its acceleration is increasing</a:t>
            </a:r>
          </a:p>
          <a:p>
            <a:pPr marL="0" indent="0">
              <a:buNone/>
            </a:pPr>
            <a:r>
              <a:rPr lang="en-US" dirty="0" smtClean="0"/>
              <a:t>E. Its velocity is decreasing</a:t>
            </a:r>
            <a:endParaRPr lang="en-US" dirty="0"/>
          </a:p>
        </p:txBody>
      </p:sp>
    </p:spTree>
    <p:extLst>
      <p:ext uri="{BB962C8B-B14F-4D97-AF65-F5344CB8AC3E}">
        <p14:creationId xmlns:p14="http://schemas.microsoft.com/office/powerpoint/2010/main" val="4416735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11</a:t>
            </a:r>
            <a:endParaRPr lang="en-US" dirty="0"/>
          </a:p>
        </p:txBody>
      </p:sp>
      <p:sp>
        <p:nvSpPr>
          <p:cNvPr id="3" name="Content Placeholder 2"/>
          <p:cNvSpPr>
            <a:spLocks noGrp="1"/>
          </p:cNvSpPr>
          <p:nvPr>
            <p:ph idx="1"/>
          </p:nvPr>
        </p:nvSpPr>
        <p:spPr/>
        <p:txBody>
          <a:bodyPr/>
          <a:lstStyle/>
          <a:p>
            <a:pPr marL="0" indent="0">
              <a:buNone/>
            </a:pPr>
            <a:r>
              <a:rPr lang="en-US" dirty="0" smtClean="0"/>
              <a:t>An object is released from rest and falls in the absence of air resistance. Which of the following is true about its motion?</a:t>
            </a:r>
          </a:p>
          <a:p>
            <a:pPr marL="0" indent="0">
              <a:buNone/>
            </a:pPr>
            <a:r>
              <a:rPr lang="en-US" dirty="0" smtClean="0"/>
              <a:t>A. Its acceleration is zero</a:t>
            </a:r>
          </a:p>
          <a:p>
            <a:pPr marL="0" indent="0">
              <a:buNone/>
            </a:pPr>
            <a:r>
              <a:rPr lang="en-US" b="1" dirty="0" smtClean="0"/>
              <a:t>B. Its acceleration is constant</a:t>
            </a:r>
          </a:p>
          <a:p>
            <a:pPr marL="0" indent="0">
              <a:buNone/>
            </a:pPr>
            <a:r>
              <a:rPr lang="en-US" dirty="0" smtClean="0"/>
              <a:t>C. Its velocity is constant</a:t>
            </a:r>
          </a:p>
          <a:p>
            <a:pPr marL="0" indent="0">
              <a:buNone/>
            </a:pPr>
            <a:r>
              <a:rPr lang="en-US" dirty="0" smtClean="0"/>
              <a:t>D. Its acceleration is increasing</a:t>
            </a:r>
          </a:p>
          <a:p>
            <a:pPr marL="0" indent="0">
              <a:buNone/>
            </a:pPr>
            <a:r>
              <a:rPr lang="en-US" dirty="0" smtClean="0"/>
              <a:t>E. Its velocity is decreasing</a:t>
            </a:r>
            <a:endParaRPr lang="en-US" dirty="0"/>
          </a:p>
        </p:txBody>
      </p:sp>
    </p:spTree>
    <p:extLst>
      <p:ext uri="{BB962C8B-B14F-4D97-AF65-F5344CB8AC3E}">
        <p14:creationId xmlns:p14="http://schemas.microsoft.com/office/powerpoint/2010/main" val="18764375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31098"/>
            <a:ext cx="10515600" cy="1325563"/>
          </a:xfrm>
        </p:spPr>
        <p:txBody>
          <a:bodyPr/>
          <a:lstStyle/>
          <a:p>
            <a:r>
              <a:rPr lang="en-US" dirty="0" smtClean="0"/>
              <a:t>Question 12</a:t>
            </a:r>
            <a:endParaRPr lang="en-US" dirty="0"/>
          </a:p>
        </p:txBody>
      </p:sp>
      <p:sp>
        <p:nvSpPr>
          <p:cNvPr id="3" name="Content Placeholder 2"/>
          <p:cNvSpPr>
            <a:spLocks noGrp="1"/>
          </p:cNvSpPr>
          <p:nvPr>
            <p:ph idx="1"/>
          </p:nvPr>
        </p:nvSpPr>
        <p:spPr>
          <a:xfrm>
            <a:off x="695462" y="1287887"/>
            <a:ext cx="11353800" cy="4850439"/>
          </a:xfrm>
        </p:spPr>
        <p:txBody>
          <a:bodyPr>
            <a:normAutofit/>
          </a:bodyPr>
          <a:lstStyle/>
          <a:p>
            <a:pPr marL="0" indent="0">
              <a:buNone/>
            </a:pPr>
            <a:r>
              <a:rPr lang="en-US" dirty="0" smtClean="0"/>
              <a:t>The graph represents the relationship between velocity and time for an object moving in a straight line.  Which of the following statements is true about the graph?</a:t>
            </a:r>
          </a:p>
          <a:p>
            <a:pPr marL="0" indent="0">
              <a:buNone/>
            </a:pPr>
            <a:endParaRPr lang="en-US" dirty="0" smtClean="0"/>
          </a:p>
          <a:p>
            <a:pPr marL="0" indent="0">
              <a:buNone/>
            </a:pPr>
            <a:r>
              <a:rPr lang="en-US" dirty="0" smtClean="0"/>
              <a:t>A. The object speeds up</a:t>
            </a:r>
          </a:p>
          <a:p>
            <a:pPr marL="0" indent="0">
              <a:buNone/>
            </a:pPr>
            <a:r>
              <a:rPr lang="en-US" dirty="0" smtClean="0"/>
              <a:t>B. The object slows down</a:t>
            </a:r>
          </a:p>
          <a:p>
            <a:pPr marL="0" indent="0">
              <a:buNone/>
            </a:pPr>
            <a:r>
              <a:rPr lang="en-US" dirty="0" smtClean="0"/>
              <a:t>C. The object moves with a constant</a:t>
            </a:r>
            <a:br>
              <a:rPr lang="en-US" dirty="0" smtClean="0"/>
            </a:br>
            <a:r>
              <a:rPr lang="en-US" dirty="0" smtClean="0"/>
              <a:t> velocity</a:t>
            </a:r>
          </a:p>
          <a:p>
            <a:pPr marL="0" indent="0">
              <a:buNone/>
            </a:pPr>
            <a:r>
              <a:rPr lang="en-US" dirty="0" smtClean="0"/>
              <a:t>D. The object stays at rest</a:t>
            </a:r>
          </a:p>
          <a:p>
            <a:pPr marL="0" indent="0">
              <a:buNone/>
            </a:pPr>
            <a:r>
              <a:rPr lang="en-US" dirty="0" smtClean="0"/>
              <a:t>E. The object is in free fall</a:t>
            </a:r>
          </a:p>
          <a:p>
            <a:pPr marL="0" indent="0">
              <a:buNone/>
            </a:pPr>
            <a:endParaRPr lang="en-US" dirty="0"/>
          </a:p>
        </p:txBody>
      </p:sp>
      <p:pic>
        <p:nvPicPr>
          <p:cNvPr id="2" name="Picture 1"/>
          <p:cNvPicPr>
            <a:picLocks noChangeAspect="1"/>
          </p:cNvPicPr>
          <p:nvPr/>
        </p:nvPicPr>
        <p:blipFill>
          <a:blip r:embed="rId2"/>
          <a:stretch>
            <a:fillRect/>
          </a:stretch>
        </p:blipFill>
        <p:spPr>
          <a:xfrm>
            <a:off x="6438790" y="2163552"/>
            <a:ext cx="4786222" cy="4477051"/>
          </a:xfrm>
          <a:prstGeom prst="rect">
            <a:avLst/>
          </a:prstGeom>
        </p:spPr>
      </p:pic>
    </p:spTree>
    <p:extLst>
      <p:ext uri="{BB962C8B-B14F-4D97-AF65-F5344CB8AC3E}">
        <p14:creationId xmlns:p14="http://schemas.microsoft.com/office/powerpoint/2010/main" val="416096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31098"/>
            <a:ext cx="10515600" cy="1325563"/>
          </a:xfrm>
        </p:spPr>
        <p:txBody>
          <a:bodyPr/>
          <a:lstStyle/>
          <a:p>
            <a:r>
              <a:rPr lang="en-US" dirty="0" smtClean="0"/>
              <a:t>Question 12</a:t>
            </a:r>
            <a:endParaRPr lang="en-US" dirty="0"/>
          </a:p>
        </p:txBody>
      </p:sp>
      <p:sp>
        <p:nvSpPr>
          <p:cNvPr id="3" name="Content Placeholder 2"/>
          <p:cNvSpPr>
            <a:spLocks noGrp="1"/>
          </p:cNvSpPr>
          <p:nvPr>
            <p:ph idx="1"/>
          </p:nvPr>
        </p:nvSpPr>
        <p:spPr>
          <a:xfrm>
            <a:off x="695462" y="1287887"/>
            <a:ext cx="11353800" cy="4850439"/>
          </a:xfrm>
        </p:spPr>
        <p:txBody>
          <a:bodyPr>
            <a:normAutofit/>
          </a:bodyPr>
          <a:lstStyle/>
          <a:p>
            <a:pPr marL="0" indent="0">
              <a:buNone/>
            </a:pPr>
            <a:r>
              <a:rPr lang="en-US" dirty="0" smtClean="0"/>
              <a:t>The graph represents the relationship between velocity and time for an object moving in a straight line.  Which of the following statements is true about the graph?</a:t>
            </a:r>
          </a:p>
          <a:p>
            <a:pPr marL="0" indent="0">
              <a:buNone/>
            </a:pPr>
            <a:endParaRPr lang="en-US" dirty="0" smtClean="0"/>
          </a:p>
          <a:p>
            <a:pPr marL="0" indent="0">
              <a:buNone/>
            </a:pPr>
            <a:r>
              <a:rPr lang="en-US" dirty="0" smtClean="0"/>
              <a:t>A. The object speeds up</a:t>
            </a:r>
          </a:p>
          <a:p>
            <a:pPr marL="0" indent="0">
              <a:buNone/>
            </a:pPr>
            <a:r>
              <a:rPr lang="en-US" dirty="0" smtClean="0"/>
              <a:t>B. The object slows down</a:t>
            </a:r>
          </a:p>
          <a:p>
            <a:pPr marL="0" indent="0">
              <a:buNone/>
            </a:pPr>
            <a:r>
              <a:rPr lang="en-US" b="1" dirty="0" smtClean="0"/>
              <a:t>C. The object moves with a constant</a:t>
            </a:r>
            <a:br>
              <a:rPr lang="en-US" b="1" dirty="0" smtClean="0"/>
            </a:br>
            <a:r>
              <a:rPr lang="en-US" b="1" dirty="0" smtClean="0"/>
              <a:t> velocity</a:t>
            </a:r>
          </a:p>
          <a:p>
            <a:pPr marL="0" indent="0">
              <a:buNone/>
            </a:pPr>
            <a:r>
              <a:rPr lang="en-US" dirty="0" smtClean="0"/>
              <a:t>D. The object stays at rest</a:t>
            </a:r>
          </a:p>
          <a:p>
            <a:pPr marL="0" indent="0">
              <a:buNone/>
            </a:pPr>
            <a:r>
              <a:rPr lang="en-US" dirty="0" smtClean="0"/>
              <a:t>E. The object is in free fall</a:t>
            </a:r>
          </a:p>
          <a:p>
            <a:pPr marL="0" indent="0">
              <a:buNone/>
            </a:pPr>
            <a:endParaRPr lang="en-US" dirty="0"/>
          </a:p>
        </p:txBody>
      </p:sp>
      <p:pic>
        <p:nvPicPr>
          <p:cNvPr id="2" name="Picture 1"/>
          <p:cNvPicPr>
            <a:picLocks noChangeAspect="1"/>
          </p:cNvPicPr>
          <p:nvPr/>
        </p:nvPicPr>
        <p:blipFill>
          <a:blip r:embed="rId2"/>
          <a:stretch>
            <a:fillRect/>
          </a:stretch>
        </p:blipFill>
        <p:spPr>
          <a:xfrm>
            <a:off x="6438790" y="2163552"/>
            <a:ext cx="4786222" cy="4477051"/>
          </a:xfrm>
          <a:prstGeom prst="rect">
            <a:avLst/>
          </a:prstGeom>
        </p:spPr>
      </p:pic>
    </p:spTree>
    <p:extLst>
      <p:ext uri="{BB962C8B-B14F-4D97-AF65-F5344CB8AC3E}">
        <p14:creationId xmlns:p14="http://schemas.microsoft.com/office/powerpoint/2010/main" val="15133011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13</a:t>
            </a:r>
            <a:endParaRPr lang="en-US" dirty="0"/>
          </a:p>
        </p:txBody>
      </p:sp>
      <p:sp>
        <p:nvSpPr>
          <p:cNvPr id="3" name="Content Placeholder 2"/>
          <p:cNvSpPr>
            <a:spLocks noGrp="1"/>
          </p:cNvSpPr>
          <p:nvPr>
            <p:ph idx="1"/>
          </p:nvPr>
        </p:nvSpPr>
        <p:spPr>
          <a:xfrm>
            <a:off x="206062" y="1390918"/>
            <a:ext cx="11147738" cy="4786045"/>
          </a:xfrm>
        </p:spPr>
        <p:txBody>
          <a:bodyPr>
            <a:normAutofit/>
          </a:bodyPr>
          <a:lstStyle/>
          <a:p>
            <a:pPr marL="0" indent="0">
              <a:buNone/>
            </a:pPr>
            <a:r>
              <a:rPr lang="en-US" dirty="0" smtClean="0"/>
              <a:t>The graph represents the relationship between velocity and time for an object moving in a straight line.  What is the velocity of the object at </a:t>
            </a:r>
            <a:br>
              <a:rPr lang="en-US" dirty="0" smtClean="0"/>
            </a:br>
            <a:r>
              <a:rPr lang="en-US" dirty="0" smtClean="0"/>
              <a:t>5 s?</a:t>
            </a:r>
          </a:p>
          <a:p>
            <a:pPr marL="514350" indent="-514350">
              <a:buAutoNum type="alphaUcPeriod"/>
            </a:pPr>
            <a:r>
              <a:rPr lang="en-US" dirty="0" smtClean="0"/>
              <a:t>1 m/s</a:t>
            </a:r>
          </a:p>
          <a:p>
            <a:pPr marL="514350" indent="-514350">
              <a:buAutoNum type="alphaUcPeriod"/>
            </a:pPr>
            <a:r>
              <a:rPr lang="en-US" dirty="0" smtClean="0"/>
              <a:t>2 m/s </a:t>
            </a:r>
          </a:p>
          <a:p>
            <a:pPr marL="514350" indent="-514350">
              <a:buAutoNum type="alphaUcPeriod"/>
            </a:pPr>
            <a:r>
              <a:rPr lang="en-US" dirty="0" smtClean="0"/>
              <a:t>3 m/s </a:t>
            </a:r>
          </a:p>
          <a:p>
            <a:pPr marL="514350" indent="-514350">
              <a:buAutoNum type="alphaUcPeriod"/>
            </a:pPr>
            <a:r>
              <a:rPr lang="en-US" dirty="0" smtClean="0"/>
              <a:t>4 m/s </a:t>
            </a:r>
          </a:p>
          <a:p>
            <a:pPr marL="514350" indent="-514350">
              <a:buAutoNum type="alphaUcPeriod"/>
            </a:pPr>
            <a:r>
              <a:rPr lang="en-US" dirty="0" smtClean="0"/>
              <a:t>5 m/s</a:t>
            </a:r>
            <a:endParaRPr lang="en-US" dirty="0"/>
          </a:p>
        </p:txBody>
      </p:sp>
      <p:pic>
        <p:nvPicPr>
          <p:cNvPr id="2" name="Picture 1"/>
          <p:cNvPicPr>
            <a:picLocks noChangeAspect="1"/>
          </p:cNvPicPr>
          <p:nvPr/>
        </p:nvPicPr>
        <p:blipFill>
          <a:blip r:embed="rId2"/>
          <a:stretch>
            <a:fillRect/>
          </a:stretch>
        </p:blipFill>
        <p:spPr>
          <a:xfrm>
            <a:off x="6271363" y="2215067"/>
            <a:ext cx="4786222" cy="4477051"/>
          </a:xfrm>
          <a:prstGeom prst="rect">
            <a:avLst/>
          </a:prstGeom>
        </p:spPr>
      </p:pic>
    </p:spTree>
    <p:extLst>
      <p:ext uri="{BB962C8B-B14F-4D97-AF65-F5344CB8AC3E}">
        <p14:creationId xmlns:p14="http://schemas.microsoft.com/office/powerpoint/2010/main" val="24031547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13</a:t>
            </a:r>
            <a:endParaRPr lang="en-US" dirty="0"/>
          </a:p>
        </p:txBody>
      </p:sp>
      <p:sp>
        <p:nvSpPr>
          <p:cNvPr id="3" name="Content Placeholder 2"/>
          <p:cNvSpPr>
            <a:spLocks noGrp="1"/>
          </p:cNvSpPr>
          <p:nvPr>
            <p:ph idx="1"/>
          </p:nvPr>
        </p:nvSpPr>
        <p:spPr>
          <a:xfrm>
            <a:off x="206062" y="1390918"/>
            <a:ext cx="11147738" cy="4786045"/>
          </a:xfrm>
        </p:spPr>
        <p:txBody>
          <a:bodyPr>
            <a:normAutofit/>
          </a:bodyPr>
          <a:lstStyle/>
          <a:p>
            <a:pPr marL="0" indent="0">
              <a:buNone/>
            </a:pPr>
            <a:r>
              <a:rPr lang="en-US" dirty="0" smtClean="0"/>
              <a:t>The graph represents the relationship between velocity and time for an object moving in a straight line.  What is the velocity of the object at </a:t>
            </a:r>
            <a:br>
              <a:rPr lang="en-US" dirty="0" smtClean="0"/>
            </a:br>
            <a:r>
              <a:rPr lang="en-US" dirty="0" smtClean="0"/>
              <a:t>5 s?</a:t>
            </a:r>
          </a:p>
          <a:p>
            <a:pPr marL="514350" indent="-514350">
              <a:buAutoNum type="alphaUcPeriod"/>
            </a:pPr>
            <a:r>
              <a:rPr lang="en-US" dirty="0" smtClean="0"/>
              <a:t>1 m/s</a:t>
            </a:r>
          </a:p>
          <a:p>
            <a:pPr marL="514350" indent="-514350">
              <a:buAutoNum type="alphaUcPeriod"/>
            </a:pPr>
            <a:r>
              <a:rPr lang="en-US" dirty="0" smtClean="0"/>
              <a:t>2 m/s </a:t>
            </a:r>
          </a:p>
          <a:p>
            <a:pPr marL="514350" indent="-514350">
              <a:buAutoNum type="alphaUcPeriod"/>
            </a:pPr>
            <a:r>
              <a:rPr lang="en-US" dirty="0" smtClean="0"/>
              <a:t>3 m/s </a:t>
            </a:r>
          </a:p>
          <a:p>
            <a:pPr marL="514350" indent="-514350">
              <a:buAutoNum type="alphaUcPeriod"/>
            </a:pPr>
            <a:r>
              <a:rPr lang="en-US" dirty="0" smtClean="0"/>
              <a:t>4 m/s </a:t>
            </a:r>
          </a:p>
          <a:p>
            <a:pPr marL="514350" indent="-514350">
              <a:buAutoNum type="alphaUcPeriod"/>
            </a:pPr>
            <a:r>
              <a:rPr lang="en-US" b="1" dirty="0" smtClean="0"/>
              <a:t>5 m/s</a:t>
            </a:r>
            <a:endParaRPr lang="en-US" b="1" dirty="0"/>
          </a:p>
        </p:txBody>
      </p:sp>
      <p:pic>
        <p:nvPicPr>
          <p:cNvPr id="2" name="Picture 1"/>
          <p:cNvPicPr>
            <a:picLocks noChangeAspect="1"/>
          </p:cNvPicPr>
          <p:nvPr/>
        </p:nvPicPr>
        <p:blipFill>
          <a:blip r:embed="rId2"/>
          <a:stretch>
            <a:fillRect/>
          </a:stretch>
        </p:blipFill>
        <p:spPr>
          <a:xfrm>
            <a:off x="6271363" y="2215067"/>
            <a:ext cx="4786222" cy="4477051"/>
          </a:xfrm>
          <a:prstGeom prst="rect">
            <a:avLst/>
          </a:prstGeom>
        </p:spPr>
      </p:pic>
    </p:spTree>
    <p:extLst>
      <p:ext uri="{BB962C8B-B14F-4D97-AF65-F5344CB8AC3E}">
        <p14:creationId xmlns:p14="http://schemas.microsoft.com/office/powerpoint/2010/main" val="26402645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14</a:t>
            </a:r>
            <a:endParaRPr lang="en-US" dirty="0"/>
          </a:p>
        </p:txBody>
      </p:sp>
      <p:sp>
        <p:nvSpPr>
          <p:cNvPr id="3" name="Content Placeholder 2"/>
          <p:cNvSpPr>
            <a:spLocks noGrp="1"/>
          </p:cNvSpPr>
          <p:nvPr>
            <p:ph idx="1"/>
          </p:nvPr>
        </p:nvSpPr>
        <p:spPr>
          <a:xfrm>
            <a:off x="450761" y="1455313"/>
            <a:ext cx="10903039" cy="4721650"/>
          </a:xfrm>
        </p:spPr>
        <p:txBody>
          <a:bodyPr/>
          <a:lstStyle/>
          <a:p>
            <a:pPr marL="0" indent="0">
              <a:buNone/>
            </a:pPr>
            <a:r>
              <a:rPr lang="en-US" dirty="0" smtClean="0"/>
              <a:t>The graph represents the relationship between velocity and time for an object moving in a straight line.  What is the traveled distance of the </a:t>
            </a:r>
            <a:br>
              <a:rPr lang="en-US" dirty="0" smtClean="0"/>
            </a:br>
            <a:r>
              <a:rPr lang="en-US" dirty="0" smtClean="0"/>
              <a:t>object from zero  to 9s?</a:t>
            </a:r>
          </a:p>
          <a:p>
            <a:pPr marL="514350" indent="-514350">
              <a:buAutoNum type="alphaUcPeriod"/>
            </a:pPr>
            <a:r>
              <a:rPr lang="en-US" dirty="0" smtClean="0"/>
              <a:t>10 m</a:t>
            </a:r>
          </a:p>
          <a:p>
            <a:pPr marL="514350" indent="-514350">
              <a:buAutoNum type="alphaUcPeriod"/>
            </a:pPr>
            <a:r>
              <a:rPr lang="en-US" dirty="0" smtClean="0"/>
              <a:t>24 m </a:t>
            </a:r>
          </a:p>
          <a:p>
            <a:pPr marL="514350" indent="-514350">
              <a:buAutoNum type="alphaUcPeriod"/>
            </a:pPr>
            <a:r>
              <a:rPr lang="en-US" dirty="0" smtClean="0"/>
              <a:t>36 m </a:t>
            </a:r>
          </a:p>
          <a:p>
            <a:pPr marL="514350" indent="-514350">
              <a:buAutoNum type="alphaUcPeriod"/>
            </a:pPr>
            <a:r>
              <a:rPr lang="en-US" dirty="0" smtClean="0"/>
              <a:t>48 m </a:t>
            </a:r>
          </a:p>
          <a:p>
            <a:pPr marL="514350" indent="-514350">
              <a:buAutoNum type="alphaUcPeriod"/>
            </a:pPr>
            <a:r>
              <a:rPr lang="en-US" dirty="0" smtClean="0"/>
              <a:t>56 m</a:t>
            </a:r>
            <a:endParaRPr lang="en-US" dirty="0"/>
          </a:p>
        </p:txBody>
      </p:sp>
      <p:pic>
        <p:nvPicPr>
          <p:cNvPr id="4" name="Picture 3"/>
          <p:cNvPicPr>
            <a:picLocks noChangeAspect="1"/>
          </p:cNvPicPr>
          <p:nvPr/>
        </p:nvPicPr>
        <p:blipFill>
          <a:blip r:embed="rId2"/>
          <a:stretch>
            <a:fillRect/>
          </a:stretch>
        </p:blipFill>
        <p:spPr>
          <a:xfrm>
            <a:off x="6056827" y="2324111"/>
            <a:ext cx="4606881" cy="4365235"/>
          </a:xfrm>
          <a:prstGeom prst="rect">
            <a:avLst/>
          </a:prstGeom>
        </p:spPr>
      </p:pic>
    </p:spTree>
    <p:extLst>
      <p:ext uri="{BB962C8B-B14F-4D97-AF65-F5344CB8AC3E}">
        <p14:creationId xmlns:p14="http://schemas.microsoft.com/office/powerpoint/2010/main" val="26737825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14</a:t>
            </a:r>
            <a:endParaRPr lang="en-US" dirty="0"/>
          </a:p>
        </p:txBody>
      </p:sp>
      <p:sp>
        <p:nvSpPr>
          <p:cNvPr id="3" name="Content Placeholder 2"/>
          <p:cNvSpPr>
            <a:spLocks noGrp="1"/>
          </p:cNvSpPr>
          <p:nvPr>
            <p:ph idx="1"/>
          </p:nvPr>
        </p:nvSpPr>
        <p:spPr>
          <a:xfrm>
            <a:off x="450761" y="1455313"/>
            <a:ext cx="10903039" cy="4721650"/>
          </a:xfrm>
        </p:spPr>
        <p:txBody>
          <a:bodyPr/>
          <a:lstStyle/>
          <a:p>
            <a:pPr marL="0" indent="0">
              <a:buNone/>
            </a:pPr>
            <a:r>
              <a:rPr lang="en-US" dirty="0" smtClean="0"/>
              <a:t>The graph represents the relationship between velocity and time for an object moving in a straight line.  What is the traveled distance of the </a:t>
            </a:r>
            <a:br>
              <a:rPr lang="en-US" dirty="0" smtClean="0"/>
            </a:br>
            <a:r>
              <a:rPr lang="en-US" dirty="0" smtClean="0"/>
              <a:t>object from zero  to 9s?</a:t>
            </a:r>
          </a:p>
          <a:p>
            <a:pPr marL="514350" indent="-514350">
              <a:buAutoNum type="alphaUcPeriod"/>
            </a:pPr>
            <a:r>
              <a:rPr lang="en-US" dirty="0" smtClean="0"/>
              <a:t>10 m</a:t>
            </a:r>
          </a:p>
          <a:p>
            <a:pPr marL="514350" indent="-514350">
              <a:buAutoNum type="alphaUcPeriod"/>
            </a:pPr>
            <a:r>
              <a:rPr lang="en-US" dirty="0" smtClean="0"/>
              <a:t>24 m </a:t>
            </a:r>
          </a:p>
          <a:p>
            <a:pPr marL="514350" indent="-514350">
              <a:buAutoNum type="alphaUcPeriod"/>
            </a:pPr>
            <a:r>
              <a:rPr lang="en-US" b="1" dirty="0" smtClean="0"/>
              <a:t>36 m </a:t>
            </a:r>
          </a:p>
          <a:p>
            <a:pPr marL="514350" indent="-514350">
              <a:buAutoNum type="alphaUcPeriod"/>
            </a:pPr>
            <a:r>
              <a:rPr lang="en-US" dirty="0" smtClean="0"/>
              <a:t>48 m </a:t>
            </a:r>
          </a:p>
          <a:p>
            <a:pPr marL="514350" indent="-514350">
              <a:buAutoNum type="alphaUcPeriod"/>
            </a:pPr>
            <a:r>
              <a:rPr lang="en-US" dirty="0" smtClean="0"/>
              <a:t>56 m</a:t>
            </a:r>
            <a:endParaRPr lang="en-US" dirty="0"/>
          </a:p>
        </p:txBody>
      </p:sp>
      <p:pic>
        <p:nvPicPr>
          <p:cNvPr id="4" name="Picture 3"/>
          <p:cNvPicPr>
            <a:picLocks noChangeAspect="1"/>
          </p:cNvPicPr>
          <p:nvPr/>
        </p:nvPicPr>
        <p:blipFill>
          <a:blip r:embed="rId2"/>
          <a:stretch>
            <a:fillRect/>
          </a:stretch>
        </p:blipFill>
        <p:spPr>
          <a:xfrm>
            <a:off x="6056827" y="2324111"/>
            <a:ext cx="4606881" cy="4365235"/>
          </a:xfrm>
          <a:prstGeom prst="rect">
            <a:avLst/>
          </a:prstGeom>
        </p:spPr>
      </p:pic>
    </p:spTree>
    <p:extLst>
      <p:ext uri="{BB962C8B-B14F-4D97-AF65-F5344CB8AC3E}">
        <p14:creationId xmlns:p14="http://schemas.microsoft.com/office/powerpoint/2010/main" val="2103182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An </a:t>
            </a:r>
            <a:r>
              <a:rPr lang="en-US" dirty="0"/>
              <a:t>object moves at a constant speed of 6 m/s. This means that the object:</a:t>
            </a:r>
          </a:p>
          <a:p>
            <a:pPr marL="0" indent="0">
              <a:buNone/>
            </a:pPr>
            <a:r>
              <a:rPr lang="en-US" dirty="0"/>
              <a:t>A. Increases its speed by 6 m/s every second</a:t>
            </a:r>
          </a:p>
          <a:p>
            <a:pPr marL="0" indent="0">
              <a:buNone/>
            </a:pPr>
            <a:r>
              <a:rPr lang="en-US" dirty="0"/>
              <a:t>B. Decreases its speed by 6 m/s every second</a:t>
            </a:r>
          </a:p>
          <a:p>
            <a:pPr marL="0" indent="0">
              <a:buNone/>
            </a:pPr>
            <a:r>
              <a:rPr lang="en-US" dirty="0"/>
              <a:t>C. Doesn’t move</a:t>
            </a:r>
          </a:p>
          <a:p>
            <a:pPr marL="0" indent="0">
              <a:buNone/>
            </a:pPr>
            <a:r>
              <a:rPr lang="en-US" dirty="0"/>
              <a:t>D. Has a positive acceleration</a:t>
            </a:r>
          </a:p>
          <a:p>
            <a:pPr marL="0" indent="0">
              <a:buNone/>
            </a:pPr>
            <a:r>
              <a:rPr lang="en-US" b="1" dirty="0"/>
              <a:t>E. Moves 6 meters every second</a:t>
            </a:r>
            <a:endParaRPr lang="en-US" b="1" dirty="0" smtClean="0"/>
          </a:p>
        </p:txBody>
      </p:sp>
    </p:spTree>
    <p:extLst>
      <p:ext uri="{BB962C8B-B14F-4D97-AF65-F5344CB8AC3E}">
        <p14:creationId xmlns:p14="http://schemas.microsoft.com/office/powerpoint/2010/main" val="38766871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15</a:t>
            </a:r>
            <a:endParaRPr lang="en-US" dirty="0"/>
          </a:p>
        </p:txBody>
      </p:sp>
      <p:sp>
        <p:nvSpPr>
          <p:cNvPr id="3" name="Content Placeholder 2"/>
          <p:cNvSpPr>
            <a:spLocks noGrp="1"/>
          </p:cNvSpPr>
          <p:nvPr>
            <p:ph idx="1"/>
          </p:nvPr>
        </p:nvSpPr>
        <p:spPr>
          <a:xfrm>
            <a:off x="838200" y="1429555"/>
            <a:ext cx="10515600" cy="4747408"/>
          </a:xfrm>
        </p:spPr>
        <p:txBody>
          <a:bodyPr/>
          <a:lstStyle/>
          <a:p>
            <a:pPr marL="0" indent="0">
              <a:buNone/>
            </a:pPr>
            <a:r>
              <a:rPr lang="en-US" dirty="0" smtClean="0"/>
              <a:t>The graph represents the position as a function of time for a moving object.  Which of the following is true?</a:t>
            </a:r>
          </a:p>
          <a:p>
            <a:pPr marL="514350" indent="-514350">
              <a:buAutoNum type="alphaUcPeriod"/>
            </a:pPr>
            <a:r>
              <a:rPr lang="en-US" dirty="0" smtClean="0"/>
              <a:t>The object increases its velocity</a:t>
            </a:r>
          </a:p>
          <a:p>
            <a:pPr marL="514350" indent="-514350">
              <a:buAutoNum type="alphaUcPeriod"/>
            </a:pPr>
            <a:r>
              <a:rPr lang="en-US" dirty="0" smtClean="0"/>
              <a:t>The object decreases its velocity</a:t>
            </a:r>
          </a:p>
          <a:p>
            <a:pPr marL="514350" indent="-514350">
              <a:buAutoNum type="alphaUcPeriod"/>
            </a:pPr>
            <a:r>
              <a:rPr lang="en-US" dirty="0"/>
              <a:t>T</a:t>
            </a:r>
            <a:r>
              <a:rPr lang="en-US" dirty="0" smtClean="0"/>
              <a:t>he object’s velocity stays unchanged</a:t>
            </a:r>
          </a:p>
          <a:p>
            <a:pPr marL="514350" indent="-514350">
              <a:buAutoNum type="alphaUcPeriod"/>
            </a:pPr>
            <a:r>
              <a:rPr lang="en-US" dirty="0" smtClean="0"/>
              <a:t>The object stays at rest</a:t>
            </a:r>
            <a:endParaRPr lang="en-US" dirty="0"/>
          </a:p>
        </p:txBody>
      </p:sp>
      <p:pic>
        <p:nvPicPr>
          <p:cNvPr id="2" name="Picture 1"/>
          <p:cNvPicPr>
            <a:picLocks noChangeAspect="1"/>
          </p:cNvPicPr>
          <p:nvPr/>
        </p:nvPicPr>
        <p:blipFill>
          <a:blip r:embed="rId2"/>
          <a:stretch>
            <a:fillRect/>
          </a:stretch>
        </p:blipFill>
        <p:spPr>
          <a:xfrm>
            <a:off x="7206433" y="1909629"/>
            <a:ext cx="4281521" cy="4486275"/>
          </a:xfrm>
          <a:prstGeom prst="rect">
            <a:avLst/>
          </a:prstGeom>
        </p:spPr>
      </p:pic>
    </p:spTree>
    <p:extLst>
      <p:ext uri="{BB962C8B-B14F-4D97-AF65-F5344CB8AC3E}">
        <p14:creationId xmlns:p14="http://schemas.microsoft.com/office/powerpoint/2010/main" val="41405172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15</a:t>
            </a:r>
            <a:endParaRPr lang="en-US" dirty="0"/>
          </a:p>
        </p:txBody>
      </p:sp>
      <p:sp>
        <p:nvSpPr>
          <p:cNvPr id="3" name="Content Placeholder 2"/>
          <p:cNvSpPr>
            <a:spLocks noGrp="1"/>
          </p:cNvSpPr>
          <p:nvPr>
            <p:ph idx="1"/>
          </p:nvPr>
        </p:nvSpPr>
        <p:spPr>
          <a:xfrm>
            <a:off x="838200" y="1429555"/>
            <a:ext cx="10515600" cy="4747408"/>
          </a:xfrm>
        </p:spPr>
        <p:txBody>
          <a:bodyPr/>
          <a:lstStyle/>
          <a:p>
            <a:pPr marL="0" indent="0">
              <a:buNone/>
            </a:pPr>
            <a:r>
              <a:rPr lang="en-US" dirty="0" smtClean="0"/>
              <a:t>The graph represents the position as a function of time for a moving object.  Which of the following is true?</a:t>
            </a:r>
          </a:p>
          <a:p>
            <a:pPr marL="514350" indent="-514350">
              <a:buAutoNum type="alphaUcPeriod"/>
            </a:pPr>
            <a:r>
              <a:rPr lang="en-US" dirty="0" smtClean="0"/>
              <a:t>The object increases its velocity</a:t>
            </a:r>
          </a:p>
          <a:p>
            <a:pPr marL="514350" indent="-514350">
              <a:buAutoNum type="alphaUcPeriod"/>
            </a:pPr>
            <a:r>
              <a:rPr lang="en-US" dirty="0" smtClean="0"/>
              <a:t>The object decreases its velocity</a:t>
            </a:r>
          </a:p>
          <a:p>
            <a:pPr marL="514350" indent="-514350">
              <a:buAutoNum type="alphaUcPeriod"/>
            </a:pPr>
            <a:r>
              <a:rPr lang="en-US" b="1" dirty="0"/>
              <a:t>T</a:t>
            </a:r>
            <a:r>
              <a:rPr lang="en-US" b="1" dirty="0" smtClean="0"/>
              <a:t>he object’s velocity stays unchanged</a:t>
            </a:r>
          </a:p>
          <a:p>
            <a:pPr marL="514350" indent="-514350">
              <a:buAutoNum type="alphaUcPeriod"/>
            </a:pPr>
            <a:r>
              <a:rPr lang="en-US" dirty="0" smtClean="0"/>
              <a:t>The object stays at rest</a:t>
            </a:r>
            <a:endParaRPr lang="en-US" dirty="0"/>
          </a:p>
        </p:txBody>
      </p:sp>
      <p:pic>
        <p:nvPicPr>
          <p:cNvPr id="2" name="Picture 1"/>
          <p:cNvPicPr>
            <a:picLocks noChangeAspect="1"/>
          </p:cNvPicPr>
          <p:nvPr/>
        </p:nvPicPr>
        <p:blipFill>
          <a:blip r:embed="rId2"/>
          <a:stretch>
            <a:fillRect/>
          </a:stretch>
        </p:blipFill>
        <p:spPr>
          <a:xfrm>
            <a:off x="7206433" y="1909629"/>
            <a:ext cx="4281521" cy="4486275"/>
          </a:xfrm>
          <a:prstGeom prst="rect">
            <a:avLst/>
          </a:prstGeom>
        </p:spPr>
      </p:pic>
    </p:spTree>
    <p:extLst>
      <p:ext uri="{BB962C8B-B14F-4D97-AF65-F5344CB8AC3E}">
        <p14:creationId xmlns:p14="http://schemas.microsoft.com/office/powerpoint/2010/main" val="20035529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16</a:t>
            </a:r>
            <a:endParaRPr lang="en-US" dirty="0"/>
          </a:p>
        </p:txBody>
      </p:sp>
      <p:sp>
        <p:nvSpPr>
          <p:cNvPr id="3" name="Content Placeholder 2"/>
          <p:cNvSpPr>
            <a:spLocks noGrp="1"/>
          </p:cNvSpPr>
          <p:nvPr>
            <p:ph idx="1"/>
          </p:nvPr>
        </p:nvSpPr>
        <p:spPr>
          <a:xfrm>
            <a:off x="437882" y="1455313"/>
            <a:ext cx="10915918" cy="4721650"/>
          </a:xfrm>
        </p:spPr>
        <p:txBody>
          <a:bodyPr/>
          <a:lstStyle/>
          <a:p>
            <a:pPr marL="0" indent="0">
              <a:buNone/>
            </a:pPr>
            <a:r>
              <a:rPr lang="en-US" dirty="0" smtClean="0"/>
              <a:t>The graph represents the position as a function of time for a moving object</a:t>
            </a:r>
          </a:p>
          <a:p>
            <a:pPr marL="0" indent="0">
              <a:buNone/>
            </a:pPr>
            <a:r>
              <a:rPr lang="en-US" dirty="0" smtClean="0"/>
              <a:t>What is the velocity of the object?</a:t>
            </a:r>
          </a:p>
          <a:p>
            <a:pPr marL="514350" indent="-514350">
              <a:buAutoNum type="alphaUcPeriod"/>
            </a:pPr>
            <a:r>
              <a:rPr lang="en-US" dirty="0" smtClean="0"/>
              <a:t>4 m/s</a:t>
            </a:r>
          </a:p>
          <a:p>
            <a:pPr marL="514350" indent="-514350">
              <a:buAutoNum type="alphaUcPeriod"/>
            </a:pPr>
            <a:r>
              <a:rPr lang="en-US" dirty="0" smtClean="0"/>
              <a:t>20 m/s </a:t>
            </a:r>
          </a:p>
          <a:p>
            <a:pPr marL="514350" indent="-514350">
              <a:buAutoNum type="alphaUcPeriod"/>
            </a:pPr>
            <a:r>
              <a:rPr lang="en-US" dirty="0" smtClean="0"/>
              <a:t>8 m/s </a:t>
            </a:r>
          </a:p>
          <a:p>
            <a:pPr marL="514350" indent="-514350">
              <a:buAutoNum type="alphaUcPeriod"/>
            </a:pPr>
            <a:r>
              <a:rPr lang="en-US" dirty="0" smtClean="0"/>
              <a:t>40 m/s </a:t>
            </a:r>
          </a:p>
          <a:p>
            <a:pPr marL="514350" indent="-514350">
              <a:buAutoNum type="alphaUcPeriod"/>
            </a:pPr>
            <a:r>
              <a:rPr lang="en-US" dirty="0" smtClean="0"/>
              <a:t>5 m/s</a:t>
            </a:r>
            <a:endParaRPr lang="en-US" dirty="0"/>
          </a:p>
        </p:txBody>
      </p:sp>
      <p:pic>
        <p:nvPicPr>
          <p:cNvPr id="2" name="Picture 1"/>
          <p:cNvPicPr>
            <a:picLocks noChangeAspect="1"/>
          </p:cNvPicPr>
          <p:nvPr/>
        </p:nvPicPr>
        <p:blipFill>
          <a:blip r:embed="rId2"/>
          <a:stretch>
            <a:fillRect/>
          </a:stretch>
        </p:blipFill>
        <p:spPr>
          <a:xfrm>
            <a:off x="6709893" y="2150218"/>
            <a:ext cx="4378816" cy="4588223"/>
          </a:xfrm>
          <a:prstGeom prst="rect">
            <a:avLst/>
          </a:prstGeom>
        </p:spPr>
      </p:pic>
    </p:spTree>
    <p:extLst>
      <p:ext uri="{BB962C8B-B14F-4D97-AF65-F5344CB8AC3E}">
        <p14:creationId xmlns:p14="http://schemas.microsoft.com/office/powerpoint/2010/main" val="32591341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16</a:t>
            </a:r>
            <a:endParaRPr lang="en-US" dirty="0"/>
          </a:p>
        </p:txBody>
      </p:sp>
      <p:sp>
        <p:nvSpPr>
          <p:cNvPr id="3" name="Content Placeholder 2"/>
          <p:cNvSpPr>
            <a:spLocks noGrp="1"/>
          </p:cNvSpPr>
          <p:nvPr>
            <p:ph idx="1"/>
          </p:nvPr>
        </p:nvSpPr>
        <p:spPr>
          <a:xfrm>
            <a:off x="437882" y="1455313"/>
            <a:ext cx="10915918" cy="4721650"/>
          </a:xfrm>
        </p:spPr>
        <p:txBody>
          <a:bodyPr/>
          <a:lstStyle/>
          <a:p>
            <a:pPr marL="0" indent="0">
              <a:buNone/>
            </a:pPr>
            <a:r>
              <a:rPr lang="en-US" dirty="0" smtClean="0"/>
              <a:t>The graph represents the position as a function of time for a moving object</a:t>
            </a:r>
          </a:p>
          <a:p>
            <a:pPr marL="0" indent="0">
              <a:buNone/>
            </a:pPr>
            <a:r>
              <a:rPr lang="en-US" dirty="0" smtClean="0"/>
              <a:t>What is the velocity of the object?</a:t>
            </a:r>
          </a:p>
          <a:p>
            <a:pPr marL="514350" indent="-514350">
              <a:buAutoNum type="alphaUcPeriod"/>
            </a:pPr>
            <a:r>
              <a:rPr lang="en-US" dirty="0" smtClean="0"/>
              <a:t>4 m/s</a:t>
            </a:r>
          </a:p>
          <a:p>
            <a:pPr marL="514350" indent="-514350">
              <a:buAutoNum type="alphaUcPeriod"/>
            </a:pPr>
            <a:r>
              <a:rPr lang="en-US" dirty="0" smtClean="0"/>
              <a:t>20 m/s </a:t>
            </a:r>
          </a:p>
          <a:p>
            <a:pPr marL="514350" indent="-514350">
              <a:buAutoNum type="alphaUcPeriod"/>
            </a:pPr>
            <a:r>
              <a:rPr lang="en-US" dirty="0" smtClean="0"/>
              <a:t>8 m/s </a:t>
            </a:r>
          </a:p>
          <a:p>
            <a:pPr marL="514350" indent="-514350">
              <a:buAutoNum type="alphaUcPeriod"/>
            </a:pPr>
            <a:r>
              <a:rPr lang="en-US" dirty="0" smtClean="0"/>
              <a:t>40 m/s </a:t>
            </a:r>
          </a:p>
          <a:p>
            <a:pPr marL="514350" indent="-514350">
              <a:buAutoNum type="alphaUcPeriod"/>
            </a:pPr>
            <a:r>
              <a:rPr lang="en-US" b="1" dirty="0" smtClean="0"/>
              <a:t>5 m/s</a:t>
            </a:r>
            <a:endParaRPr lang="en-US" b="1" dirty="0"/>
          </a:p>
        </p:txBody>
      </p:sp>
      <p:pic>
        <p:nvPicPr>
          <p:cNvPr id="2" name="Picture 1"/>
          <p:cNvPicPr>
            <a:picLocks noChangeAspect="1"/>
          </p:cNvPicPr>
          <p:nvPr/>
        </p:nvPicPr>
        <p:blipFill>
          <a:blip r:embed="rId2"/>
          <a:stretch>
            <a:fillRect/>
          </a:stretch>
        </p:blipFill>
        <p:spPr>
          <a:xfrm>
            <a:off x="6709893" y="2150218"/>
            <a:ext cx="4378816" cy="4588223"/>
          </a:xfrm>
          <a:prstGeom prst="rect">
            <a:avLst/>
          </a:prstGeom>
        </p:spPr>
      </p:pic>
    </p:spTree>
    <p:extLst>
      <p:ext uri="{BB962C8B-B14F-4D97-AF65-F5344CB8AC3E}">
        <p14:creationId xmlns:p14="http://schemas.microsoft.com/office/powerpoint/2010/main" val="1627438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17</a:t>
            </a:r>
            <a:endParaRPr lang="en-US" dirty="0"/>
          </a:p>
        </p:txBody>
      </p:sp>
      <p:sp>
        <p:nvSpPr>
          <p:cNvPr id="3" name="Content Placeholder 2"/>
          <p:cNvSpPr>
            <a:spLocks noGrp="1"/>
          </p:cNvSpPr>
          <p:nvPr>
            <p:ph idx="1"/>
          </p:nvPr>
        </p:nvSpPr>
        <p:spPr>
          <a:xfrm>
            <a:off x="838200" y="1558344"/>
            <a:ext cx="6193665" cy="4618619"/>
          </a:xfrm>
        </p:spPr>
        <p:txBody>
          <a:bodyPr/>
          <a:lstStyle/>
          <a:p>
            <a:pPr marL="0" indent="0">
              <a:buNone/>
            </a:pPr>
            <a:r>
              <a:rPr lang="en-US" dirty="0" smtClean="0"/>
              <a:t>The graph represents the position as a function of time for a moving object. What is the initial position of the object?</a:t>
            </a:r>
          </a:p>
          <a:p>
            <a:pPr marL="514350" indent="-514350">
              <a:buAutoNum type="alphaUcPeriod"/>
            </a:pPr>
            <a:r>
              <a:rPr lang="en-US" dirty="0" smtClean="0"/>
              <a:t>2 m </a:t>
            </a:r>
          </a:p>
          <a:p>
            <a:pPr marL="514350" indent="-514350">
              <a:buAutoNum type="alphaUcPeriod"/>
            </a:pPr>
            <a:r>
              <a:rPr lang="en-US" dirty="0" smtClean="0"/>
              <a:t>4 m </a:t>
            </a:r>
          </a:p>
          <a:p>
            <a:pPr marL="514350" indent="-514350">
              <a:buAutoNum type="alphaUcPeriod"/>
            </a:pPr>
            <a:r>
              <a:rPr lang="en-US" dirty="0" smtClean="0"/>
              <a:t>6 m </a:t>
            </a:r>
          </a:p>
          <a:p>
            <a:pPr marL="514350" indent="-514350">
              <a:buAutoNum type="alphaUcPeriod"/>
            </a:pPr>
            <a:r>
              <a:rPr lang="en-US" dirty="0" smtClean="0"/>
              <a:t>8 m </a:t>
            </a:r>
          </a:p>
          <a:p>
            <a:pPr marL="514350" indent="-514350">
              <a:buAutoNum type="alphaUcPeriod"/>
            </a:pPr>
            <a:r>
              <a:rPr lang="en-US" dirty="0" smtClean="0"/>
              <a:t>10 m</a:t>
            </a:r>
            <a:endParaRPr lang="en-US" dirty="0"/>
          </a:p>
        </p:txBody>
      </p:sp>
      <p:pic>
        <p:nvPicPr>
          <p:cNvPr id="4" name="Picture 3"/>
          <p:cNvPicPr>
            <a:picLocks noChangeAspect="1"/>
          </p:cNvPicPr>
          <p:nvPr/>
        </p:nvPicPr>
        <p:blipFill>
          <a:blip r:embed="rId2"/>
          <a:stretch>
            <a:fillRect/>
          </a:stretch>
        </p:blipFill>
        <p:spPr>
          <a:xfrm>
            <a:off x="6879304" y="1120462"/>
            <a:ext cx="4919687" cy="4872011"/>
          </a:xfrm>
          <a:prstGeom prst="rect">
            <a:avLst/>
          </a:prstGeom>
        </p:spPr>
      </p:pic>
    </p:spTree>
    <p:extLst>
      <p:ext uri="{BB962C8B-B14F-4D97-AF65-F5344CB8AC3E}">
        <p14:creationId xmlns:p14="http://schemas.microsoft.com/office/powerpoint/2010/main" val="28154556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17</a:t>
            </a:r>
            <a:endParaRPr lang="en-US" dirty="0"/>
          </a:p>
        </p:txBody>
      </p:sp>
      <p:sp>
        <p:nvSpPr>
          <p:cNvPr id="3" name="Content Placeholder 2"/>
          <p:cNvSpPr>
            <a:spLocks noGrp="1"/>
          </p:cNvSpPr>
          <p:nvPr>
            <p:ph idx="1"/>
          </p:nvPr>
        </p:nvSpPr>
        <p:spPr>
          <a:xfrm>
            <a:off x="838200" y="1558344"/>
            <a:ext cx="6193665" cy="4618619"/>
          </a:xfrm>
        </p:spPr>
        <p:txBody>
          <a:bodyPr/>
          <a:lstStyle/>
          <a:p>
            <a:pPr marL="0" indent="0">
              <a:buNone/>
            </a:pPr>
            <a:r>
              <a:rPr lang="en-US" dirty="0" smtClean="0"/>
              <a:t>The graph represents the position as a function of time for a moving object. What is the initial position of the object?</a:t>
            </a:r>
          </a:p>
          <a:p>
            <a:pPr marL="514350" indent="-514350">
              <a:buAutoNum type="alphaUcPeriod"/>
            </a:pPr>
            <a:r>
              <a:rPr lang="en-US" dirty="0" smtClean="0"/>
              <a:t>2 m </a:t>
            </a:r>
          </a:p>
          <a:p>
            <a:pPr marL="514350" indent="-514350">
              <a:buAutoNum type="alphaUcPeriod"/>
            </a:pPr>
            <a:r>
              <a:rPr lang="en-US" b="1" dirty="0" smtClean="0"/>
              <a:t>4 m </a:t>
            </a:r>
          </a:p>
          <a:p>
            <a:pPr marL="514350" indent="-514350">
              <a:buAutoNum type="alphaUcPeriod"/>
            </a:pPr>
            <a:r>
              <a:rPr lang="en-US" dirty="0" smtClean="0"/>
              <a:t>6 m </a:t>
            </a:r>
          </a:p>
          <a:p>
            <a:pPr marL="514350" indent="-514350">
              <a:buAutoNum type="alphaUcPeriod"/>
            </a:pPr>
            <a:r>
              <a:rPr lang="en-US" dirty="0" smtClean="0"/>
              <a:t>8 m </a:t>
            </a:r>
          </a:p>
          <a:p>
            <a:pPr marL="514350" indent="-514350">
              <a:buAutoNum type="alphaUcPeriod"/>
            </a:pPr>
            <a:r>
              <a:rPr lang="en-US" dirty="0" smtClean="0"/>
              <a:t>10 m</a:t>
            </a:r>
            <a:endParaRPr lang="en-US" dirty="0"/>
          </a:p>
        </p:txBody>
      </p:sp>
      <p:pic>
        <p:nvPicPr>
          <p:cNvPr id="4" name="Picture 3"/>
          <p:cNvPicPr>
            <a:picLocks noChangeAspect="1"/>
          </p:cNvPicPr>
          <p:nvPr/>
        </p:nvPicPr>
        <p:blipFill>
          <a:blip r:embed="rId2"/>
          <a:stretch>
            <a:fillRect/>
          </a:stretch>
        </p:blipFill>
        <p:spPr>
          <a:xfrm>
            <a:off x="6879304" y="1120462"/>
            <a:ext cx="4919687" cy="4872011"/>
          </a:xfrm>
          <a:prstGeom prst="rect">
            <a:avLst/>
          </a:prstGeom>
        </p:spPr>
      </p:pic>
    </p:spTree>
    <p:extLst>
      <p:ext uri="{BB962C8B-B14F-4D97-AF65-F5344CB8AC3E}">
        <p14:creationId xmlns:p14="http://schemas.microsoft.com/office/powerpoint/2010/main" val="10836735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18</a:t>
            </a:r>
            <a:endParaRPr lang="en-US" dirty="0"/>
          </a:p>
        </p:txBody>
      </p:sp>
      <p:sp>
        <p:nvSpPr>
          <p:cNvPr id="3" name="Content Placeholder 2"/>
          <p:cNvSpPr>
            <a:spLocks noGrp="1"/>
          </p:cNvSpPr>
          <p:nvPr>
            <p:ph idx="1"/>
          </p:nvPr>
        </p:nvSpPr>
        <p:spPr>
          <a:xfrm>
            <a:off x="838199" y="1584101"/>
            <a:ext cx="6445717" cy="4592862"/>
          </a:xfrm>
        </p:spPr>
        <p:txBody>
          <a:bodyPr/>
          <a:lstStyle/>
          <a:p>
            <a:pPr marL="0" indent="0">
              <a:buNone/>
            </a:pPr>
            <a:r>
              <a:rPr lang="en-US" dirty="0" smtClean="0"/>
              <a:t>The graph represents the position as a function of time for a moving object.  What is the velocity of the object?</a:t>
            </a:r>
          </a:p>
          <a:p>
            <a:pPr marL="514350" indent="-514350">
              <a:buAutoNum type="alphaUcPeriod"/>
            </a:pPr>
            <a:r>
              <a:rPr lang="en-US" dirty="0" smtClean="0"/>
              <a:t>2 m/s </a:t>
            </a:r>
          </a:p>
          <a:p>
            <a:pPr marL="514350" indent="-514350">
              <a:buAutoNum type="alphaUcPeriod"/>
            </a:pPr>
            <a:r>
              <a:rPr lang="en-US" dirty="0" smtClean="0"/>
              <a:t>4 m/s</a:t>
            </a:r>
          </a:p>
          <a:p>
            <a:pPr marL="514350" indent="-514350">
              <a:buAutoNum type="alphaUcPeriod"/>
            </a:pPr>
            <a:r>
              <a:rPr lang="en-US" dirty="0" smtClean="0"/>
              <a:t>6 m/s </a:t>
            </a:r>
          </a:p>
          <a:p>
            <a:pPr marL="514350" indent="-514350">
              <a:buAutoNum type="alphaUcPeriod"/>
            </a:pPr>
            <a:r>
              <a:rPr lang="en-US" dirty="0" smtClean="0"/>
              <a:t>8 m/s </a:t>
            </a:r>
          </a:p>
          <a:p>
            <a:pPr marL="514350" indent="-514350">
              <a:buAutoNum type="alphaUcPeriod"/>
            </a:pPr>
            <a:r>
              <a:rPr lang="en-US" dirty="0" smtClean="0"/>
              <a:t>10 m/s</a:t>
            </a:r>
            <a:endParaRPr lang="en-US" dirty="0"/>
          </a:p>
        </p:txBody>
      </p:sp>
      <p:pic>
        <p:nvPicPr>
          <p:cNvPr id="4" name="Picture 3"/>
          <p:cNvPicPr>
            <a:picLocks noChangeAspect="1"/>
          </p:cNvPicPr>
          <p:nvPr/>
        </p:nvPicPr>
        <p:blipFill>
          <a:blip r:embed="rId2"/>
          <a:stretch>
            <a:fillRect/>
          </a:stretch>
        </p:blipFill>
        <p:spPr>
          <a:xfrm>
            <a:off x="7283917" y="1371014"/>
            <a:ext cx="4526009" cy="4482148"/>
          </a:xfrm>
          <a:prstGeom prst="rect">
            <a:avLst/>
          </a:prstGeom>
        </p:spPr>
      </p:pic>
    </p:spTree>
    <p:extLst>
      <p:ext uri="{BB962C8B-B14F-4D97-AF65-F5344CB8AC3E}">
        <p14:creationId xmlns:p14="http://schemas.microsoft.com/office/powerpoint/2010/main" val="14141488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18</a:t>
            </a:r>
            <a:endParaRPr lang="en-US" dirty="0"/>
          </a:p>
        </p:txBody>
      </p:sp>
      <p:sp>
        <p:nvSpPr>
          <p:cNvPr id="3" name="Content Placeholder 2"/>
          <p:cNvSpPr>
            <a:spLocks noGrp="1"/>
          </p:cNvSpPr>
          <p:nvPr>
            <p:ph idx="1"/>
          </p:nvPr>
        </p:nvSpPr>
        <p:spPr>
          <a:xfrm>
            <a:off x="838199" y="1584101"/>
            <a:ext cx="6445717" cy="4592862"/>
          </a:xfrm>
        </p:spPr>
        <p:txBody>
          <a:bodyPr/>
          <a:lstStyle/>
          <a:p>
            <a:pPr marL="0" indent="0">
              <a:buNone/>
            </a:pPr>
            <a:r>
              <a:rPr lang="en-US" dirty="0" smtClean="0"/>
              <a:t>The graph represents the position as a function of time for a moving object.  What is the velocity of the object?</a:t>
            </a:r>
          </a:p>
          <a:p>
            <a:pPr marL="514350" indent="-514350">
              <a:buAutoNum type="alphaUcPeriod"/>
            </a:pPr>
            <a:r>
              <a:rPr lang="en-US" b="1" dirty="0" smtClean="0"/>
              <a:t>2 m/s </a:t>
            </a:r>
          </a:p>
          <a:p>
            <a:pPr marL="514350" indent="-514350">
              <a:buAutoNum type="alphaUcPeriod"/>
            </a:pPr>
            <a:r>
              <a:rPr lang="en-US" dirty="0" smtClean="0"/>
              <a:t>4 m/s</a:t>
            </a:r>
          </a:p>
          <a:p>
            <a:pPr marL="514350" indent="-514350">
              <a:buAutoNum type="alphaUcPeriod"/>
            </a:pPr>
            <a:r>
              <a:rPr lang="en-US" dirty="0" smtClean="0"/>
              <a:t>6 m/s </a:t>
            </a:r>
          </a:p>
          <a:p>
            <a:pPr marL="514350" indent="-514350">
              <a:buAutoNum type="alphaUcPeriod"/>
            </a:pPr>
            <a:r>
              <a:rPr lang="en-US" dirty="0" smtClean="0"/>
              <a:t>8 m/s </a:t>
            </a:r>
          </a:p>
          <a:p>
            <a:pPr marL="514350" indent="-514350">
              <a:buAutoNum type="alphaUcPeriod"/>
            </a:pPr>
            <a:r>
              <a:rPr lang="en-US" dirty="0" smtClean="0"/>
              <a:t>10 m/s</a:t>
            </a:r>
            <a:endParaRPr lang="en-US" dirty="0"/>
          </a:p>
        </p:txBody>
      </p:sp>
      <p:pic>
        <p:nvPicPr>
          <p:cNvPr id="4" name="Picture 3"/>
          <p:cNvPicPr>
            <a:picLocks noChangeAspect="1"/>
          </p:cNvPicPr>
          <p:nvPr/>
        </p:nvPicPr>
        <p:blipFill>
          <a:blip r:embed="rId2"/>
          <a:stretch>
            <a:fillRect/>
          </a:stretch>
        </p:blipFill>
        <p:spPr>
          <a:xfrm>
            <a:off x="7283917" y="1371014"/>
            <a:ext cx="4526009" cy="4482148"/>
          </a:xfrm>
          <a:prstGeom prst="rect">
            <a:avLst/>
          </a:prstGeom>
        </p:spPr>
      </p:pic>
    </p:spTree>
    <p:extLst>
      <p:ext uri="{BB962C8B-B14F-4D97-AF65-F5344CB8AC3E}">
        <p14:creationId xmlns:p14="http://schemas.microsoft.com/office/powerpoint/2010/main" val="27312888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19</a:t>
            </a:r>
            <a:endParaRPr lang="en-US" dirty="0"/>
          </a:p>
        </p:txBody>
      </p:sp>
      <p:sp>
        <p:nvSpPr>
          <p:cNvPr id="3" name="Content Placeholder 2"/>
          <p:cNvSpPr>
            <a:spLocks noGrp="1"/>
          </p:cNvSpPr>
          <p:nvPr>
            <p:ph idx="1"/>
          </p:nvPr>
        </p:nvSpPr>
        <p:spPr>
          <a:xfrm>
            <a:off x="838201" y="1825625"/>
            <a:ext cx="6239592" cy="4351338"/>
          </a:xfrm>
        </p:spPr>
        <p:txBody>
          <a:bodyPr/>
          <a:lstStyle/>
          <a:p>
            <a:pPr marL="0" indent="0">
              <a:buNone/>
            </a:pPr>
            <a:r>
              <a:rPr lang="en-US" dirty="0" smtClean="0"/>
              <a:t>The graph represents the position as a function of time for a moving object What is the initial position of the object?</a:t>
            </a:r>
          </a:p>
          <a:p>
            <a:pPr marL="514350" indent="-514350">
              <a:buAutoNum type="alphaUcPeriod"/>
            </a:pPr>
            <a:r>
              <a:rPr lang="en-US" dirty="0" smtClean="0"/>
              <a:t>2 m </a:t>
            </a:r>
          </a:p>
          <a:p>
            <a:pPr marL="514350" indent="-514350">
              <a:buAutoNum type="alphaUcPeriod"/>
            </a:pPr>
            <a:r>
              <a:rPr lang="en-US" dirty="0" smtClean="0"/>
              <a:t>4 m </a:t>
            </a:r>
          </a:p>
          <a:p>
            <a:pPr marL="514350" indent="-514350">
              <a:buAutoNum type="alphaUcPeriod"/>
            </a:pPr>
            <a:r>
              <a:rPr lang="en-US" dirty="0" smtClean="0"/>
              <a:t>6 m </a:t>
            </a:r>
          </a:p>
          <a:p>
            <a:pPr marL="514350" indent="-514350">
              <a:buAutoNum type="alphaUcPeriod"/>
            </a:pPr>
            <a:r>
              <a:rPr lang="en-US" dirty="0" smtClean="0"/>
              <a:t>8 m </a:t>
            </a:r>
          </a:p>
          <a:p>
            <a:pPr marL="514350" indent="-514350">
              <a:buAutoNum type="alphaUcPeriod"/>
            </a:pPr>
            <a:r>
              <a:rPr lang="en-US" dirty="0" smtClean="0"/>
              <a:t>10 m</a:t>
            </a:r>
            <a:endParaRPr lang="en-US" dirty="0"/>
          </a:p>
        </p:txBody>
      </p:sp>
      <p:pic>
        <p:nvPicPr>
          <p:cNvPr id="2" name="Picture 1"/>
          <p:cNvPicPr>
            <a:picLocks noChangeAspect="1"/>
          </p:cNvPicPr>
          <p:nvPr/>
        </p:nvPicPr>
        <p:blipFill>
          <a:blip r:embed="rId2"/>
          <a:stretch>
            <a:fillRect/>
          </a:stretch>
        </p:blipFill>
        <p:spPr>
          <a:xfrm>
            <a:off x="7077792" y="1530364"/>
            <a:ext cx="4985419" cy="4799920"/>
          </a:xfrm>
          <a:prstGeom prst="rect">
            <a:avLst/>
          </a:prstGeom>
        </p:spPr>
      </p:pic>
    </p:spTree>
    <p:extLst>
      <p:ext uri="{BB962C8B-B14F-4D97-AF65-F5344CB8AC3E}">
        <p14:creationId xmlns:p14="http://schemas.microsoft.com/office/powerpoint/2010/main" val="32379869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19</a:t>
            </a:r>
            <a:endParaRPr lang="en-US" dirty="0"/>
          </a:p>
        </p:txBody>
      </p:sp>
      <p:sp>
        <p:nvSpPr>
          <p:cNvPr id="3" name="Content Placeholder 2"/>
          <p:cNvSpPr>
            <a:spLocks noGrp="1"/>
          </p:cNvSpPr>
          <p:nvPr>
            <p:ph idx="1"/>
          </p:nvPr>
        </p:nvSpPr>
        <p:spPr>
          <a:xfrm>
            <a:off x="838201" y="1825625"/>
            <a:ext cx="6239592" cy="4351338"/>
          </a:xfrm>
        </p:spPr>
        <p:txBody>
          <a:bodyPr/>
          <a:lstStyle/>
          <a:p>
            <a:pPr marL="0" indent="0">
              <a:buNone/>
            </a:pPr>
            <a:r>
              <a:rPr lang="en-US" dirty="0" smtClean="0"/>
              <a:t>The graph represents the position as a function of time for a moving object What is the initial position of the object?</a:t>
            </a:r>
          </a:p>
          <a:p>
            <a:pPr marL="514350" indent="-514350">
              <a:buAutoNum type="alphaUcPeriod"/>
            </a:pPr>
            <a:r>
              <a:rPr lang="en-US" dirty="0" smtClean="0"/>
              <a:t>2 m </a:t>
            </a:r>
          </a:p>
          <a:p>
            <a:pPr marL="514350" indent="-514350">
              <a:buAutoNum type="alphaUcPeriod"/>
            </a:pPr>
            <a:r>
              <a:rPr lang="en-US" dirty="0" smtClean="0"/>
              <a:t>4 m </a:t>
            </a:r>
          </a:p>
          <a:p>
            <a:pPr marL="514350" indent="-514350">
              <a:buAutoNum type="alphaUcPeriod"/>
            </a:pPr>
            <a:r>
              <a:rPr lang="en-US" dirty="0" smtClean="0"/>
              <a:t>6 m </a:t>
            </a:r>
          </a:p>
          <a:p>
            <a:pPr marL="514350" indent="-514350">
              <a:buAutoNum type="alphaUcPeriod"/>
            </a:pPr>
            <a:r>
              <a:rPr lang="en-US" dirty="0" smtClean="0"/>
              <a:t>8 m </a:t>
            </a:r>
          </a:p>
          <a:p>
            <a:pPr marL="514350" indent="-514350">
              <a:buAutoNum type="alphaUcPeriod"/>
            </a:pPr>
            <a:r>
              <a:rPr lang="en-US" b="1" dirty="0" smtClean="0"/>
              <a:t>10 m</a:t>
            </a:r>
            <a:endParaRPr lang="en-US" b="1" dirty="0"/>
          </a:p>
        </p:txBody>
      </p:sp>
      <p:pic>
        <p:nvPicPr>
          <p:cNvPr id="2" name="Picture 1"/>
          <p:cNvPicPr>
            <a:picLocks noChangeAspect="1"/>
          </p:cNvPicPr>
          <p:nvPr/>
        </p:nvPicPr>
        <p:blipFill>
          <a:blip r:embed="rId2"/>
          <a:stretch>
            <a:fillRect/>
          </a:stretch>
        </p:blipFill>
        <p:spPr>
          <a:xfrm>
            <a:off x="7077792" y="1530364"/>
            <a:ext cx="4985419" cy="4799920"/>
          </a:xfrm>
          <a:prstGeom prst="rect">
            <a:avLst/>
          </a:prstGeom>
        </p:spPr>
      </p:pic>
    </p:spTree>
    <p:extLst>
      <p:ext uri="{BB962C8B-B14F-4D97-AF65-F5344CB8AC3E}">
        <p14:creationId xmlns:p14="http://schemas.microsoft.com/office/powerpoint/2010/main" val="306367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a:t>
            </a:r>
            <a:r>
              <a:rPr lang="en-US" dirty="0"/>
              <a:t>toy car moves 8 m in 4 </a:t>
            </a:r>
            <a:r>
              <a:rPr lang="en-US"/>
              <a:t>s </a:t>
            </a:r>
            <a:r>
              <a:rPr lang="en-US" smtClean="0"/>
              <a:t>at a </a:t>
            </a:r>
            <a:r>
              <a:rPr lang="en-US" dirty="0"/>
              <a:t>constant velocity. What is the car’s velocity?</a:t>
            </a:r>
          </a:p>
          <a:p>
            <a:pPr marL="514350" indent="-514350">
              <a:buAutoNum type="alphaUcPeriod"/>
            </a:pPr>
            <a:r>
              <a:rPr lang="en-US" dirty="0" smtClean="0"/>
              <a:t>1 </a:t>
            </a:r>
            <a:r>
              <a:rPr lang="en-US" dirty="0"/>
              <a:t>m/s </a:t>
            </a:r>
          </a:p>
          <a:p>
            <a:pPr marL="514350" indent="-514350">
              <a:buAutoNum type="alphaUcPeriod"/>
            </a:pPr>
            <a:r>
              <a:rPr lang="en-US" dirty="0" smtClean="0"/>
              <a:t>2 </a:t>
            </a:r>
            <a:r>
              <a:rPr lang="en-US" dirty="0"/>
              <a:t>m/s </a:t>
            </a:r>
            <a:endParaRPr lang="en-US" dirty="0" smtClean="0"/>
          </a:p>
          <a:p>
            <a:pPr marL="514350" indent="-514350">
              <a:buAutoNum type="alphaUcPeriod"/>
            </a:pPr>
            <a:r>
              <a:rPr lang="en-US" dirty="0" smtClean="0"/>
              <a:t>3 </a:t>
            </a:r>
            <a:r>
              <a:rPr lang="en-US" dirty="0"/>
              <a:t>m/s </a:t>
            </a:r>
          </a:p>
          <a:p>
            <a:pPr marL="514350" indent="-514350">
              <a:buAutoNum type="alphaUcPeriod"/>
            </a:pPr>
            <a:r>
              <a:rPr lang="en-US" dirty="0" smtClean="0"/>
              <a:t>4 </a:t>
            </a:r>
            <a:r>
              <a:rPr lang="en-US" dirty="0"/>
              <a:t>m/s </a:t>
            </a:r>
          </a:p>
          <a:p>
            <a:pPr marL="514350" indent="-514350">
              <a:buAutoNum type="alphaUcPeriod"/>
            </a:pPr>
            <a:r>
              <a:rPr lang="en-US" dirty="0" smtClean="0"/>
              <a:t>5 </a:t>
            </a:r>
            <a:r>
              <a:rPr lang="en-US" dirty="0"/>
              <a:t>m/s</a:t>
            </a:r>
          </a:p>
        </p:txBody>
      </p:sp>
    </p:spTree>
    <p:extLst>
      <p:ext uri="{BB962C8B-B14F-4D97-AF65-F5344CB8AC3E}">
        <p14:creationId xmlns:p14="http://schemas.microsoft.com/office/powerpoint/2010/main" val="164147777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20</a:t>
            </a:r>
            <a:endParaRPr lang="en-US" dirty="0"/>
          </a:p>
        </p:txBody>
      </p:sp>
      <p:sp>
        <p:nvSpPr>
          <p:cNvPr id="3" name="Content Placeholder 2"/>
          <p:cNvSpPr>
            <a:spLocks noGrp="1"/>
          </p:cNvSpPr>
          <p:nvPr>
            <p:ph idx="1"/>
          </p:nvPr>
        </p:nvSpPr>
        <p:spPr>
          <a:xfrm>
            <a:off x="838200" y="1825625"/>
            <a:ext cx="5647165" cy="4351338"/>
          </a:xfrm>
        </p:spPr>
        <p:txBody>
          <a:bodyPr/>
          <a:lstStyle/>
          <a:p>
            <a:pPr marL="0" indent="0">
              <a:buNone/>
            </a:pPr>
            <a:r>
              <a:rPr lang="en-US" dirty="0" smtClean="0"/>
              <a:t>The graph represents the position as a function of time for a moving object.  What is the velocity of the object?</a:t>
            </a:r>
          </a:p>
          <a:p>
            <a:pPr marL="514350" indent="-514350">
              <a:buAutoNum type="alphaUcPeriod"/>
            </a:pPr>
            <a:r>
              <a:rPr lang="en-US" dirty="0" smtClean="0"/>
              <a:t>5 m/s </a:t>
            </a:r>
          </a:p>
          <a:p>
            <a:pPr marL="514350" indent="-514350">
              <a:buAutoNum type="alphaUcPeriod"/>
            </a:pPr>
            <a:r>
              <a:rPr lang="en-US" dirty="0" smtClean="0"/>
              <a:t>-5 m/s </a:t>
            </a:r>
          </a:p>
          <a:p>
            <a:pPr marL="514350" indent="-514350">
              <a:buAutoNum type="alphaUcPeriod"/>
            </a:pPr>
            <a:r>
              <a:rPr lang="en-US" dirty="0" smtClean="0"/>
              <a:t>10 m/s </a:t>
            </a:r>
          </a:p>
          <a:p>
            <a:pPr marL="514350" indent="-514350">
              <a:buAutoNum type="alphaUcPeriod"/>
            </a:pPr>
            <a:r>
              <a:rPr lang="en-US" dirty="0" smtClean="0"/>
              <a:t>-10 m/s </a:t>
            </a:r>
          </a:p>
          <a:p>
            <a:pPr marL="514350" indent="-514350">
              <a:buAutoNum type="alphaUcPeriod"/>
            </a:pPr>
            <a:r>
              <a:rPr lang="en-US" dirty="0" smtClean="0"/>
              <a:t>0 m/s</a:t>
            </a:r>
            <a:endParaRPr lang="en-US" dirty="0"/>
          </a:p>
        </p:txBody>
      </p:sp>
      <p:pic>
        <p:nvPicPr>
          <p:cNvPr id="2" name="Picture 1"/>
          <p:cNvPicPr>
            <a:picLocks noChangeAspect="1"/>
          </p:cNvPicPr>
          <p:nvPr/>
        </p:nvPicPr>
        <p:blipFill>
          <a:blip r:embed="rId2"/>
          <a:stretch>
            <a:fillRect/>
          </a:stretch>
        </p:blipFill>
        <p:spPr>
          <a:xfrm>
            <a:off x="6711817" y="1221271"/>
            <a:ext cx="5123867" cy="4933217"/>
          </a:xfrm>
          <a:prstGeom prst="rect">
            <a:avLst/>
          </a:prstGeom>
        </p:spPr>
      </p:pic>
    </p:spTree>
    <p:extLst>
      <p:ext uri="{BB962C8B-B14F-4D97-AF65-F5344CB8AC3E}">
        <p14:creationId xmlns:p14="http://schemas.microsoft.com/office/powerpoint/2010/main" val="33136002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 20</a:t>
            </a:r>
            <a:endParaRPr lang="en-US" dirty="0"/>
          </a:p>
        </p:txBody>
      </p:sp>
      <p:sp>
        <p:nvSpPr>
          <p:cNvPr id="3" name="Content Placeholder 2"/>
          <p:cNvSpPr>
            <a:spLocks noGrp="1"/>
          </p:cNvSpPr>
          <p:nvPr>
            <p:ph idx="1"/>
          </p:nvPr>
        </p:nvSpPr>
        <p:spPr>
          <a:xfrm>
            <a:off x="838200" y="1825625"/>
            <a:ext cx="5647165" cy="4351338"/>
          </a:xfrm>
        </p:spPr>
        <p:txBody>
          <a:bodyPr/>
          <a:lstStyle/>
          <a:p>
            <a:pPr marL="0" indent="0">
              <a:buNone/>
            </a:pPr>
            <a:r>
              <a:rPr lang="en-US" dirty="0" smtClean="0"/>
              <a:t>The graph represents the position as a function of time for a moving object.  What is the velocity of the object?</a:t>
            </a:r>
          </a:p>
          <a:p>
            <a:pPr marL="514350" indent="-514350">
              <a:buAutoNum type="alphaUcPeriod"/>
            </a:pPr>
            <a:r>
              <a:rPr lang="en-US" dirty="0" smtClean="0"/>
              <a:t>5 m/s </a:t>
            </a:r>
          </a:p>
          <a:p>
            <a:pPr marL="514350" indent="-514350">
              <a:buAutoNum type="alphaUcPeriod"/>
            </a:pPr>
            <a:r>
              <a:rPr lang="en-US" b="1" dirty="0" smtClean="0"/>
              <a:t>-5 m/s </a:t>
            </a:r>
          </a:p>
          <a:p>
            <a:pPr marL="514350" indent="-514350">
              <a:buAutoNum type="alphaUcPeriod"/>
            </a:pPr>
            <a:r>
              <a:rPr lang="en-US" dirty="0" smtClean="0"/>
              <a:t>10 m/s </a:t>
            </a:r>
          </a:p>
          <a:p>
            <a:pPr marL="514350" indent="-514350">
              <a:buAutoNum type="alphaUcPeriod"/>
            </a:pPr>
            <a:r>
              <a:rPr lang="en-US" dirty="0" smtClean="0"/>
              <a:t>-10 m/s </a:t>
            </a:r>
          </a:p>
          <a:p>
            <a:pPr marL="514350" indent="-514350">
              <a:buAutoNum type="alphaUcPeriod"/>
            </a:pPr>
            <a:r>
              <a:rPr lang="en-US" dirty="0" smtClean="0"/>
              <a:t>0 m/s</a:t>
            </a:r>
            <a:endParaRPr lang="en-US" dirty="0"/>
          </a:p>
        </p:txBody>
      </p:sp>
      <p:pic>
        <p:nvPicPr>
          <p:cNvPr id="2" name="Picture 1"/>
          <p:cNvPicPr>
            <a:picLocks noChangeAspect="1"/>
          </p:cNvPicPr>
          <p:nvPr/>
        </p:nvPicPr>
        <p:blipFill>
          <a:blip r:embed="rId2"/>
          <a:stretch>
            <a:fillRect/>
          </a:stretch>
        </p:blipFill>
        <p:spPr>
          <a:xfrm>
            <a:off x="6711817" y="1221271"/>
            <a:ext cx="5123867" cy="4933217"/>
          </a:xfrm>
          <a:prstGeom prst="rect">
            <a:avLst/>
          </a:prstGeom>
        </p:spPr>
      </p:pic>
    </p:spTree>
    <p:extLst>
      <p:ext uri="{BB962C8B-B14F-4D97-AF65-F5344CB8AC3E}">
        <p14:creationId xmlns:p14="http://schemas.microsoft.com/office/powerpoint/2010/main" val="37506341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21</a:t>
            </a:r>
            <a:endParaRPr lang="en-US" dirty="0"/>
          </a:p>
        </p:txBody>
      </p:sp>
      <p:sp>
        <p:nvSpPr>
          <p:cNvPr id="3" name="Content Placeholder 2"/>
          <p:cNvSpPr>
            <a:spLocks noGrp="1"/>
          </p:cNvSpPr>
          <p:nvPr>
            <p:ph idx="1"/>
          </p:nvPr>
        </p:nvSpPr>
        <p:spPr/>
        <p:txBody>
          <a:bodyPr/>
          <a:lstStyle/>
          <a:p>
            <a:pPr marL="0" indent="0">
              <a:buNone/>
            </a:pPr>
            <a:r>
              <a:rPr lang="en-US" dirty="0" smtClean="0"/>
              <a:t>Which of the following is a vector quantity?</a:t>
            </a:r>
          </a:p>
          <a:p>
            <a:pPr marL="514350" indent="-514350">
              <a:buAutoNum type="alphaUcPeriod"/>
            </a:pPr>
            <a:r>
              <a:rPr lang="en-US" dirty="0" smtClean="0"/>
              <a:t>Speed</a:t>
            </a:r>
          </a:p>
          <a:p>
            <a:pPr marL="514350" indent="-514350">
              <a:buAutoNum type="alphaUcPeriod"/>
            </a:pPr>
            <a:r>
              <a:rPr lang="en-US" dirty="0" smtClean="0"/>
              <a:t>Time</a:t>
            </a:r>
          </a:p>
          <a:p>
            <a:pPr marL="514350" indent="-514350">
              <a:buAutoNum type="alphaUcPeriod"/>
            </a:pPr>
            <a:r>
              <a:rPr lang="en-US" dirty="0" smtClean="0"/>
              <a:t>Traveled distance </a:t>
            </a:r>
          </a:p>
          <a:p>
            <a:pPr marL="514350" indent="-514350">
              <a:buAutoNum type="alphaUcPeriod"/>
            </a:pPr>
            <a:r>
              <a:rPr lang="en-US" dirty="0" smtClean="0"/>
              <a:t>Velocity </a:t>
            </a:r>
          </a:p>
          <a:p>
            <a:pPr marL="514350" indent="-514350">
              <a:buAutoNum type="alphaUcPeriod"/>
            </a:pPr>
            <a:r>
              <a:rPr lang="en-US" dirty="0" smtClean="0"/>
              <a:t>Area</a:t>
            </a:r>
            <a:endParaRPr lang="en-US" dirty="0"/>
          </a:p>
        </p:txBody>
      </p:sp>
    </p:spTree>
    <p:extLst>
      <p:ext uri="{BB962C8B-B14F-4D97-AF65-F5344CB8AC3E}">
        <p14:creationId xmlns:p14="http://schemas.microsoft.com/office/powerpoint/2010/main" val="9416838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21</a:t>
            </a:r>
            <a:endParaRPr lang="en-US" dirty="0"/>
          </a:p>
        </p:txBody>
      </p:sp>
      <p:sp>
        <p:nvSpPr>
          <p:cNvPr id="3" name="Content Placeholder 2"/>
          <p:cNvSpPr>
            <a:spLocks noGrp="1"/>
          </p:cNvSpPr>
          <p:nvPr>
            <p:ph idx="1"/>
          </p:nvPr>
        </p:nvSpPr>
        <p:spPr/>
        <p:txBody>
          <a:bodyPr/>
          <a:lstStyle/>
          <a:p>
            <a:pPr marL="0" indent="0">
              <a:buNone/>
            </a:pPr>
            <a:r>
              <a:rPr lang="en-US" dirty="0" smtClean="0"/>
              <a:t>Which of the following is a vector quantity?</a:t>
            </a:r>
          </a:p>
          <a:p>
            <a:pPr marL="514350" indent="-514350">
              <a:buAutoNum type="alphaUcPeriod"/>
            </a:pPr>
            <a:r>
              <a:rPr lang="en-US" dirty="0" smtClean="0"/>
              <a:t>Speed</a:t>
            </a:r>
          </a:p>
          <a:p>
            <a:pPr marL="514350" indent="-514350">
              <a:buAutoNum type="alphaUcPeriod"/>
            </a:pPr>
            <a:r>
              <a:rPr lang="en-US" dirty="0" smtClean="0"/>
              <a:t>Time</a:t>
            </a:r>
          </a:p>
          <a:p>
            <a:pPr marL="514350" indent="-514350">
              <a:buAutoNum type="alphaUcPeriod"/>
            </a:pPr>
            <a:r>
              <a:rPr lang="en-US" dirty="0" smtClean="0"/>
              <a:t>Traveled distance </a:t>
            </a:r>
          </a:p>
          <a:p>
            <a:pPr marL="514350" indent="-514350">
              <a:buAutoNum type="alphaUcPeriod"/>
            </a:pPr>
            <a:r>
              <a:rPr lang="en-US" b="1" dirty="0" smtClean="0"/>
              <a:t>Velocity </a:t>
            </a:r>
          </a:p>
          <a:p>
            <a:pPr marL="514350" indent="-514350">
              <a:buAutoNum type="alphaUcPeriod"/>
            </a:pPr>
            <a:r>
              <a:rPr lang="en-US" dirty="0" smtClean="0"/>
              <a:t>Area</a:t>
            </a:r>
            <a:endParaRPr lang="en-US" dirty="0"/>
          </a:p>
        </p:txBody>
      </p:sp>
    </p:spTree>
    <p:extLst>
      <p:ext uri="{BB962C8B-B14F-4D97-AF65-F5344CB8AC3E}">
        <p14:creationId xmlns:p14="http://schemas.microsoft.com/office/powerpoint/2010/main" val="36331443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22</a:t>
            </a:r>
            <a:endParaRPr lang="en-US" dirty="0"/>
          </a:p>
        </p:txBody>
      </p:sp>
      <p:sp>
        <p:nvSpPr>
          <p:cNvPr id="3" name="Content Placeholder 2"/>
          <p:cNvSpPr>
            <a:spLocks noGrp="1"/>
          </p:cNvSpPr>
          <p:nvPr>
            <p:ph idx="1"/>
          </p:nvPr>
        </p:nvSpPr>
        <p:spPr/>
        <p:txBody>
          <a:bodyPr/>
          <a:lstStyle/>
          <a:p>
            <a:pPr marL="0" indent="0">
              <a:buNone/>
            </a:pPr>
            <a:r>
              <a:rPr lang="en-US" dirty="0" smtClean="0"/>
              <a:t>If an object is rolled down an inclined plane, it will accelerate at a constant rate, but one that is…</a:t>
            </a:r>
          </a:p>
          <a:p>
            <a:pPr marL="514350" indent="-514350">
              <a:buAutoNum type="alphaUcPeriod"/>
            </a:pPr>
            <a:r>
              <a:rPr lang="en-US" dirty="0" smtClean="0"/>
              <a:t>Smaller than g</a:t>
            </a:r>
          </a:p>
          <a:p>
            <a:pPr marL="514350" indent="-514350">
              <a:buAutoNum type="alphaUcPeriod"/>
            </a:pPr>
            <a:r>
              <a:rPr lang="en-US" dirty="0" smtClean="0"/>
              <a:t>Bigger than g</a:t>
            </a:r>
          </a:p>
          <a:p>
            <a:pPr marL="514350" indent="-514350">
              <a:buAutoNum type="alphaUcPeriod"/>
            </a:pPr>
            <a:r>
              <a:rPr lang="en-US" dirty="0" smtClean="0"/>
              <a:t>Equal to g</a:t>
            </a:r>
            <a:endParaRPr lang="en-US" dirty="0"/>
          </a:p>
        </p:txBody>
      </p:sp>
      <p:sp>
        <p:nvSpPr>
          <p:cNvPr id="2" name="TextBox 1"/>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22655556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22</a:t>
            </a:r>
            <a:endParaRPr lang="en-US" dirty="0"/>
          </a:p>
        </p:txBody>
      </p:sp>
      <p:sp>
        <p:nvSpPr>
          <p:cNvPr id="3" name="Content Placeholder 2"/>
          <p:cNvSpPr>
            <a:spLocks noGrp="1"/>
          </p:cNvSpPr>
          <p:nvPr>
            <p:ph idx="1"/>
          </p:nvPr>
        </p:nvSpPr>
        <p:spPr/>
        <p:txBody>
          <a:bodyPr/>
          <a:lstStyle/>
          <a:p>
            <a:pPr marL="0" indent="0">
              <a:buNone/>
            </a:pPr>
            <a:r>
              <a:rPr lang="en-US" dirty="0" smtClean="0"/>
              <a:t>If an object is rolled down an inclined plane, it will accelerate at a constant rate, but one that is…</a:t>
            </a:r>
          </a:p>
          <a:p>
            <a:pPr marL="514350" indent="-514350">
              <a:buAutoNum type="alphaUcPeriod"/>
            </a:pPr>
            <a:r>
              <a:rPr lang="en-US" b="1" dirty="0" smtClean="0"/>
              <a:t>Smaller than g</a:t>
            </a:r>
          </a:p>
          <a:p>
            <a:pPr marL="514350" indent="-514350">
              <a:buAutoNum type="alphaUcPeriod"/>
            </a:pPr>
            <a:r>
              <a:rPr lang="en-US" dirty="0" smtClean="0"/>
              <a:t>Bigger than g</a:t>
            </a:r>
          </a:p>
          <a:p>
            <a:pPr marL="514350" indent="-514350">
              <a:buAutoNum type="alphaUcPeriod"/>
            </a:pPr>
            <a:r>
              <a:rPr lang="en-US" dirty="0" smtClean="0"/>
              <a:t>Equal to g</a:t>
            </a:r>
            <a:endParaRPr lang="en-US" dirty="0"/>
          </a:p>
        </p:txBody>
      </p:sp>
      <p:sp>
        <p:nvSpPr>
          <p:cNvPr id="2" name="Rectangle 1"/>
          <p:cNvSpPr/>
          <p:nvPr/>
        </p:nvSpPr>
        <p:spPr>
          <a:xfrm>
            <a:off x="1478506" y="5071112"/>
            <a:ext cx="9289577" cy="369332"/>
          </a:xfrm>
          <a:prstGeom prst="rect">
            <a:avLst/>
          </a:prstGeom>
        </p:spPr>
        <p:txBody>
          <a:bodyPr wrap="square">
            <a:spAutoFit/>
          </a:bodyPr>
          <a:lstStyle/>
          <a:p>
            <a:r>
              <a:rPr lang="en-GB" dirty="0">
                <a:hlinkClick r:id="rId2"/>
              </a:rPr>
              <a:t>http://www.batesville.k12.in.us/physics/phynet/mechanics/RotMechanics/fall_slide_roll.htm</a:t>
            </a:r>
            <a:endParaRPr lang="en-GB" dirty="0"/>
          </a:p>
        </p:txBody>
      </p:sp>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14099485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23</a:t>
            </a:r>
            <a:endParaRPr lang="en-US" dirty="0"/>
          </a:p>
        </p:txBody>
      </p:sp>
      <p:sp>
        <p:nvSpPr>
          <p:cNvPr id="3" name="Content Placeholder 2"/>
          <p:cNvSpPr>
            <a:spLocks noGrp="1"/>
          </p:cNvSpPr>
          <p:nvPr>
            <p:ph idx="1"/>
          </p:nvPr>
        </p:nvSpPr>
        <p:spPr/>
        <p:txBody>
          <a:bodyPr/>
          <a:lstStyle/>
          <a:p>
            <a:pPr marL="0" indent="0">
              <a:buNone/>
            </a:pPr>
            <a:r>
              <a:rPr lang="en-US" dirty="0" smtClean="0"/>
              <a:t>If an object is rolled down an inclined plane, it will accelerate at a constant rate.  An object rolled from rest down an inclined rolls 1 m in the first 1 second.  What is the acceleration of the object?</a:t>
            </a:r>
          </a:p>
          <a:p>
            <a:endParaRPr lang="en-US" dirty="0" smtClean="0"/>
          </a:p>
          <a:p>
            <a:pPr marL="514350" indent="-514350">
              <a:buAutoNum type="alphaUcPeriod"/>
            </a:pPr>
            <a:r>
              <a:rPr lang="en-US" dirty="0" smtClean="0"/>
              <a:t>½ m/s</a:t>
            </a:r>
            <a:r>
              <a:rPr lang="en-US" baseline="30000" dirty="0" smtClean="0"/>
              <a:t>2</a:t>
            </a:r>
          </a:p>
          <a:p>
            <a:pPr marL="514350" indent="-514350">
              <a:buAutoNum type="alphaUcPeriod"/>
            </a:pPr>
            <a:r>
              <a:rPr lang="en-US" dirty="0" smtClean="0"/>
              <a:t>1 m/s</a:t>
            </a:r>
            <a:r>
              <a:rPr lang="en-US" baseline="30000" dirty="0"/>
              <a:t>2</a:t>
            </a:r>
            <a:endParaRPr lang="en-US" dirty="0" smtClean="0"/>
          </a:p>
          <a:p>
            <a:pPr marL="514350" indent="-514350">
              <a:buAutoNum type="alphaUcPeriod"/>
            </a:pPr>
            <a:r>
              <a:rPr lang="en-US" dirty="0" smtClean="0"/>
              <a:t>2 m/s</a:t>
            </a:r>
            <a:r>
              <a:rPr lang="en-US" baseline="30000" dirty="0"/>
              <a:t>2</a:t>
            </a:r>
            <a:endParaRPr lang="en-US" dirty="0" smtClean="0"/>
          </a:p>
          <a:p>
            <a:endParaRPr lang="en-US" dirty="0" smtClean="0"/>
          </a:p>
        </p:txBody>
      </p:sp>
      <p:sp>
        <p:nvSpPr>
          <p:cNvPr id="5" name="TextBox 4"/>
          <p:cNvSpPr txBox="1"/>
          <p:nvPr/>
        </p:nvSpPr>
        <p:spPr>
          <a:xfrm>
            <a:off x="0" y="12233"/>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42345848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23</a:t>
            </a:r>
            <a:endParaRPr lang="en-US" dirty="0"/>
          </a:p>
        </p:txBody>
      </p:sp>
      <p:sp>
        <p:nvSpPr>
          <p:cNvPr id="3" name="Content Placeholder 2"/>
          <p:cNvSpPr>
            <a:spLocks noGrp="1"/>
          </p:cNvSpPr>
          <p:nvPr>
            <p:ph idx="1"/>
          </p:nvPr>
        </p:nvSpPr>
        <p:spPr/>
        <p:txBody>
          <a:bodyPr/>
          <a:lstStyle/>
          <a:p>
            <a:pPr marL="0" indent="0">
              <a:buNone/>
            </a:pPr>
            <a:r>
              <a:rPr lang="en-US" dirty="0" smtClean="0"/>
              <a:t>If an object is rolled down an inclined plane, it will accelerate at a constant rate.  An object rolled from rest down an inclined rolls 1 m in the first 1 second.  What is the acceleration of the object?</a:t>
            </a:r>
          </a:p>
          <a:p>
            <a:endParaRPr lang="en-US" dirty="0" smtClean="0"/>
          </a:p>
          <a:p>
            <a:pPr marL="514350" indent="-514350">
              <a:buAutoNum type="alphaUcPeriod"/>
            </a:pPr>
            <a:r>
              <a:rPr lang="en-US" dirty="0" smtClean="0"/>
              <a:t>½ m/s</a:t>
            </a:r>
            <a:r>
              <a:rPr lang="en-US" baseline="30000" dirty="0" smtClean="0"/>
              <a:t>2</a:t>
            </a:r>
          </a:p>
          <a:p>
            <a:pPr marL="514350" indent="-514350">
              <a:buAutoNum type="alphaUcPeriod"/>
            </a:pPr>
            <a:r>
              <a:rPr lang="en-US" dirty="0" smtClean="0"/>
              <a:t>1 m/s</a:t>
            </a:r>
            <a:r>
              <a:rPr lang="en-US" baseline="30000" dirty="0"/>
              <a:t>2</a:t>
            </a:r>
            <a:endParaRPr lang="en-US" dirty="0" smtClean="0"/>
          </a:p>
          <a:p>
            <a:pPr marL="514350" indent="-514350">
              <a:buAutoNum type="alphaUcPeriod"/>
            </a:pPr>
            <a:r>
              <a:rPr lang="en-US" b="1" dirty="0" smtClean="0"/>
              <a:t>2 m/s</a:t>
            </a:r>
            <a:r>
              <a:rPr lang="en-US" b="1" baseline="30000" dirty="0"/>
              <a:t>2</a:t>
            </a:r>
            <a:endParaRPr lang="en-US" b="1" dirty="0" smtClean="0"/>
          </a:p>
          <a:p>
            <a:endParaRPr lang="en-US" dirty="0" smtClean="0"/>
          </a:p>
        </p:txBody>
      </p:sp>
      <mc:AlternateContent xmlns:mc="http://schemas.openxmlformats.org/markup-compatibility/2006" xmlns:a14="http://schemas.microsoft.com/office/drawing/2010/main">
        <mc:Choice Requires="a14">
          <p:sp>
            <p:nvSpPr>
              <p:cNvPr id="2" name="Rectangle 1"/>
              <p:cNvSpPr/>
              <p:nvPr/>
            </p:nvSpPr>
            <p:spPr>
              <a:xfrm>
                <a:off x="4698498" y="3501166"/>
                <a:ext cx="2986074" cy="2512226"/>
              </a:xfrm>
              <a:prstGeom prst="rect">
                <a:avLst/>
              </a:prstGeom>
            </p:spPr>
            <p:txBody>
              <a:bodyPr wrap="none">
                <a:spAutoFit/>
              </a:bodyPr>
              <a:lstStyle/>
              <a:p>
                <a:pPr>
                  <a:buClrTx/>
                  <a:buSzPct val="80000"/>
                </a:pPr>
                <a14:m>
                  <m:oMathPara xmlns:m="http://schemas.openxmlformats.org/officeDocument/2006/math">
                    <m:oMathParaPr>
                      <m:jc m:val="centerGroup"/>
                    </m:oMathParaPr>
                    <m:oMath xmlns:m="http://schemas.openxmlformats.org/officeDocument/2006/math">
                      <m:r>
                        <m:rPr>
                          <m:sty m:val="p"/>
                        </m:rPr>
                        <a:rPr lang="en-US" sz="2800" smtClean="0">
                          <a:latin typeface="Cambria Math" panose="02040503050406030204" pitchFamily="18" charset="0"/>
                        </a:rPr>
                        <m:t>Δ</m:t>
                      </m:r>
                      <m:r>
                        <a:rPr lang="en-US" sz="2800" i="1">
                          <a:latin typeface="Cambria Math" panose="02040503050406030204" pitchFamily="18" charset="0"/>
                        </a:rPr>
                        <m:t>𝑥</m:t>
                      </m:r>
                      <m:r>
                        <a:rPr lang="en-US" sz="2800" i="1">
                          <a:latin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r>
                        <a:rPr lang="en-US" sz="2800" i="1">
                          <a:latin typeface="Cambria Math" panose="02040503050406030204" pitchFamily="18" charset="0"/>
                        </a:rPr>
                        <m:t>𝑡</m:t>
                      </m:r>
                      <m:r>
                        <a:rPr lang="en-US" sz="2800" i="1">
                          <a:latin typeface="Cambria Math" panose="02040503050406030204" pitchFamily="18" charset="0"/>
                        </a:rPr>
                        <m:t> + </m:t>
                      </m:r>
                      <m:f>
                        <m:fPr>
                          <m:ctrlPr>
                            <a:rPr lang="en-US" sz="2800" i="1">
                              <a:latin typeface="Cambria Math" panose="02040503050406030204" pitchFamily="18" charset="0"/>
                            </a:rPr>
                          </m:ctrlPr>
                        </m:fPr>
                        <m:num>
                          <m:r>
                            <a:rPr lang="en-US" sz="2800" i="1">
                              <a:latin typeface="Cambria Math" panose="02040503050406030204" pitchFamily="18" charset="0"/>
                            </a:rPr>
                            <m:t>1</m:t>
                          </m:r>
                        </m:num>
                        <m:den>
                          <m:r>
                            <a:rPr lang="en-US" sz="2800" i="1">
                              <a:latin typeface="Cambria Math" panose="02040503050406030204" pitchFamily="18" charset="0"/>
                            </a:rPr>
                            <m:t>2</m:t>
                          </m:r>
                        </m:den>
                      </m:f>
                      <m:r>
                        <a:rPr lang="en-US" sz="2800" i="1">
                          <a:latin typeface="Cambria Math" panose="02040503050406030204" pitchFamily="18" charset="0"/>
                        </a:rPr>
                        <m:t>𝑎</m:t>
                      </m:r>
                      <m:sSup>
                        <m:sSupPr>
                          <m:ctrlPr>
                            <a:rPr lang="en-US" sz="2800" i="1">
                              <a:latin typeface="Cambria Math" panose="02040503050406030204" pitchFamily="18" charset="0"/>
                            </a:rPr>
                          </m:ctrlPr>
                        </m:sSupPr>
                        <m:e>
                          <m:r>
                            <a:rPr lang="en-US" sz="2800" i="1">
                              <a:latin typeface="Cambria Math" panose="02040503050406030204" pitchFamily="18" charset="0"/>
                            </a:rPr>
                            <m:t>𝑡</m:t>
                          </m:r>
                        </m:e>
                        <m:sup>
                          <m:r>
                            <a:rPr lang="en-US" sz="2800" i="1">
                              <a:latin typeface="Cambria Math" panose="02040503050406030204" pitchFamily="18" charset="0"/>
                            </a:rPr>
                            <m:t>2</m:t>
                          </m:r>
                        </m:sup>
                      </m:sSup>
                    </m:oMath>
                  </m:oMathPara>
                </a14:m>
                <a:endParaRPr lang="en-US" sz="2800" dirty="0" smtClean="0"/>
              </a:p>
              <a:p>
                <a:pPr>
                  <a:buSzPct val="80000"/>
                </a:pPr>
                <a14:m>
                  <m:oMathPara xmlns:m="http://schemas.openxmlformats.org/officeDocument/2006/math">
                    <m:oMathParaPr>
                      <m:jc m:val="centerGroup"/>
                    </m:oMathParaPr>
                    <m:oMath xmlns:m="http://schemas.openxmlformats.org/officeDocument/2006/math">
                      <m:r>
                        <m:rPr>
                          <m:sty m:val="p"/>
                        </m:rPr>
                        <a:rPr lang="en-US" sz="2800">
                          <a:latin typeface="Cambria Math" panose="02040503050406030204" pitchFamily="18" charset="0"/>
                        </a:rPr>
                        <m:t>Δ</m:t>
                      </m:r>
                      <m:r>
                        <a:rPr lang="en-US" sz="2800" i="1">
                          <a:latin typeface="Cambria Math" panose="02040503050406030204" pitchFamily="18" charset="0"/>
                        </a:rPr>
                        <m:t>𝑥</m:t>
                      </m:r>
                      <m:r>
                        <a:rPr lang="en-US" sz="2800" i="1">
                          <a:latin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1</m:t>
                          </m:r>
                        </m:num>
                        <m:den>
                          <m:r>
                            <a:rPr lang="en-US" sz="2800" i="1">
                              <a:latin typeface="Cambria Math" panose="02040503050406030204" pitchFamily="18" charset="0"/>
                            </a:rPr>
                            <m:t>2</m:t>
                          </m:r>
                        </m:den>
                      </m:f>
                      <m:r>
                        <a:rPr lang="en-US" sz="2800" i="1">
                          <a:latin typeface="Cambria Math" panose="02040503050406030204" pitchFamily="18" charset="0"/>
                        </a:rPr>
                        <m:t>𝑎</m:t>
                      </m:r>
                      <m:sSup>
                        <m:sSupPr>
                          <m:ctrlPr>
                            <a:rPr lang="en-US" sz="2800" i="1">
                              <a:latin typeface="Cambria Math" panose="02040503050406030204" pitchFamily="18" charset="0"/>
                            </a:rPr>
                          </m:ctrlPr>
                        </m:sSupPr>
                        <m:e>
                          <m:r>
                            <a:rPr lang="en-US" sz="2800" i="1">
                              <a:latin typeface="Cambria Math" panose="02040503050406030204" pitchFamily="18" charset="0"/>
                            </a:rPr>
                            <m:t>𝑡</m:t>
                          </m:r>
                        </m:e>
                        <m:sup>
                          <m:r>
                            <a:rPr lang="en-US" sz="2800" i="1">
                              <a:latin typeface="Cambria Math" panose="02040503050406030204" pitchFamily="18" charset="0"/>
                            </a:rPr>
                            <m:t>2</m:t>
                          </m:r>
                        </m:sup>
                      </m:sSup>
                    </m:oMath>
                  </m:oMathPara>
                </a14:m>
                <a:endParaRPr lang="en-US" sz="2800" dirty="0"/>
              </a:p>
              <a:p>
                <a:pPr>
                  <a:buClrTx/>
                  <a:buSzPct val="80000"/>
                </a:pPr>
                <a14:m>
                  <m:oMathPara xmlns:m="http://schemas.openxmlformats.org/officeDocument/2006/math">
                    <m:oMathParaPr>
                      <m:jc m:val="centerGroup"/>
                    </m:oMathParaPr>
                    <m:oMath xmlns:m="http://schemas.openxmlformats.org/officeDocument/2006/math">
                      <m:r>
                        <a:rPr lang="en-US" sz="2800" b="1" i="1" smtClean="0">
                          <a:latin typeface="Cambria Math" panose="02040503050406030204" pitchFamily="18" charset="0"/>
                        </a:rPr>
                        <m:t>𝒂</m:t>
                      </m:r>
                      <m:r>
                        <a:rPr lang="en-US" sz="2800" b="1" i="1">
                          <a:latin typeface="Cambria Math" panose="02040503050406030204" pitchFamily="18" charset="0"/>
                        </a:rPr>
                        <m:t>=</m:t>
                      </m:r>
                      <m:f>
                        <m:fPr>
                          <m:ctrlPr>
                            <a:rPr lang="en-US" sz="2800" b="1" i="1">
                              <a:latin typeface="Cambria Math" panose="02040503050406030204" pitchFamily="18" charset="0"/>
                            </a:rPr>
                          </m:ctrlPr>
                        </m:fPr>
                        <m:num>
                          <m:r>
                            <a:rPr lang="en-US" sz="2800" b="1" i="0" smtClean="0">
                              <a:latin typeface="Cambria Math" panose="02040503050406030204" pitchFamily="18" charset="0"/>
                            </a:rPr>
                            <m:t>𝟐</m:t>
                          </m:r>
                          <m:r>
                            <a:rPr lang="en-US" sz="2800" b="1" i="1">
                              <a:latin typeface="Cambria Math" panose="02040503050406030204" pitchFamily="18" charset="0"/>
                            </a:rPr>
                            <m:t>𝚫</m:t>
                          </m:r>
                          <m:r>
                            <a:rPr lang="en-US" sz="2800" b="1" i="1">
                              <a:latin typeface="Cambria Math" panose="02040503050406030204" pitchFamily="18" charset="0"/>
                            </a:rPr>
                            <m:t>𝒙</m:t>
                          </m:r>
                        </m:num>
                        <m:den>
                          <m:sSup>
                            <m:sSupPr>
                              <m:ctrlPr>
                                <a:rPr lang="en-US" sz="2800" b="1" i="1">
                                  <a:latin typeface="Cambria Math" panose="02040503050406030204" pitchFamily="18" charset="0"/>
                                </a:rPr>
                              </m:ctrlPr>
                            </m:sSupPr>
                            <m:e>
                              <m:r>
                                <a:rPr lang="en-US" sz="2800" b="1" i="1">
                                  <a:latin typeface="Cambria Math" panose="02040503050406030204" pitchFamily="18" charset="0"/>
                                </a:rPr>
                                <m:t>𝒕</m:t>
                              </m:r>
                            </m:e>
                            <m:sup>
                              <m:r>
                                <a:rPr lang="en-US" sz="2800" b="1" i="1">
                                  <a:latin typeface="Cambria Math" panose="02040503050406030204" pitchFamily="18" charset="0"/>
                                </a:rPr>
                                <m:t>𝟐</m:t>
                              </m:r>
                            </m:sup>
                          </m:sSup>
                        </m:den>
                      </m:f>
                    </m:oMath>
                  </m:oMathPara>
                </a14:m>
                <a:endParaRPr lang="en-US" sz="2800" b="1" dirty="0"/>
              </a:p>
            </p:txBody>
          </p:sp>
        </mc:Choice>
        <mc:Fallback xmlns="">
          <p:sp>
            <p:nvSpPr>
              <p:cNvPr id="2" name="Rectangle 1"/>
              <p:cNvSpPr>
                <a:spLocks noRot="1" noChangeAspect="1" noMove="1" noResize="1" noEditPoints="1" noAdjustHandles="1" noChangeArrowheads="1" noChangeShapeType="1" noTextEdit="1"/>
              </p:cNvSpPr>
              <p:nvPr/>
            </p:nvSpPr>
            <p:spPr>
              <a:xfrm>
                <a:off x="4698498" y="3501166"/>
                <a:ext cx="2986074" cy="2512226"/>
              </a:xfrm>
              <a:prstGeom prst="rect">
                <a:avLst/>
              </a:prstGeom>
              <a:blipFill>
                <a:blip r:embed="rId2"/>
                <a:stretch>
                  <a:fillRect/>
                </a:stretch>
              </a:blipFill>
            </p:spPr>
            <p:txBody>
              <a:bodyPr/>
              <a:lstStyle/>
              <a:p>
                <a:r>
                  <a:rPr lang="en-GB">
                    <a:noFill/>
                  </a:rPr>
                  <a:t> </a:t>
                </a:r>
              </a:p>
            </p:txBody>
          </p:sp>
        </mc:Fallback>
      </mc:AlternateContent>
      <p:sp>
        <p:nvSpPr>
          <p:cNvPr id="5" name="Rectangle 4"/>
          <p:cNvSpPr/>
          <p:nvPr/>
        </p:nvSpPr>
        <p:spPr>
          <a:xfrm>
            <a:off x="143302" y="6176963"/>
            <a:ext cx="12096466" cy="646331"/>
          </a:xfrm>
          <a:prstGeom prst="rect">
            <a:avLst/>
          </a:prstGeom>
        </p:spPr>
        <p:txBody>
          <a:bodyPr wrap="square">
            <a:spAutoFit/>
          </a:bodyPr>
          <a:lstStyle/>
          <a:p>
            <a:r>
              <a:rPr lang="en-GB" dirty="0">
                <a:hlinkClick r:id="rId3"/>
              </a:rPr>
              <a:t>https://www.quora.com/If-I-am-at-rest-and-I-start-to-move-with-constant-acceleration-2-m-s-2-wouldnt-I-have-traveled-2-m-in-the-first-second</a:t>
            </a:r>
            <a:endParaRPr lang="en-GB" dirty="0"/>
          </a:p>
        </p:txBody>
      </p:sp>
      <p:sp>
        <p:nvSpPr>
          <p:cNvPr id="6" name="TextBox 5"/>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379333210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24</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If an object is rolled down an inclined plane, it will accelerate at a constant rate.  An object rolled from rest down an inclined rolls 1 m in the first 1 second.  (in the last problem we learned a = 2 m/s</a:t>
            </a:r>
            <a:r>
              <a:rPr lang="en-US" baseline="30000" dirty="0"/>
              <a:t>2</a:t>
            </a:r>
            <a:r>
              <a:rPr lang="en-US" dirty="0" smtClean="0"/>
              <a:t>) What is the velocity of the object after that 1 second?</a:t>
            </a:r>
          </a:p>
          <a:p>
            <a:endParaRPr lang="en-US" dirty="0" smtClean="0"/>
          </a:p>
          <a:p>
            <a:pPr marL="514350" indent="-514350">
              <a:buAutoNum type="alphaUcPeriod"/>
            </a:pPr>
            <a:r>
              <a:rPr lang="en-US" dirty="0" smtClean="0"/>
              <a:t>0 m/s</a:t>
            </a:r>
          </a:p>
          <a:p>
            <a:pPr marL="514350" indent="-514350">
              <a:buAutoNum type="alphaUcPeriod"/>
            </a:pPr>
            <a:r>
              <a:rPr lang="en-US" dirty="0" smtClean="0"/>
              <a:t>½ m/s</a:t>
            </a:r>
          </a:p>
          <a:p>
            <a:pPr marL="514350" indent="-514350">
              <a:buAutoNum type="alphaUcPeriod"/>
            </a:pPr>
            <a:r>
              <a:rPr lang="en-US" smtClean="0"/>
              <a:t>1 m/s</a:t>
            </a:r>
          </a:p>
          <a:p>
            <a:pPr marL="514350" indent="-514350">
              <a:buAutoNum type="alphaUcPeriod"/>
            </a:pPr>
            <a:r>
              <a:rPr lang="en-US" smtClean="0"/>
              <a:t>2 </a:t>
            </a:r>
            <a:r>
              <a:rPr lang="en-US" dirty="0" smtClean="0"/>
              <a:t>m/s</a:t>
            </a:r>
          </a:p>
          <a:p>
            <a:endParaRPr lang="en-US" dirty="0" smtClean="0"/>
          </a:p>
        </p:txBody>
      </p:sp>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222699858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 24</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If an object is rolled down an inclined plane, it will accelerate at a constant rate.  An object rolled from rest down an inclined rolls 1 m in the first 1 second.  (in the last problem we learned a = 2 m/s</a:t>
            </a:r>
            <a:r>
              <a:rPr lang="en-US" baseline="30000" dirty="0"/>
              <a:t>2</a:t>
            </a:r>
            <a:r>
              <a:rPr lang="en-US" dirty="0" smtClean="0"/>
              <a:t>) What is the velocity of the object after that 1 second?</a:t>
            </a:r>
          </a:p>
          <a:p>
            <a:endParaRPr lang="en-US" dirty="0" smtClean="0"/>
          </a:p>
          <a:p>
            <a:pPr marL="514350" indent="-514350">
              <a:buAutoNum type="alphaUcPeriod"/>
            </a:pPr>
            <a:r>
              <a:rPr lang="en-US" dirty="0" smtClean="0"/>
              <a:t>0 m/s</a:t>
            </a:r>
          </a:p>
          <a:p>
            <a:pPr marL="514350" indent="-514350">
              <a:buAutoNum type="alphaUcPeriod"/>
            </a:pPr>
            <a:r>
              <a:rPr lang="en-US" dirty="0" smtClean="0"/>
              <a:t>½ m/s</a:t>
            </a:r>
          </a:p>
          <a:p>
            <a:pPr marL="514350" indent="-514350">
              <a:buAutoNum type="alphaUcPeriod"/>
            </a:pPr>
            <a:r>
              <a:rPr lang="en-US" dirty="0" smtClean="0"/>
              <a:t>1 m/s</a:t>
            </a:r>
          </a:p>
          <a:p>
            <a:pPr marL="514350" indent="-514350">
              <a:buAutoNum type="alphaUcPeriod"/>
            </a:pPr>
            <a:r>
              <a:rPr lang="en-US" b="1" dirty="0" smtClean="0"/>
              <a:t>2 m/s</a:t>
            </a:r>
          </a:p>
          <a:p>
            <a:endParaRPr lang="en-US" dirty="0" smtClean="0"/>
          </a:p>
        </p:txBody>
      </p:sp>
      <mc:AlternateContent xmlns:mc="http://schemas.openxmlformats.org/markup-compatibility/2006" xmlns:a14="http://schemas.microsoft.com/office/drawing/2010/main">
        <mc:Choice Requires="a14">
          <p:sp>
            <p:nvSpPr>
              <p:cNvPr id="2" name="Rectangle 1"/>
              <p:cNvSpPr/>
              <p:nvPr/>
            </p:nvSpPr>
            <p:spPr>
              <a:xfrm>
                <a:off x="5250591" y="3837521"/>
                <a:ext cx="5010474" cy="177401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𝑎</m:t>
                      </m:r>
                      <m:r>
                        <a:rPr lang="en-US" sz="2800" i="1" smtClean="0">
                          <a:latin typeface="Cambria Math" panose="02040503050406030204" pitchFamily="18" charset="0"/>
                        </a:rPr>
                        <m:t>=</m:t>
                      </m:r>
                      <m:f>
                        <m:fPr>
                          <m:ctrlPr>
                            <a:rPr lang="en-US" sz="2800" i="1">
                              <a:latin typeface="Cambria Math" panose="02040503050406030204" pitchFamily="18" charset="0"/>
                            </a:rPr>
                          </m:ctrlPr>
                        </m:fPr>
                        <m:num>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𝑓</m:t>
                              </m:r>
                            </m:sub>
                          </m:sSub>
                          <m:r>
                            <a:rPr lang="en-US" sz="2800" i="1">
                              <a:latin typeface="Cambria Math" panose="02040503050406030204" pitchFamily="18" charset="0"/>
                            </a:rPr>
                            <m:t> − </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num>
                        <m:den>
                          <m:r>
                            <a:rPr lang="en-US" sz="2800" i="1">
                              <a:latin typeface="Cambria Math" panose="02040503050406030204" pitchFamily="18" charset="0"/>
                            </a:rPr>
                            <m:t>𝑡</m:t>
                          </m:r>
                        </m:den>
                      </m:f>
                    </m:oMath>
                  </m:oMathPara>
                </a14:m>
                <a:endParaRPr lang="en-GB" sz="2800" dirty="0" smtClean="0"/>
              </a:p>
              <a:p>
                <a:pPr/>
                <a14:m>
                  <m:oMathPara xmlns:m="http://schemas.openxmlformats.org/officeDocument/2006/math">
                    <m:oMathParaPr>
                      <m:jc m:val="centerGroup"/>
                    </m:oMathParaPr>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𝑓</m:t>
                          </m:r>
                        </m:sub>
                      </m:sSub>
                      <m:r>
                        <a:rPr lang="en-US" sz="2800" i="1">
                          <a:latin typeface="Cambria Math" panose="02040503050406030204" pitchFamily="18" charset="0"/>
                        </a:rPr>
                        <m:t> − </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r>
                        <a:rPr lang="en-US" sz="2800" i="1">
                          <a:latin typeface="Cambria Math" panose="02040503050406030204" pitchFamily="18" charset="0"/>
                        </a:rPr>
                        <m:t>=</m:t>
                      </m:r>
                      <m:r>
                        <a:rPr lang="en-US" sz="2800" b="0" i="1" smtClean="0">
                          <a:latin typeface="Cambria Math" panose="02040503050406030204" pitchFamily="18" charset="0"/>
                        </a:rPr>
                        <m:t>𝑎𝑡</m:t>
                      </m:r>
                    </m:oMath>
                  </m:oMathPara>
                </a14:m>
                <a:endParaRPr lang="en-US" sz="2800" b="0" dirty="0" smtClean="0"/>
              </a:p>
              <a:p>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𝑓</m:t>
                        </m:r>
                      </m:sub>
                    </m:sSub>
                  </m:oMath>
                </a14:m>
                <a:r>
                  <a:rPr lang="en-GB" sz="2800" dirty="0" smtClean="0"/>
                  <a:t> = at +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oMath>
                </a14:m>
                <a:r>
                  <a:rPr lang="en-GB" sz="2800" dirty="0" smtClean="0"/>
                  <a:t> = (2m</a:t>
                </a:r>
                <a:r>
                  <a:rPr lang="en-GB" sz="2000" dirty="0" smtClean="0"/>
                  <a:t>/</a:t>
                </a:r>
                <a:r>
                  <a:rPr lang="en-GB" sz="2800" dirty="0" smtClean="0"/>
                  <a:t>s</a:t>
                </a:r>
                <a:r>
                  <a:rPr lang="en-GB" sz="2800" baseline="30000" dirty="0" smtClean="0"/>
                  <a:t>2</a:t>
                </a:r>
                <a:r>
                  <a:rPr lang="en-GB" sz="2800" dirty="0" smtClean="0"/>
                  <a:t> * 1s) + 0m</a:t>
                </a:r>
                <a:r>
                  <a:rPr lang="en-GB" sz="2000" dirty="0" smtClean="0"/>
                  <a:t>/</a:t>
                </a:r>
                <a:r>
                  <a:rPr lang="en-GB" sz="2800" dirty="0" smtClean="0"/>
                  <a:t>s </a:t>
                </a:r>
                <a:endParaRPr lang="en-GB" sz="2800" dirty="0"/>
              </a:p>
            </p:txBody>
          </p:sp>
        </mc:Choice>
        <mc:Fallback xmlns="">
          <p:sp>
            <p:nvSpPr>
              <p:cNvPr id="2" name="Rectangle 1"/>
              <p:cNvSpPr>
                <a:spLocks noRot="1" noChangeAspect="1" noMove="1" noResize="1" noEditPoints="1" noAdjustHandles="1" noChangeArrowheads="1" noChangeShapeType="1" noTextEdit="1"/>
              </p:cNvSpPr>
              <p:nvPr/>
            </p:nvSpPr>
            <p:spPr>
              <a:xfrm>
                <a:off x="5250591" y="3837521"/>
                <a:ext cx="5010474" cy="1774012"/>
              </a:xfrm>
              <a:prstGeom prst="rect">
                <a:avLst/>
              </a:prstGeom>
              <a:blipFill>
                <a:blip r:embed="rId2"/>
                <a:stretch>
                  <a:fillRect r="-1582" b="-7216"/>
                </a:stretch>
              </a:blipFill>
            </p:spPr>
            <p:txBody>
              <a:bodyPr/>
              <a:lstStyle/>
              <a:p>
                <a:r>
                  <a:rPr lang="en-GB">
                    <a:noFill/>
                  </a:rPr>
                  <a:t> </a:t>
                </a:r>
              </a:p>
            </p:txBody>
          </p:sp>
        </mc:Fallback>
      </mc:AlternateContent>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3289672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a:t>
            </a:r>
            <a:r>
              <a:rPr lang="en-US" dirty="0"/>
              <a:t>toy car moves 8 m in 4 s </a:t>
            </a:r>
            <a:r>
              <a:rPr lang="en-US" dirty="0" smtClean="0"/>
              <a:t>at a </a:t>
            </a:r>
            <a:r>
              <a:rPr lang="en-US" dirty="0"/>
              <a:t>constant velocity. What is the car’s velocity?</a:t>
            </a:r>
          </a:p>
          <a:p>
            <a:pPr marL="514350" indent="-514350">
              <a:buAutoNum type="alphaUcPeriod"/>
            </a:pPr>
            <a:r>
              <a:rPr lang="en-US" dirty="0" smtClean="0"/>
              <a:t>1 </a:t>
            </a:r>
            <a:r>
              <a:rPr lang="en-US" dirty="0"/>
              <a:t>m/s </a:t>
            </a:r>
          </a:p>
          <a:p>
            <a:pPr marL="514350" indent="-514350">
              <a:buAutoNum type="alphaUcPeriod"/>
            </a:pPr>
            <a:r>
              <a:rPr lang="en-US" b="1" dirty="0" smtClean="0"/>
              <a:t>2 </a:t>
            </a:r>
            <a:r>
              <a:rPr lang="en-US" b="1" dirty="0"/>
              <a:t>m/s </a:t>
            </a:r>
            <a:endParaRPr lang="en-US" b="1" dirty="0" smtClean="0"/>
          </a:p>
          <a:p>
            <a:pPr marL="514350" indent="-514350">
              <a:buAutoNum type="alphaUcPeriod"/>
            </a:pPr>
            <a:r>
              <a:rPr lang="en-US" dirty="0" smtClean="0"/>
              <a:t>3 </a:t>
            </a:r>
            <a:r>
              <a:rPr lang="en-US" dirty="0"/>
              <a:t>m/s </a:t>
            </a:r>
          </a:p>
          <a:p>
            <a:pPr marL="514350" indent="-514350">
              <a:buAutoNum type="alphaUcPeriod"/>
            </a:pPr>
            <a:r>
              <a:rPr lang="en-US" dirty="0" smtClean="0"/>
              <a:t>4 </a:t>
            </a:r>
            <a:r>
              <a:rPr lang="en-US" dirty="0"/>
              <a:t>m/s </a:t>
            </a:r>
          </a:p>
          <a:p>
            <a:pPr marL="514350" indent="-514350">
              <a:buAutoNum type="alphaUcPeriod"/>
            </a:pPr>
            <a:r>
              <a:rPr lang="en-US" dirty="0" smtClean="0"/>
              <a:t>5 </a:t>
            </a:r>
            <a:r>
              <a:rPr lang="en-US" dirty="0"/>
              <a:t>m/s</a:t>
            </a:r>
          </a:p>
        </p:txBody>
      </p:sp>
    </p:spTree>
    <p:extLst>
      <p:ext uri="{BB962C8B-B14F-4D97-AF65-F5344CB8AC3E}">
        <p14:creationId xmlns:p14="http://schemas.microsoft.com/office/powerpoint/2010/main" val="362123597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8039"/>
            <a:ext cx="10515600" cy="4798924"/>
          </a:xfrm>
        </p:spPr>
        <p:txBody>
          <a:bodyPr>
            <a:normAutofit/>
          </a:bodyPr>
          <a:lstStyle/>
          <a:p>
            <a:pPr marL="0" indent="0">
              <a:buNone/>
            </a:pPr>
            <a:r>
              <a:rPr lang="en-US" dirty="0" smtClean="0"/>
              <a:t>If an object is rolled down an inclined plane, it will accelerate at a constant rate, but one that is smaller than g.  </a:t>
            </a:r>
          </a:p>
          <a:p>
            <a:pPr marL="0" indent="0">
              <a:buNone/>
            </a:pPr>
            <a:r>
              <a:rPr lang="en-US" dirty="0" smtClean="0"/>
              <a:t>An object rolled from rest down an inclined rolls 1 m in the first 1 second.  (now we know a=2 m/s</a:t>
            </a:r>
            <a:r>
              <a:rPr lang="en-US" baseline="30000" dirty="0" smtClean="0"/>
              <a:t>2</a:t>
            </a:r>
            <a:r>
              <a:rPr lang="en-US" dirty="0" smtClean="0"/>
              <a:t> and v</a:t>
            </a:r>
            <a:r>
              <a:rPr lang="en-US" baseline="-25000" dirty="0" smtClean="0"/>
              <a:t>1</a:t>
            </a:r>
            <a:r>
              <a:rPr lang="en-US" dirty="0" smtClean="0"/>
              <a:t>=2 m/s) how far does it roll in the next 1 second (from t = 1 to t = 2)</a:t>
            </a:r>
          </a:p>
          <a:p>
            <a:pPr marL="0" indent="0">
              <a:buNone/>
            </a:pPr>
            <a:endParaRPr lang="en-US" dirty="0"/>
          </a:p>
          <a:p>
            <a:pPr marL="514350" indent="-514350">
              <a:buFont typeface="+mj-lt"/>
              <a:buAutoNum type="alphaUcPeriod"/>
            </a:pPr>
            <a:r>
              <a:rPr lang="en-US" dirty="0"/>
              <a:t>1</a:t>
            </a:r>
            <a:r>
              <a:rPr lang="en-US" dirty="0" smtClean="0"/>
              <a:t> m</a:t>
            </a:r>
          </a:p>
          <a:p>
            <a:pPr marL="514350" indent="-514350">
              <a:buFont typeface="+mj-lt"/>
              <a:buAutoNum type="alphaUcPeriod"/>
            </a:pPr>
            <a:r>
              <a:rPr lang="en-US" dirty="0"/>
              <a:t>2</a:t>
            </a:r>
            <a:r>
              <a:rPr lang="en-US" dirty="0" smtClean="0"/>
              <a:t> m</a:t>
            </a:r>
            <a:endParaRPr lang="en-US" baseline="30000" dirty="0" smtClean="0"/>
          </a:p>
          <a:p>
            <a:pPr marL="514350" indent="-514350">
              <a:buFont typeface="+mj-lt"/>
              <a:buAutoNum type="alphaUcPeriod"/>
            </a:pPr>
            <a:r>
              <a:rPr lang="en-US" dirty="0"/>
              <a:t>3</a:t>
            </a:r>
            <a:r>
              <a:rPr lang="en-US" dirty="0" smtClean="0"/>
              <a:t> m</a:t>
            </a:r>
            <a:endParaRPr lang="en-US" baseline="30000" dirty="0" smtClean="0"/>
          </a:p>
          <a:p>
            <a:pPr marL="514350" indent="-514350">
              <a:buFont typeface="+mj-lt"/>
              <a:buAutoNum type="alphaUcPeriod"/>
            </a:pPr>
            <a:r>
              <a:rPr lang="en-US" dirty="0"/>
              <a:t>4</a:t>
            </a:r>
            <a:r>
              <a:rPr lang="en-US" dirty="0" smtClean="0"/>
              <a:t> m</a:t>
            </a:r>
            <a:endParaRPr lang="en-US" baseline="30000" dirty="0" smtClean="0"/>
          </a:p>
          <a:p>
            <a:pPr marL="0" indent="0">
              <a:buNone/>
            </a:pPr>
            <a:endParaRPr lang="en-US" dirty="0" smtClean="0"/>
          </a:p>
        </p:txBody>
      </p:sp>
      <p:sp>
        <p:nvSpPr>
          <p:cNvPr id="4" name="Title 3"/>
          <p:cNvSpPr>
            <a:spLocks noGrp="1"/>
          </p:cNvSpPr>
          <p:nvPr>
            <p:ph type="title"/>
          </p:nvPr>
        </p:nvSpPr>
        <p:spPr>
          <a:xfrm>
            <a:off x="838200" y="365125"/>
            <a:ext cx="10515600" cy="1325563"/>
          </a:xfrm>
        </p:spPr>
        <p:txBody>
          <a:bodyPr/>
          <a:lstStyle/>
          <a:p>
            <a:r>
              <a:rPr lang="en-US" dirty="0" smtClean="0"/>
              <a:t>Question 25</a:t>
            </a:r>
            <a:endParaRPr lang="en-US" dirty="0"/>
          </a:p>
        </p:txBody>
      </p:sp>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1470943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8039"/>
            <a:ext cx="10515600" cy="4798924"/>
          </a:xfrm>
        </p:spPr>
        <p:txBody>
          <a:bodyPr>
            <a:normAutofit/>
          </a:bodyPr>
          <a:lstStyle/>
          <a:p>
            <a:pPr marL="0" indent="0">
              <a:buNone/>
            </a:pPr>
            <a:r>
              <a:rPr lang="en-US" dirty="0" smtClean="0"/>
              <a:t>If an object is rolled down an inclined plane, it will accelerate at a constant rate, but one that is smaller than g.  </a:t>
            </a:r>
          </a:p>
          <a:p>
            <a:pPr marL="0" indent="0">
              <a:buNone/>
            </a:pPr>
            <a:r>
              <a:rPr lang="en-US" dirty="0" smtClean="0"/>
              <a:t>An object rolled from rest down an inclined rolls 1 m in the first 1 second.  (now we know a=2 m/s</a:t>
            </a:r>
            <a:r>
              <a:rPr lang="en-US" baseline="30000" dirty="0" smtClean="0"/>
              <a:t>2</a:t>
            </a:r>
            <a:r>
              <a:rPr lang="en-US" dirty="0" smtClean="0"/>
              <a:t> and v</a:t>
            </a:r>
            <a:r>
              <a:rPr lang="en-US" baseline="-25000" dirty="0" smtClean="0"/>
              <a:t>1</a:t>
            </a:r>
            <a:r>
              <a:rPr lang="en-US" dirty="0" smtClean="0"/>
              <a:t>=2 m/s) how far does it roll in the next 1 second (from t = 1 to t = 2)</a:t>
            </a:r>
          </a:p>
          <a:p>
            <a:pPr marL="0" indent="0">
              <a:buNone/>
            </a:pPr>
            <a:endParaRPr lang="en-US" dirty="0"/>
          </a:p>
          <a:p>
            <a:pPr marL="514350" indent="-514350">
              <a:buFont typeface="+mj-lt"/>
              <a:buAutoNum type="alphaUcPeriod"/>
            </a:pPr>
            <a:r>
              <a:rPr lang="en-US" dirty="0"/>
              <a:t>1</a:t>
            </a:r>
            <a:r>
              <a:rPr lang="en-US" dirty="0" smtClean="0"/>
              <a:t> m</a:t>
            </a:r>
          </a:p>
          <a:p>
            <a:pPr marL="514350" indent="-514350">
              <a:buFont typeface="+mj-lt"/>
              <a:buAutoNum type="alphaUcPeriod"/>
            </a:pPr>
            <a:r>
              <a:rPr lang="en-US" dirty="0"/>
              <a:t>2</a:t>
            </a:r>
            <a:r>
              <a:rPr lang="en-US" dirty="0" smtClean="0"/>
              <a:t> m</a:t>
            </a:r>
            <a:endParaRPr lang="en-US" baseline="30000" dirty="0" smtClean="0"/>
          </a:p>
          <a:p>
            <a:pPr marL="514350" indent="-514350">
              <a:buFont typeface="+mj-lt"/>
              <a:buAutoNum type="alphaUcPeriod"/>
            </a:pPr>
            <a:r>
              <a:rPr lang="en-US" b="1" dirty="0"/>
              <a:t>3</a:t>
            </a:r>
            <a:r>
              <a:rPr lang="en-US" b="1" dirty="0" smtClean="0"/>
              <a:t> m</a:t>
            </a:r>
            <a:endParaRPr lang="en-US" b="1" baseline="30000" dirty="0" smtClean="0"/>
          </a:p>
          <a:p>
            <a:pPr marL="514350" indent="-514350">
              <a:buFont typeface="+mj-lt"/>
              <a:buAutoNum type="alphaUcPeriod"/>
            </a:pPr>
            <a:r>
              <a:rPr lang="en-US" dirty="0"/>
              <a:t>4</a:t>
            </a:r>
            <a:r>
              <a:rPr lang="en-US" dirty="0" smtClean="0"/>
              <a:t> m</a:t>
            </a:r>
            <a:endParaRPr lang="en-US" baseline="30000" dirty="0" smtClean="0"/>
          </a:p>
          <a:p>
            <a:pPr marL="0" indent="0">
              <a:buNone/>
            </a:pPr>
            <a:endParaRPr lang="en-US" dirty="0" smtClean="0"/>
          </a:p>
        </p:txBody>
      </p:sp>
      <p:sp>
        <p:nvSpPr>
          <p:cNvPr id="4" name="Title 3"/>
          <p:cNvSpPr>
            <a:spLocks noGrp="1"/>
          </p:cNvSpPr>
          <p:nvPr>
            <p:ph type="title"/>
          </p:nvPr>
        </p:nvSpPr>
        <p:spPr>
          <a:xfrm>
            <a:off x="838200" y="365125"/>
            <a:ext cx="10515600" cy="1325563"/>
          </a:xfrm>
        </p:spPr>
        <p:txBody>
          <a:bodyPr/>
          <a:lstStyle/>
          <a:p>
            <a:r>
              <a:rPr lang="en-US" dirty="0" smtClean="0"/>
              <a:t>Question 25</a:t>
            </a:r>
            <a:endParaRPr lang="en-US" dirty="0"/>
          </a:p>
        </p:txBody>
      </p:sp>
      <mc:AlternateContent xmlns:mc="http://schemas.openxmlformats.org/markup-compatibility/2006">
        <mc:Choice xmlns:a14="http://schemas.microsoft.com/office/drawing/2010/main" Requires="a14">
          <p:sp>
            <p:nvSpPr>
              <p:cNvPr id="2" name="Rectangle 1"/>
              <p:cNvSpPr/>
              <p:nvPr/>
            </p:nvSpPr>
            <p:spPr>
              <a:xfrm>
                <a:off x="4635870" y="3983341"/>
                <a:ext cx="3837910" cy="2191626"/>
              </a:xfrm>
              <a:prstGeom prst="rect">
                <a:avLst/>
              </a:prstGeom>
            </p:spPr>
            <p:txBody>
              <a:bodyPr wrap="none">
                <a:spAutoFit/>
              </a:bodyPr>
              <a:lstStyle/>
              <a:p>
                <a:pPr>
                  <a:buClrTx/>
                  <a:buSzPct val="80000"/>
                </a:pPr>
                <a14:m>
                  <m:oMathPara xmlns:m="http://schemas.openxmlformats.org/officeDocument/2006/math">
                    <m:oMathParaPr>
                      <m:jc m:val="centerGroup"/>
                    </m:oMathParaPr>
                    <m:oMath xmlns:m="http://schemas.openxmlformats.org/officeDocument/2006/math">
                      <m:r>
                        <m:rPr>
                          <m:sty m:val="p"/>
                        </m:rPr>
                        <a:rPr lang="en-US" sz="2800" smtClean="0">
                          <a:latin typeface="Cambria Math" panose="02040503050406030204" pitchFamily="18" charset="0"/>
                        </a:rPr>
                        <m:t>Δ</m:t>
                      </m:r>
                      <m:r>
                        <a:rPr lang="en-US" sz="2800" i="1">
                          <a:latin typeface="Cambria Math" panose="02040503050406030204" pitchFamily="18" charset="0"/>
                        </a:rPr>
                        <m:t>𝑥</m:t>
                      </m:r>
                      <m:r>
                        <a:rPr lang="en-US" sz="2800" i="1">
                          <a:latin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r>
                        <a:rPr lang="en-US" sz="2800" i="1">
                          <a:latin typeface="Cambria Math" panose="02040503050406030204" pitchFamily="18" charset="0"/>
                        </a:rPr>
                        <m:t>𝑡</m:t>
                      </m:r>
                      <m:r>
                        <a:rPr lang="en-US" sz="2800" i="1">
                          <a:latin typeface="Cambria Math" panose="02040503050406030204" pitchFamily="18" charset="0"/>
                        </a:rPr>
                        <m:t> + </m:t>
                      </m:r>
                      <m:f>
                        <m:fPr>
                          <m:ctrlPr>
                            <a:rPr lang="en-US" sz="2800" i="1">
                              <a:latin typeface="Cambria Math" panose="02040503050406030204" pitchFamily="18" charset="0"/>
                            </a:rPr>
                          </m:ctrlPr>
                        </m:fPr>
                        <m:num>
                          <m:r>
                            <a:rPr lang="en-US" sz="2800" i="1">
                              <a:latin typeface="Cambria Math" panose="02040503050406030204" pitchFamily="18" charset="0"/>
                            </a:rPr>
                            <m:t>1</m:t>
                          </m:r>
                        </m:num>
                        <m:den>
                          <m:r>
                            <a:rPr lang="en-US" sz="2800" i="1">
                              <a:latin typeface="Cambria Math" panose="02040503050406030204" pitchFamily="18" charset="0"/>
                            </a:rPr>
                            <m:t>2</m:t>
                          </m:r>
                        </m:den>
                      </m:f>
                      <m:r>
                        <a:rPr lang="en-US" sz="2800" i="1">
                          <a:latin typeface="Cambria Math" panose="02040503050406030204" pitchFamily="18" charset="0"/>
                        </a:rPr>
                        <m:t>𝑎</m:t>
                      </m:r>
                      <m:sSup>
                        <m:sSupPr>
                          <m:ctrlPr>
                            <a:rPr lang="en-US" sz="2800" i="1">
                              <a:latin typeface="Cambria Math" panose="02040503050406030204" pitchFamily="18" charset="0"/>
                            </a:rPr>
                          </m:ctrlPr>
                        </m:sSupPr>
                        <m:e>
                          <m:r>
                            <a:rPr lang="en-US" sz="2800" i="1">
                              <a:latin typeface="Cambria Math" panose="02040503050406030204" pitchFamily="18" charset="0"/>
                            </a:rPr>
                            <m:t>𝑡</m:t>
                          </m:r>
                        </m:e>
                        <m:sup>
                          <m:r>
                            <a:rPr lang="en-US" sz="2800" i="1">
                              <a:latin typeface="Cambria Math" panose="02040503050406030204" pitchFamily="18" charset="0"/>
                            </a:rPr>
                            <m:t>2</m:t>
                          </m:r>
                        </m:sup>
                      </m:sSup>
                    </m:oMath>
                  </m:oMathPara>
                </a14:m>
                <a:endParaRPr lang="en-US" sz="2800" dirty="0" smtClean="0"/>
              </a:p>
              <a:p>
                <a:pPr>
                  <a:buClrTx/>
                  <a:buSzPct val="80000"/>
                </a:pPr>
                <a:r>
                  <a:rPr lang="en-US" sz="2800" dirty="0"/>
                  <a:t> </a:t>
                </a:r>
                <a:r>
                  <a:rPr lang="en-US" sz="2800" dirty="0" smtClean="0"/>
                  <a:t>       = </a:t>
                </a:r>
                <a:r>
                  <a:rPr lang="en-US" sz="2800" dirty="0" smtClean="0"/>
                  <a:t>(2*1) </a:t>
                </a:r>
                <a:r>
                  <a:rPr lang="en-US" sz="2800" dirty="0" smtClean="0"/>
                  <a:t>+ (½ * 2 * 1</a:t>
                </a:r>
                <a:r>
                  <a:rPr lang="en-US" sz="2800" baseline="30000" dirty="0" smtClean="0"/>
                  <a:t>2</a:t>
                </a:r>
                <a:r>
                  <a:rPr lang="en-US" sz="2800" dirty="0" smtClean="0"/>
                  <a:t>)</a:t>
                </a:r>
              </a:p>
              <a:p>
                <a:pPr>
                  <a:buClrTx/>
                  <a:buSzPct val="80000"/>
                </a:pPr>
                <a:r>
                  <a:rPr lang="en-US" sz="2800" dirty="0"/>
                  <a:t> </a:t>
                </a:r>
                <a:r>
                  <a:rPr lang="en-US" sz="2800" dirty="0" smtClean="0"/>
                  <a:t>       = 2 + 1</a:t>
                </a:r>
              </a:p>
              <a:p>
                <a:pPr>
                  <a:buClrTx/>
                  <a:buSzPct val="80000"/>
                </a:pPr>
                <a:r>
                  <a:rPr lang="en-US" sz="2800" dirty="0"/>
                  <a:t> </a:t>
                </a:r>
                <a:r>
                  <a:rPr lang="en-US" sz="2800" dirty="0" smtClean="0"/>
                  <a:t>       = 3m</a:t>
                </a:r>
                <a:endParaRPr lang="en-US" sz="2800" dirty="0"/>
              </a:p>
            </p:txBody>
          </p:sp>
        </mc:Choice>
        <mc:Fallback>
          <p:sp>
            <p:nvSpPr>
              <p:cNvPr id="2" name="Rectangle 1"/>
              <p:cNvSpPr>
                <a:spLocks noRot="1" noChangeAspect="1" noMove="1" noResize="1" noEditPoints="1" noAdjustHandles="1" noChangeArrowheads="1" noChangeShapeType="1" noTextEdit="1"/>
              </p:cNvSpPr>
              <p:nvPr/>
            </p:nvSpPr>
            <p:spPr>
              <a:xfrm>
                <a:off x="4635870" y="3983341"/>
                <a:ext cx="3837910" cy="2191626"/>
              </a:xfrm>
              <a:prstGeom prst="rect">
                <a:avLst/>
              </a:prstGeom>
              <a:blipFill>
                <a:blip r:embed="rId2"/>
                <a:stretch>
                  <a:fillRect r="-2222" b="-6944"/>
                </a:stretch>
              </a:blipFill>
            </p:spPr>
            <p:txBody>
              <a:bodyPr/>
              <a:lstStyle/>
              <a:p>
                <a:r>
                  <a:rPr lang="en-GB">
                    <a:noFill/>
                  </a:rPr>
                  <a:t> </a:t>
                </a:r>
              </a:p>
            </p:txBody>
          </p:sp>
        </mc:Fallback>
      </mc:AlternateContent>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2039662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10515600" cy="4486275"/>
          </a:xfrm>
        </p:spPr>
        <p:txBody>
          <a:bodyPr>
            <a:normAutofit/>
          </a:bodyPr>
          <a:lstStyle/>
          <a:p>
            <a:pPr marL="0" indent="0">
              <a:buNone/>
            </a:pPr>
            <a:r>
              <a:rPr lang="en-US" dirty="0"/>
              <a:t>An elephant, initially at rest on a frictionless ice pond, burps and recoils with a constant </a:t>
            </a:r>
            <a:r>
              <a:rPr lang="en-US" dirty="0" smtClean="0"/>
              <a:t>acceleration</a:t>
            </a:r>
            <a:r>
              <a:rPr lang="en-US" dirty="0"/>
              <a:t>. After it has moved through a distance of 2.4 meters, its speed is </a:t>
            </a:r>
            <a:r>
              <a:rPr lang="en-US" dirty="0" smtClean="0"/>
              <a:t>0.3 </a:t>
            </a:r>
            <a:r>
              <a:rPr lang="en-US" dirty="0"/>
              <a:t>m/s. </a:t>
            </a:r>
            <a:br>
              <a:rPr lang="en-US" dirty="0"/>
            </a:br>
            <a:r>
              <a:rPr lang="en-US" dirty="0"/>
              <a:t>               </a:t>
            </a:r>
            <a:endParaRPr lang="en-US" dirty="0" smtClean="0"/>
          </a:p>
          <a:p>
            <a:pPr marL="0" indent="0">
              <a:buNone/>
            </a:pPr>
            <a:r>
              <a:rPr lang="en-US" dirty="0" smtClean="0"/>
              <a:t>What </a:t>
            </a:r>
            <a:r>
              <a:rPr lang="en-US" dirty="0"/>
              <a:t>was its acceleration?</a:t>
            </a:r>
          </a:p>
          <a:p>
            <a:pPr marL="514350" indent="-514350">
              <a:buFont typeface="+mj-lt"/>
              <a:buAutoNum type="alphaUcPeriod"/>
            </a:pPr>
            <a:r>
              <a:rPr lang="en-US" dirty="0" smtClean="0"/>
              <a:t>0 m/s</a:t>
            </a:r>
            <a:r>
              <a:rPr lang="en-US" baseline="30000" dirty="0" smtClean="0"/>
              <a:t>2</a:t>
            </a:r>
          </a:p>
          <a:p>
            <a:pPr marL="514350" indent="-514350">
              <a:buFont typeface="+mj-lt"/>
              <a:buAutoNum type="alphaUcPeriod"/>
            </a:pPr>
            <a:r>
              <a:rPr lang="en-US" dirty="0" smtClean="0"/>
              <a:t>0.019 m/s</a:t>
            </a:r>
            <a:r>
              <a:rPr lang="en-US" baseline="30000" dirty="0" smtClean="0"/>
              <a:t>2</a:t>
            </a:r>
          </a:p>
          <a:p>
            <a:pPr marL="514350" indent="-514350">
              <a:buFont typeface="+mj-lt"/>
              <a:buAutoNum type="alphaUcPeriod"/>
            </a:pPr>
            <a:r>
              <a:rPr lang="en-US" dirty="0" smtClean="0"/>
              <a:t>0.09 m/s</a:t>
            </a:r>
            <a:r>
              <a:rPr lang="en-US" baseline="30000" dirty="0" smtClean="0"/>
              <a:t>2</a:t>
            </a:r>
          </a:p>
          <a:p>
            <a:pPr marL="514350" indent="-514350">
              <a:buFont typeface="+mj-lt"/>
              <a:buAutoNum type="alphaUcPeriod"/>
            </a:pPr>
            <a:r>
              <a:rPr lang="en-US" dirty="0" smtClean="0"/>
              <a:t>0.432 m/s</a:t>
            </a:r>
            <a:r>
              <a:rPr lang="en-US" baseline="30000" dirty="0" smtClean="0"/>
              <a:t>2</a:t>
            </a:r>
          </a:p>
        </p:txBody>
      </p:sp>
      <p:sp>
        <p:nvSpPr>
          <p:cNvPr id="4" name="Title 3"/>
          <p:cNvSpPr>
            <a:spLocks noGrp="1"/>
          </p:cNvSpPr>
          <p:nvPr>
            <p:ph type="title"/>
          </p:nvPr>
        </p:nvSpPr>
        <p:spPr>
          <a:xfrm>
            <a:off x="838200" y="365125"/>
            <a:ext cx="10515600" cy="1325563"/>
          </a:xfrm>
        </p:spPr>
        <p:txBody>
          <a:bodyPr/>
          <a:lstStyle/>
          <a:p>
            <a:r>
              <a:rPr lang="en-US" dirty="0" smtClean="0"/>
              <a:t>Question 26</a:t>
            </a:r>
            <a:endParaRPr lang="en-US" dirty="0"/>
          </a:p>
        </p:txBody>
      </p:sp>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16410571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10515600" cy="4486275"/>
          </a:xfrm>
        </p:spPr>
        <p:txBody>
          <a:bodyPr>
            <a:normAutofit/>
          </a:bodyPr>
          <a:lstStyle/>
          <a:p>
            <a:pPr marL="0" indent="0">
              <a:buNone/>
            </a:pPr>
            <a:r>
              <a:rPr lang="en-US" dirty="0"/>
              <a:t>An elephant, initially at rest on a frictionless ice pond, burps and recoils with a constant </a:t>
            </a:r>
            <a:r>
              <a:rPr lang="en-US" dirty="0" smtClean="0"/>
              <a:t>acceleration</a:t>
            </a:r>
            <a:r>
              <a:rPr lang="en-US" dirty="0"/>
              <a:t>. After it has moved through a distance of 2.4 meters, its speed is </a:t>
            </a:r>
            <a:r>
              <a:rPr lang="en-US" dirty="0" smtClean="0"/>
              <a:t>0.3 </a:t>
            </a:r>
            <a:r>
              <a:rPr lang="en-US" dirty="0"/>
              <a:t>m/s. </a:t>
            </a:r>
            <a:br>
              <a:rPr lang="en-US" dirty="0"/>
            </a:br>
            <a:r>
              <a:rPr lang="en-US" dirty="0"/>
              <a:t>               </a:t>
            </a:r>
            <a:endParaRPr lang="en-US" dirty="0" smtClean="0"/>
          </a:p>
          <a:p>
            <a:pPr marL="0" indent="0">
              <a:buNone/>
            </a:pPr>
            <a:r>
              <a:rPr lang="en-US" dirty="0" smtClean="0"/>
              <a:t>What </a:t>
            </a:r>
            <a:r>
              <a:rPr lang="en-US" dirty="0"/>
              <a:t>was its acceleration?</a:t>
            </a:r>
          </a:p>
          <a:p>
            <a:pPr marL="514350" indent="-514350">
              <a:buFont typeface="+mj-lt"/>
              <a:buAutoNum type="alphaUcPeriod"/>
            </a:pPr>
            <a:r>
              <a:rPr lang="en-US" dirty="0" smtClean="0"/>
              <a:t>0 m/s</a:t>
            </a:r>
            <a:r>
              <a:rPr lang="en-US" baseline="30000" dirty="0" smtClean="0"/>
              <a:t>2</a:t>
            </a:r>
          </a:p>
          <a:p>
            <a:pPr marL="514350" indent="-514350">
              <a:buFont typeface="+mj-lt"/>
              <a:buAutoNum type="alphaUcPeriod"/>
            </a:pPr>
            <a:r>
              <a:rPr lang="en-US" b="1" dirty="0" smtClean="0"/>
              <a:t>0.019 m/s</a:t>
            </a:r>
            <a:r>
              <a:rPr lang="en-US" b="1" baseline="30000" dirty="0" smtClean="0"/>
              <a:t>2</a:t>
            </a:r>
          </a:p>
          <a:p>
            <a:pPr marL="514350" indent="-514350">
              <a:buFont typeface="+mj-lt"/>
              <a:buAutoNum type="alphaUcPeriod"/>
            </a:pPr>
            <a:r>
              <a:rPr lang="en-US" dirty="0" smtClean="0"/>
              <a:t>0.09 m/s</a:t>
            </a:r>
            <a:r>
              <a:rPr lang="en-US" baseline="30000" dirty="0" smtClean="0"/>
              <a:t>2</a:t>
            </a:r>
          </a:p>
          <a:p>
            <a:pPr marL="514350" indent="-514350">
              <a:buFont typeface="+mj-lt"/>
              <a:buAutoNum type="alphaUcPeriod"/>
            </a:pPr>
            <a:r>
              <a:rPr lang="en-US" dirty="0" smtClean="0"/>
              <a:t>0.432 m/s</a:t>
            </a:r>
            <a:r>
              <a:rPr lang="en-US" baseline="30000" dirty="0" smtClean="0"/>
              <a:t>2</a:t>
            </a:r>
          </a:p>
        </p:txBody>
      </p:sp>
      <p:sp>
        <p:nvSpPr>
          <p:cNvPr id="4" name="Title 3"/>
          <p:cNvSpPr>
            <a:spLocks noGrp="1"/>
          </p:cNvSpPr>
          <p:nvPr>
            <p:ph type="title"/>
          </p:nvPr>
        </p:nvSpPr>
        <p:spPr>
          <a:xfrm>
            <a:off x="838200" y="365125"/>
            <a:ext cx="10515600" cy="1325563"/>
          </a:xfrm>
        </p:spPr>
        <p:txBody>
          <a:bodyPr/>
          <a:lstStyle/>
          <a:p>
            <a:r>
              <a:rPr lang="en-US" dirty="0" smtClean="0"/>
              <a:t>Question 26</a:t>
            </a:r>
            <a:endParaRPr lang="en-US" dirty="0"/>
          </a:p>
        </p:txBody>
      </p:sp>
      <mc:AlternateContent xmlns:mc="http://schemas.openxmlformats.org/markup-compatibility/2006" xmlns:a14="http://schemas.microsoft.com/office/drawing/2010/main">
        <mc:Choice Requires="a14">
          <p:sp>
            <p:nvSpPr>
              <p:cNvPr id="2" name="Rectangle 1"/>
              <p:cNvSpPr/>
              <p:nvPr/>
            </p:nvSpPr>
            <p:spPr>
              <a:xfrm>
                <a:off x="4918370" y="4149587"/>
                <a:ext cx="4784836" cy="2026580"/>
              </a:xfrm>
              <a:prstGeom prst="rect">
                <a:avLst/>
              </a:prstGeom>
            </p:spPr>
            <p:txBody>
              <a:bodyPr wrap="none">
                <a:spAutoFit/>
              </a:bodyPr>
              <a:lstStyle/>
              <a:p>
                <a:pPr>
                  <a:buClrTx/>
                  <a:buSzPct val="80000"/>
                </a:pPr>
                <a14:m>
                  <m:oMathPara xmlns:m="http://schemas.openxmlformats.org/officeDocument/2006/math">
                    <m:oMathParaPr>
                      <m:jc m:val="centerGroup"/>
                    </m:oMathParaPr>
                    <m:oMath xmlns:m="http://schemas.openxmlformats.org/officeDocument/2006/math">
                      <m:sSubSup>
                        <m:sSubSupPr>
                          <m:ctrlPr>
                            <a:rPr lang="en-US" sz="2800" i="1">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𝑓</m:t>
                          </m:r>
                        </m:sub>
                        <m:sup>
                          <m:r>
                            <a:rPr lang="en-US" sz="2800" i="1">
                              <a:latin typeface="Cambria Math" panose="02040503050406030204" pitchFamily="18" charset="0"/>
                            </a:rPr>
                            <m:t>2</m:t>
                          </m:r>
                        </m:sup>
                      </m:sSubSup>
                      <m:r>
                        <a:rPr lang="en-US" sz="2800" i="1">
                          <a:latin typeface="Cambria Math" panose="02040503050406030204" pitchFamily="18" charset="0"/>
                        </a:rPr>
                        <m:t>=</m:t>
                      </m:r>
                      <m:sSubSup>
                        <m:sSubSupPr>
                          <m:ctrlPr>
                            <a:rPr lang="en-US" sz="2800" i="1">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𝑖</m:t>
                          </m:r>
                        </m:sub>
                        <m:sup>
                          <m:r>
                            <a:rPr lang="en-US" sz="2800" i="1">
                              <a:latin typeface="Cambria Math" panose="02040503050406030204" pitchFamily="18" charset="0"/>
                            </a:rPr>
                            <m:t>2</m:t>
                          </m:r>
                        </m:sup>
                      </m:sSubSup>
                      <m:r>
                        <a:rPr lang="en-US" sz="2800" i="1">
                          <a:latin typeface="Cambria Math" panose="02040503050406030204" pitchFamily="18" charset="0"/>
                        </a:rPr>
                        <m:t> + 2</m:t>
                      </m:r>
                      <m:r>
                        <a:rPr lang="en-US" sz="2800" i="1">
                          <a:latin typeface="Cambria Math" panose="02040503050406030204" pitchFamily="18" charset="0"/>
                        </a:rPr>
                        <m:t>𝑎</m:t>
                      </m:r>
                      <m:r>
                        <m:rPr>
                          <m:sty m:val="p"/>
                        </m:rPr>
                        <a:rPr lang="en-US" sz="2800">
                          <a:latin typeface="Cambria Math" panose="02040503050406030204" pitchFamily="18" charset="0"/>
                        </a:rPr>
                        <m:t>Δ</m:t>
                      </m:r>
                      <m:r>
                        <a:rPr lang="en-US" sz="2800" i="1">
                          <a:latin typeface="Cambria Math" panose="02040503050406030204" pitchFamily="18" charset="0"/>
                        </a:rPr>
                        <m:t>𝑥</m:t>
                      </m:r>
                    </m:oMath>
                  </m:oMathPara>
                </a14:m>
                <a:endParaRPr lang="en-US" sz="2800" dirty="0" smtClean="0"/>
              </a:p>
              <a:p>
                <a:pPr>
                  <a:buSzPct val="80000"/>
                </a:pPr>
                <a:r>
                  <a:rPr lang="en-US" sz="2800" dirty="0"/>
                  <a:t> </a:t>
                </a:r>
                <a14:m>
                  <m:oMath xmlns:m="http://schemas.openxmlformats.org/officeDocument/2006/math">
                    <m:r>
                      <a:rPr lang="en-US" sz="2800" i="1">
                        <a:latin typeface="Cambria Math" panose="02040503050406030204" pitchFamily="18" charset="0"/>
                      </a:rPr>
                      <m:t>2</m:t>
                    </m:r>
                    <m:r>
                      <a:rPr lang="en-US" sz="2800" i="1">
                        <a:latin typeface="Cambria Math" panose="02040503050406030204" pitchFamily="18" charset="0"/>
                      </a:rPr>
                      <m:t>𝑎</m:t>
                    </m:r>
                    <m:r>
                      <m:rPr>
                        <m:sty m:val="p"/>
                      </m:rPr>
                      <a:rPr lang="en-US" sz="2800">
                        <a:latin typeface="Cambria Math" panose="02040503050406030204" pitchFamily="18" charset="0"/>
                      </a:rPr>
                      <m:t>Δ</m:t>
                    </m:r>
                    <m:r>
                      <a:rPr lang="en-US" sz="2800" i="1">
                        <a:latin typeface="Cambria Math" panose="02040503050406030204" pitchFamily="18" charset="0"/>
                      </a:rPr>
                      <m:t>𝑥</m:t>
                    </m:r>
                  </m:oMath>
                </a14:m>
                <a:r>
                  <a:rPr lang="en-US" sz="2800" dirty="0" smtClean="0"/>
                  <a:t> = </a:t>
                </a:r>
                <a14:m>
                  <m:oMath xmlns:m="http://schemas.openxmlformats.org/officeDocument/2006/math">
                    <m:sSubSup>
                      <m:sSubSupPr>
                        <m:ctrlPr>
                          <a:rPr lang="en-US" sz="2800" i="1">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𝑓</m:t>
                        </m:r>
                      </m:sub>
                      <m:sup>
                        <m:r>
                          <a:rPr lang="en-US" sz="2800" i="1">
                            <a:latin typeface="Cambria Math" panose="02040503050406030204" pitchFamily="18" charset="0"/>
                          </a:rPr>
                          <m:t>2</m:t>
                        </m:r>
                      </m:sup>
                    </m:sSubSup>
                  </m:oMath>
                </a14:m>
                <a:r>
                  <a:rPr lang="en-US" sz="2800" dirty="0" smtClean="0"/>
                  <a:t> - </a:t>
                </a:r>
                <a14:m>
                  <m:oMath xmlns:m="http://schemas.openxmlformats.org/officeDocument/2006/math">
                    <m:sSubSup>
                      <m:sSubSupPr>
                        <m:ctrlPr>
                          <a:rPr lang="en-US" sz="2800" i="1">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𝑖</m:t>
                        </m:r>
                      </m:sub>
                      <m:sup>
                        <m:r>
                          <a:rPr lang="en-US" sz="2800" i="1">
                            <a:latin typeface="Cambria Math" panose="02040503050406030204" pitchFamily="18" charset="0"/>
                          </a:rPr>
                          <m:t>2</m:t>
                        </m:r>
                      </m:sup>
                    </m:sSubSup>
                  </m:oMath>
                </a14:m>
                <a:endParaRPr lang="en-US" sz="2800" dirty="0"/>
              </a:p>
              <a:p>
                <a:pPr>
                  <a:buClrTx/>
                  <a:buSzPct val="80000"/>
                </a:pPr>
                <a:r>
                  <a:rPr lang="en-US" sz="2800" dirty="0" smtClean="0"/>
                  <a:t>a = (</a:t>
                </a:r>
                <a14:m>
                  <m:oMath xmlns:m="http://schemas.openxmlformats.org/officeDocument/2006/math">
                    <m:sSubSup>
                      <m:sSubSupPr>
                        <m:ctrlPr>
                          <a:rPr lang="en-US" sz="2800" i="1">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𝑓</m:t>
                        </m:r>
                      </m:sub>
                      <m:sup>
                        <m:r>
                          <a:rPr lang="en-US" sz="2800" i="1">
                            <a:latin typeface="Cambria Math" panose="02040503050406030204" pitchFamily="18" charset="0"/>
                          </a:rPr>
                          <m:t>2</m:t>
                        </m:r>
                      </m:sup>
                    </m:sSubSup>
                  </m:oMath>
                </a14:m>
                <a:r>
                  <a:rPr lang="en-US" sz="2800" dirty="0"/>
                  <a:t> - </a:t>
                </a:r>
                <a14:m>
                  <m:oMath xmlns:m="http://schemas.openxmlformats.org/officeDocument/2006/math">
                    <m:sSubSup>
                      <m:sSubSupPr>
                        <m:ctrlPr>
                          <a:rPr lang="en-US" sz="2800" i="1">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𝑖</m:t>
                        </m:r>
                      </m:sub>
                      <m:sup>
                        <m:r>
                          <a:rPr lang="en-US" sz="2800" i="1">
                            <a:latin typeface="Cambria Math" panose="02040503050406030204" pitchFamily="18" charset="0"/>
                          </a:rPr>
                          <m:t>2</m:t>
                        </m:r>
                      </m:sup>
                    </m:sSubSup>
                  </m:oMath>
                </a14:m>
                <a:r>
                  <a:rPr lang="en-US" sz="2800" dirty="0" smtClean="0"/>
                  <a:t>)/2</a:t>
                </a:r>
                <a:r>
                  <a:rPr lang="en-US" sz="2800" dirty="0"/>
                  <a:t> </a:t>
                </a:r>
                <a14:m>
                  <m:oMath xmlns:m="http://schemas.openxmlformats.org/officeDocument/2006/math">
                    <m:r>
                      <m:rPr>
                        <m:sty m:val="p"/>
                      </m:rPr>
                      <a:rPr lang="en-US" sz="2800">
                        <a:latin typeface="Cambria Math" panose="02040503050406030204" pitchFamily="18" charset="0"/>
                      </a:rPr>
                      <m:t>Δ</m:t>
                    </m:r>
                    <m:r>
                      <a:rPr lang="en-US" sz="2800" i="1">
                        <a:latin typeface="Cambria Math" panose="02040503050406030204" pitchFamily="18" charset="0"/>
                      </a:rPr>
                      <m:t>𝑥</m:t>
                    </m:r>
                  </m:oMath>
                </a14:m>
                <a:r>
                  <a:rPr lang="en-US" sz="2800" dirty="0"/>
                  <a:t> </a:t>
                </a:r>
                <a:endParaRPr lang="en-US" sz="2800" dirty="0" smtClean="0"/>
              </a:p>
              <a:p>
                <a:pPr>
                  <a:buSzPct val="80000"/>
                </a:pPr>
                <a:r>
                  <a:rPr lang="en-US" sz="2800" dirty="0" smtClean="0"/>
                  <a:t>   = 0.3</a:t>
                </a:r>
                <a:r>
                  <a:rPr lang="en-US" sz="2800" baseline="30000" dirty="0" smtClean="0"/>
                  <a:t>2</a:t>
                </a:r>
                <a:r>
                  <a:rPr lang="en-US" sz="2800" dirty="0"/>
                  <a:t> </a:t>
                </a:r>
                <a:r>
                  <a:rPr lang="en-US" sz="2800" dirty="0" smtClean="0"/>
                  <a:t>/ (2 * 2.4) = 0.019 m/s</a:t>
                </a:r>
                <a:r>
                  <a:rPr lang="en-US" sz="2800" baseline="30000" dirty="0" smtClean="0"/>
                  <a:t>2</a:t>
                </a:r>
                <a:r>
                  <a:rPr lang="en-US" sz="2800" dirty="0" smtClean="0"/>
                  <a:t> </a:t>
                </a:r>
                <a:endParaRPr lang="en-US" sz="2800" dirty="0"/>
              </a:p>
            </p:txBody>
          </p:sp>
        </mc:Choice>
        <mc:Fallback xmlns="">
          <p:sp>
            <p:nvSpPr>
              <p:cNvPr id="2" name="Rectangle 1"/>
              <p:cNvSpPr>
                <a:spLocks noRot="1" noChangeAspect="1" noMove="1" noResize="1" noEditPoints="1" noAdjustHandles="1" noChangeArrowheads="1" noChangeShapeType="1" noTextEdit="1"/>
              </p:cNvSpPr>
              <p:nvPr/>
            </p:nvSpPr>
            <p:spPr>
              <a:xfrm>
                <a:off x="4918370" y="4149587"/>
                <a:ext cx="4784836" cy="2026580"/>
              </a:xfrm>
              <a:prstGeom prst="rect">
                <a:avLst/>
              </a:prstGeom>
              <a:blipFill>
                <a:blip r:embed="rId2"/>
                <a:stretch>
                  <a:fillRect l="-2675" b="-7831"/>
                </a:stretch>
              </a:blipFill>
            </p:spPr>
            <p:txBody>
              <a:bodyPr/>
              <a:lstStyle/>
              <a:p>
                <a:r>
                  <a:rPr lang="en-GB">
                    <a:noFill/>
                  </a:rPr>
                  <a:t> </a:t>
                </a:r>
              </a:p>
            </p:txBody>
          </p:sp>
        </mc:Fallback>
      </mc:AlternateContent>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408209342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10515600" cy="4486275"/>
          </a:xfrm>
        </p:spPr>
        <p:txBody>
          <a:bodyPr>
            <a:normAutofit/>
          </a:bodyPr>
          <a:lstStyle/>
          <a:p>
            <a:pPr marL="0" indent="0">
              <a:buNone/>
            </a:pPr>
            <a:r>
              <a:rPr lang="en-US" dirty="0" smtClean="0"/>
              <a:t>What </a:t>
            </a:r>
            <a:r>
              <a:rPr lang="en-US" dirty="0"/>
              <a:t>acceleration must a car have if its speed is to change from 11.6 m/s to 16.4 m/s in 3.6 </a:t>
            </a:r>
            <a:r>
              <a:rPr lang="en-US" dirty="0" smtClean="0"/>
              <a:t>seconds</a:t>
            </a:r>
            <a:r>
              <a:rPr lang="en-US" dirty="0"/>
              <a:t>?         </a:t>
            </a:r>
          </a:p>
          <a:p>
            <a:pPr marL="0" indent="0">
              <a:buNone/>
            </a:pPr>
            <a:endParaRPr lang="en-US" dirty="0"/>
          </a:p>
          <a:p>
            <a:pPr marL="514350" indent="-514350">
              <a:buFont typeface="+mj-lt"/>
              <a:buAutoNum type="alphaUcPeriod"/>
            </a:pPr>
            <a:r>
              <a:rPr lang="en-US" dirty="0" smtClean="0"/>
              <a:t>0 m/s</a:t>
            </a:r>
            <a:r>
              <a:rPr lang="en-US" baseline="30000" dirty="0" smtClean="0"/>
              <a:t>2</a:t>
            </a:r>
          </a:p>
          <a:p>
            <a:pPr marL="514350" indent="-514350">
              <a:buFont typeface="+mj-lt"/>
              <a:buAutoNum type="alphaUcPeriod"/>
            </a:pPr>
            <a:r>
              <a:rPr lang="en-US" dirty="0" smtClean="0"/>
              <a:t>1.33 m/s</a:t>
            </a:r>
            <a:r>
              <a:rPr lang="en-US" baseline="30000" dirty="0" smtClean="0"/>
              <a:t>2</a:t>
            </a:r>
          </a:p>
          <a:p>
            <a:pPr marL="514350" indent="-514350">
              <a:buFont typeface="+mj-lt"/>
              <a:buAutoNum type="alphaUcPeriod"/>
            </a:pPr>
            <a:r>
              <a:rPr lang="en-US" dirty="0" smtClean="0"/>
              <a:t>4.5 m/s</a:t>
            </a:r>
            <a:r>
              <a:rPr lang="en-US" baseline="30000" dirty="0" smtClean="0"/>
              <a:t>2</a:t>
            </a:r>
          </a:p>
          <a:p>
            <a:pPr marL="514350" indent="-514350">
              <a:buFont typeface="+mj-lt"/>
              <a:buAutoNum type="alphaUcPeriod"/>
            </a:pPr>
            <a:r>
              <a:rPr lang="en-US" dirty="0" smtClean="0"/>
              <a:t>17.28 m/s</a:t>
            </a:r>
            <a:r>
              <a:rPr lang="en-US" baseline="30000" dirty="0" smtClean="0"/>
              <a:t>2</a:t>
            </a:r>
          </a:p>
        </p:txBody>
      </p:sp>
      <p:sp>
        <p:nvSpPr>
          <p:cNvPr id="4" name="Title 3"/>
          <p:cNvSpPr>
            <a:spLocks noGrp="1"/>
          </p:cNvSpPr>
          <p:nvPr>
            <p:ph type="title"/>
          </p:nvPr>
        </p:nvSpPr>
        <p:spPr>
          <a:xfrm>
            <a:off x="838200" y="365125"/>
            <a:ext cx="10515600" cy="1325563"/>
          </a:xfrm>
        </p:spPr>
        <p:txBody>
          <a:bodyPr/>
          <a:lstStyle/>
          <a:p>
            <a:r>
              <a:rPr lang="en-US" dirty="0" smtClean="0"/>
              <a:t>Question 27</a:t>
            </a:r>
            <a:endParaRPr lang="en-US" dirty="0"/>
          </a:p>
        </p:txBody>
      </p:sp>
    </p:spTree>
    <p:extLst>
      <p:ext uri="{BB962C8B-B14F-4D97-AF65-F5344CB8AC3E}">
        <p14:creationId xmlns:p14="http://schemas.microsoft.com/office/powerpoint/2010/main" val="39568986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10515600" cy="4486275"/>
          </a:xfrm>
        </p:spPr>
        <p:txBody>
          <a:bodyPr>
            <a:normAutofit/>
          </a:bodyPr>
          <a:lstStyle/>
          <a:p>
            <a:pPr marL="0" indent="0">
              <a:buNone/>
            </a:pPr>
            <a:r>
              <a:rPr lang="en-US" dirty="0" smtClean="0"/>
              <a:t>What </a:t>
            </a:r>
            <a:r>
              <a:rPr lang="en-US" dirty="0"/>
              <a:t>acceleration must a car have if its speed is to change from 11.6 m/s to 16.4 m/s in 3.6 </a:t>
            </a:r>
            <a:r>
              <a:rPr lang="en-US" dirty="0" smtClean="0"/>
              <a:t>seconds</a:t>
            </a:r>
            <a:r>
              <a:rPr lang="en-US" dirty="0"/>
              <a:t>?         </a:t>
            </a:r>
          </a:p>
          <a:p>
            <a:pPr marL="0" indent="0">
              <a:buNone/>
            </a:pPr>
            <a:endParaRPr lang="en-US" dirty="0"/>
          </a:p>
          <a:p>
            <a:pPr marL="514350" indent="-514350">
              <a:buFont typeface="+mj-lt"/>
              <a:buAutoNum type="alphaUcPeriod"/>
            </a:pPr>
            <a:r>
              <a:rPr lang="en-US" dirty="0" smtClean="0"/>
              <a:t>0 m/s</a:t>
            </a:r>
            <a:r>
              <a:rPr lang="en-US" baseline="30000" dirty="0" smtClean="0"/>
              <a:t>2</a:t>
            </a:r>
          </a:p>
          <a:p>
            <a:pPr marL="514350" indent="-514350">
              <a:buFont typeface="+mj-lt"/>
              <a:buAutoNum type="alphaUcPeriod"/>
            </a:pPr>
            <a:r>
              <a:rPr lang="en-US" b="1" dirty="0" smtClean="0"/>
              <a:t>1.33 m/s</a:t>
            </a:r>
            <a:r>
              <a:rPr lang="en-US" b="1" baseline="30000" dirty="0" smtClean="0"/>
              <a:t>2</a:t>
            </a:r>
          </a:p>
          <a:p>
            <a:pPr marL="514350" indent="-514350">
              <a:buFont typeface="+mj-lt"/>
              <a:buAutoNum type="alphaUcPeriod"/>
            </a:pPr>
            <a:r>
              <a:rPr lang="en-US" dirty="0" smtClean="0"/>
              <a:t>4.5 m/s</a:t>
            </a:r>
            <a:r>
              <a:rPr lang="en-US" baseline="30000" dirty="0" smtClean="0"/>
              <a:t>2</a:t>
            </a:r>
          </a:p>
          <a:p>
            <a:pPr marL="514350" indent="-514350">
              <a:buFont typeface="+mj-lt"/>
              <a:buAutoNum type="alphaUcPeriod"/>
            </a:pPr>
            <a:r>
              <a:rPr lang="en-US" dirty="0" smtClean="0"/>
              <a:t>17.28 m/s</a:t>
            </a:r>
            <a:r>
              <a:rPr lang="en-US" baseline="30000" dirty="0" smtClean="0"/>
              <a:t>2</a:t>
            </a:r>
          </a:p>
        </p:txBody>
      </p:sp>
      <p:sp>
        <p:nvSpPr>
          <p:cNvPr id="4" name="Title 3"/>
          <p:cNvSpPr>
            <a:spLocks noGrp="1"/>
          </p:cNvSpPr>
          <p:nvPr>
            <p:ph type="title"/>
          </p:nvPr>
        </p:nvSpPr>
        <p:spPr>
          <a:xfrm>
            <a:off x="838200" y="365125"/>
            <a:ext cx="10515600" cy="1325563"/>
          </a:xfrm>
        </p:spPr>
        <p:txBody>
          <a:bodyPr/>
          <a:lstStyle/>
          <a:p>
            <a:r>
              <a:rPr lang="en-US" dirty="0" smtClean="0"/>
              <a:t>Question 27</a:t>
            </a:r>
            <a:endParaRPr lang="en-US" dirty="0"/>
          </a:p>
        </p:txBody>
      </p:sp>
      <mc:AlternateContent xmlns:mc="http://schemas.openxmlformats.org/markup-compatibility/2006" xmlns:a14="http://schemas.microsoft.com/office/drawing/2010/main">
        <mc:Choice Requires="a14">
          <p:sp>
            <p:nvSpPr>
              <p:cNvPr id="2" name="Rectangle 1"/>
              <p:cNvSpPr/>
              <p:nvPr/>
            </p:nvSpPr>
            <p:spPr>
              <a:xfrm>
                <a:off x="5359773" y="3141486"/>
                <a:ext cx="2183675" cy="84324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rPr>
                        <m:t>𝑎</m:t>
                      </m:r>
                      <m:r>
                        <a:rPr lang="en-US" sz="2800" i="1">
                          <a:latin typeface="Cambria Math" panose="02040503050406030204" pitchFamily="18" charset="0"/>
                        </a:rPr>
                        <m:t>=</m:t>
                      </m:r>
                      <m:f>
                        <m:fPr>
                          <m:ctrlPr>
                            <a:rPr lang="en-US" sz="2800" i="1">
                              <a:latin typeface="Cambria Math" panose="02040503050406030204" pitchFamily="18" charset="0"/>
                            </a:rPr>
                          </m:ctrlPr>
                        </m:fPr>
                        <m:num>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𝑓</m:t>
                              </m:r>
                            </m:sub>
                          </m:sSub>
                          <m:r>
                            <a:rPr lang="en-US" sz="2800" i="1">
                              <a:latin typeface="Cambria Math" panose="02040503050406030204" pitchFamily="18" charset="0"/>
                            </a:rPr>
                            <m:t> − </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num>
                        <m:den>
                          <m:r>
                            <a:rPr lang="en-US" sz="2800" i="1">
                              <a:latin typeface="Cambria Math" panose="02040503050406030204" pitchFamily="18" charset="0"/>
                            </a:rPr>
                            <m:t>𝑡</m:t>
                          </m:r>
                        </m:den>
                      </m:f>
                    </m:oMath>
                  </m:oMathPara>
                </a14:m>
                <a:endParaRPr lang="en-GB" sz="2800" dirty="0"/>
              </a:p>
            </p:txBody>
          </p:sp>
        </mc:Choice>
        <mc:Fallback xmlns="">
          <p:sp>
            <p:nvSpPr>
              <p:cNvPr id="2" name="Rectangle 1"/>
              <p:cNvSpPr>
                <a:spLocks noRot="1" noChangeAspect="1" noMove="1" noResize="1" noEditPoints="1" noAdjustHandles="1" noChangeArrowheads="1" noChangeShapeType="1" noTextEdit="1"/>
              </p:cNvSpPr>
              <p:nvPr/>
            </p:nvSpPr>
            <p:spPr>
              <a:xfrm>
                <a:off x="5359773" y="3141486"/>
                <a:ext cx="2183675" cy="843244"/>
              </a:xfrm>
              <a:prstGeom prst="rect">
                <a:avLst/>
              </a:prstGeom>
              <a:blipFill>
                <a:blip r:embed="rId2"/>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43063477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5313"/>
            <a:ext cx="10515600" cy="4721650"/>
          </a:xfrm>
        </p:spPr>
        <p:txBody>
          <a:bodyPr>
            <a:normAutofit/>
          </a:bodyPr>
          <a:lstStyle/>
          <a:p>
            <a:pPr marL="0" indent="0">
              <a:buNone/>
            </a:pPr>
            <a:r>
              <a:rPr lang="en-US" dirty="0"/>
              <a:t> How many seconds will it take a car to travel 45.3 meters if it </a:t>
            </a:r>
            <a:r>
              <a:rPr lang="en-US" dirty="0" smtClean="0"/>
              <a:t>starts at rest </a:t>
            </a:r>
            <a:r>
              <a:rPr lang="en-US" dirty="0"/>
              <a:t>and it </a:t>
            </a:r>
            <a:r>
              <a:rPr lang="en-US" dirty="0" smtClean="0"/>
              <a:t>accelerates </a:t>
            </a:r>
            <a:r>
              <a:rPr lang="en-US" dirty="0"/>
              <a:t>at 3.7 </a:t>
            </a:r>
            <a:r>
              <a:rPr lang="en-US" dirty="0" smtClean="0"/>
              <a:t>m/s</a:t>
            </a:r>
            <a:r>
              <a:rPr lang="en-US" baseline="30000" dirty="0" smtClean="0"/>
              <a:t>2</a:t>
            </a:r>
            <a:r>
              <a:rPr lang="en-US" dirty="0" smtClean="0"/>
              <a:t>.</a:t>
            </a:r>
          </a:p>
          <a:p>
            <a:pPr marL="0" indent="0">
              <a:buNone/>
            </a:pPr>
            <a:endParaRPr lang="en-US" baseline="30000" dirty="0" smtClean="0"/>
          </a:p>
          <a:p>
            <a:pPr marL="514350" indent="-514350">
              <a:buFont typeface="+mj-lt"/>
              <a:buAutoNum type="alphaUcPeriod"/>
            </a:pPr>
            <a:r>
              <a:rPr lang="en-US" dirty="0" smtClean="0"/>
              <a:t>2.8 s</a:t>
            </a:r>
          </a:p>
          <a:p>
            <a:pPr marL="514350" indent="-514350">
              <a:buFont typeface="+mj-lt"/>
              <a:buAutoNum type="alphaUcPeriod"/>
            </a:pPr>
            <a:r>
              <a:rPr lang="en-US" dirty="0" smtClean="0"/>
              <a:t>4.9 s</a:t>
            </a:r>
            <a:endParaRPr lang="en-US" baseline="30000" dirty="0" smtClean="0"/>
          </a:p>
          <a:p>
            <a:pPr marL="514350" indent="-514350">
              <a:buFont typeface="+mj-lt"/>
              <a:buAutoNum type="alphaUcPeriod"/>
            </a:pPr>
            <a:r>
              <a:rPr lang="en-US" dirty="0" smtClean="0"/>
              <a:t>7.9 s</a:t>
            </a:r>
          </a:p>
          <a:p>
            <a:pPr marL="514350" indent="-514350">
              <a:buFont typeface="+mj-lt"/>
              <a:buAutoNum type="alphaUcPeriod"/>
            </a:pPr>
            <a:r>
              <a:rPr lang="en-US" dirty="0"/>
              <a:t>1</a:t>
            </a:r>
            <a:r>
              <a:rPr lang="en-US" dirty="0" smtClean="0"/>
              <a:t>5.9 s</a:t>
            </a:r>
          </a:p>
        </p:txBody>
      </p:sp>
      <p:sp>
        <p:nvSpPr>
          <p:cNvPr id="4" name="Title 3"/>
          <p:cNvSpPr>
            <a:spLocks noGrp="1"/>
          </p:cNvSpPr>
          <p:nvPr>
            <p:ph type="title"/>
          </p:nvPr>
        </p:nvSpPr>
        <p:spPr>
          <a:xfrm>
            <a:off x="838200" y="365125"/>
            <a:ext cx="10515600" cy="1325563"/>
          </a:xfrm>
        </p:spPr>
        <p:txBody>
          <a:bodyPr/>
          <a:lstStyle/>
          <a:p>
            <a:r>
              <a:rPr lang="en-US" dirty="0" smtClean="0"/>
              <a:t>Question 28</a:t>
            </a:r>
            <a:endParaRPr lang="en-US" dirty="0"/>
          </a:p>
        </p:txBody>
      </p:sp>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3466640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5313"/>
            <a:ext cx="10515600" cy="4721650"/>
          </a:xfrm>
        </p:spPr>
        <p:txBody>
          <a:bodyPr>
            <a:normAutofit/>
          </a:bodyPr>
          <a:lstStyle/>
          <a:p>
            <a:pPr marL="0" indent="0">
              <a:buNone/>
            </a:pPr>
            <a:r>
              <a:rPr lang="en-US" dirty="0"/>
              <a:t> How many seconds will it take a car to travel 45.3 meters if it </a:t>
            </a:r>
            <a:r>
              <a:rPr lang="en-US" dirty="0" smtClean="0"/>
              <a:t>starts at rest </a:t>
            </a:r>
            <a:r>
              <a:rPr lang="en-US" dirty="0"/>
              <a:t>and it </a:t>
            </a:r>
            <a:r>
              <a:rPr lang="en-US" dirty="0" smtClean="0"/>
              <a:t>accelerates </a:t>
            </a:r>
            <a:r>
              <a:rPr lang="en-US" dirty="0"/>
              <a:t>at 3.7 </a:t>
            </a:r>
            <a:r>
              <a:rPr lang="en-US" dirty="0" smtClean="0"/>
              <a:t>m/s</a:t>
            </a:r>
            <a:r>
              <a:rPr lang="en-US" baseline="30000" dirty="0" smtClean="0"/>
              <a:t>2</a:t>
            </a:r>
            <a:r>
              <a:rPr lang="en-US" dirty="0" smtClean="0"/>
              <a:t>.</a:t>
            </a:r>
          </a:p>
          <a:p>
            <a:pPr marL="0" indent="0">
              <a:buNone/>
            </a:pPr>
            <a:endParaRPr lang="en-US" baseline="30000" dirty="0" smtClean="0"/>
          </a:p>
          <a:p>
            <a:pPr marL="514350" indent="-514350">
              <a:buFont typeface="+mj-lt"/>
              <a:buAutoNum type="alphaUcPeriod"/>
            </a:pPr>
            <a:r>
              <a:rPr lang="en-US" dirty="0" smtClean="0"/>
              <a:t>2.8 s</a:t>
            </a:r>
          </a:p>
          <a:p>
            <a:pPr marL="514350" indent="-514350">
              <a:buFont typeface="+mj-lt"/>
              <a:buAutoNum type="alphaUcPeriod"/>
            </a:pPr>
            <a:r>
              <a:rPr lang="en-US" b="1" dirty="0" smtClean="0"/>
              <a:t>4.9 s</a:t>
            </a:r>
            <a:endParaRPr lang="en-US" b="1" baseline="30000" dirty="0" smtClean="0"/>
          </a:p>
          <a:p>
            <a:pPr marL="514350" indent="-514350">
              <a:buFont typeface="+mj-lt"/>
              <a:buAutoNum type="alphaUcPeriod"/>
            </a:pPr>
            <a:r>
              <a:rPr lang="en-US" dirty="0" smtClean="0"/>
              <a:t>7.9 s</a:t>
            </a:r>
          </a:p>
          <a:p>
            <a:pPr marL="514350" indent="-514350">
              <a:buFont typeface="+mj-lt"/>
              <a:buAutoNum type="alphaUcPeriod"/>
            </a:pPr>
            <a:r>
              <a:rPr lang="en-US" dirty="0"/>
              <a:t>1</a:t>
            </a:r>
            <a:r>
              <a:rPr lang="en-US" dirty="0" smtClean="0"/>
              <a:t>5.9 s</a:t>
            </a:r>
          </a:p>
        </p:txBody>
      </p:sp>
      <p:sp>
        <p:nvSpPr>
          <p:cNvPr id="4" name="Title 3"/>
          <p:cNvSpPr>
            <a:spLocks noGrp="1"/>
          </p:cNvSpPr>
          <p:nvPr>
            <p:ph type="title"/>
          </p:nvPr>
        </p:nvSpPr>
        <p:spPr>
          <a:xfrm>
            <a:off x="838200" y="365125"/>
            <a:ext cx="10515600" cy="1325563"/>
          </a:xfrm>
        </p:spPr>
        <p:txBody>
          <a:bodyPr/>
          <a:lstStyle/>
          <a:p>
            <a:r>
              <a:rPr lang="en-US" dirty="0" smtClean="0"/>
              <a:t>Question 28</a:t>
            </a:r>
            <a:endParaRPr lang="en-US" dirty="0"/>
          </a:p>
        </p:txBody>
      </p:sp>
      <mc:AlternateContent xmlns:mc="http://schemas.openxmlformats.org/markup-compatibility/2006" xmlns:a14="http://schemas.microsoft.com/office/drawing/2010/main">
        <mc:Choice Requires="a14">
          <p:sp>
            <p:nvSpPr>
              <p:cNvPr id="2" name="Rectangle 1"/>
              <p:cNvSpPr/>
              <p:nvPr/>
            </p:nvSpPr>
            <p:spPr>
              <a:xfrm>
                <a:off x="4622793" y="2357456"/>
                <a:ext cx="3558988" cy="3230884"/>
              </a:xfrm>
              <a:prstGeom prst="rect">
                <a:avLst/>
              </a:prstGeom>
            </p:spPr>
            <p:txBody>
              <a:bodyPr wrap="none">
                <a:spAutoFit/>
              </a:bodyPr>
              <a:lstStyle/>
              <a:p>
                <a:pPr>
                  <a:buClrTx/>
                  <a:buSzPct val="80000"/>
                </a:pPr>
                <a14:m>
                  <m:oMathPara xmlns:m="http://schemas.openxmlformats.org/officeDocument/2006/math">
                    <m:oMathParaPr>
                      <m:jc m:val="centerGroup"/>
                    </m:oMathParaPr>
                    <m:oMath xmlns:m="http://schemas.openxmlformats.org/officeDocument/2006/math">
                      <m:r>
                        <m:rPr>
                          <m:sty m:val="p"/>
                        </m:rPr>
                        <a:rPr lang="en-US" sz="2800" smtClean="0">
                          <a:latin typeface="Cambria Math" panose="02040503050406030204" pitchFamily="18" charset="0"/>
                        </a:rPr>
                        <m:t>Δ</m:t>
                      </m:r>
                      <m:r>
                        <a:rPr lang="en-US" sz="2800" i="1">
                          <a:latin typeface="Cambria Math" panose="02040503050406030204" pitchFamily="18" charset="0"/>
                        </a:rPr>
                        <m:t>𝑥</m:t>
                      </m:r>
                      <m:r>
                        <a:rPr lang="en-US" sz="2800" i="1">
                          <a:latin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r>
                        <a:rPr lang="en-US" sz="2800" i="1">
                          <a:latin typeface="Cambria Math" panose="02040503050406030204" pitchFamily="18" charset="0"/>
                        </a:rPr>
                        <m:t>𝑡</m:t>
                      </m:r>
                      <m:r>
                        <a:rPr lang="en-US" sz="2800" i="1">
                          <a:latin typeface="Cambria Math" panose="02040503050406030204" pitchFamily="18" charset="0"/>
                        </a:rPr>
                        <m:t> + </m:t>
                      </m:r>
                      <m:f>
                        <m:fPr>
                          <m:ctrlPr>
                            <a:rPr lang="en-US" sz="2800" i="1">
                              <a:latin typeface="Cambria Math" panose="02040503050406030204" pitchFamily="18" charset="0"/>
                            </a:rPr>
                          </m:ctrlPr>
                        </m:fPr>
                        <m:num>
                          <m:r>
                            <a:rPr lang="en-US" sz="2800" i="1">
                              <a:latin typeface="Cambria Math" panose="02040503050406030204" pitchFamily="18" charset="0"/>
                            </a:rPr>
                            <m:t>1</m:t>
                          </m:r>
                        </m:num>
                        <m:den>
                          <m:r>
                            <a:rPr lang="en-US" sz="2800" i="1">
                              <a:latin typeface="Cambria Math" panose="02040503050406030204" pitchFamily="18" charset="0"/>
                            </a:rPr>
                            <m:t>2</m:t>
                          </m:r>
                        </m:den>
                      </m:f>
                      <m:r>
                        <a:rPr lang="en-US" sz="2800" i="1">
                          <a:latin typeface="Cambria Math" panose="02040503050406030204" pitchFamily="18" charset="0"/>
                        </a:rPr>
                        <m:t>𝑎</m:t>
                      </m:r>
                      <m:sSup>
                        <m:sSupPr>
                          <m:ctrlPr>
                            <a:rPr lang="en-US" sz="2800" i="1">
                              <a:latin typeface="Cambria Math" panose="02040503050406030204" pitchFamily="18" charset="0"/>
                            </a:rPr>
                          </m:ctrlPr>
                        </m:sSupPr>
                        <m:e>
                          <m:r>
                            <a:rPr lang="en-US" sz="2800" i="1">
                              <a:latin typeface="Cambria Math" panose="02040503050406030204" pitchFamily="18" charset="0"/>
                            </a:rPr>
                            <m:t>𝑡</m:t>
                          </m:r>
                        </m:e>
                        <m:sup>
                          <m:r>
                            <a:rPr lang="en-US" sz="2800" i="1">
                              <a:latin typeface="Cambria Math" panose="02040503050406030204" pitchFamily="18" charset="0"/>
                            </a:rPr>
                            <m:t>2</m:t>
                          </m:r>
                        </m:sup>
                      </m:sSup>
                    </m:oMath>
                  </m:oMathPara>
                </a14:m>
                <a:endParaRPr lang="en-GB" sz="2800" dirty="0" smtClean="0"/>
              </a:p>
              <a:p>
                <a:pPr>
                  <a:buClrTx/>
                  <a:buSzPct val="80000"/>
                </a:pPr>
                <a:r>
                  <a:rPr lang="en-GB" sz="2800" dirty="0"/>
                  <a:t> </a:t>
                </a:r>
                <a14:m>
                  <m:oMath xmlns:m="http://schemas.openxmlformats.org/officeDocument/2006/math">
                    <m:r>
                      <a:rPr lang="en-US" sz="2800" b="0" i="0" smtClean="0">
                        <a:latin typeface="Cambria Math" panose="02040503050406030204" pitchFamily="18" charset="0"/>
                      </a:rPr>
                      <m:t>          </m:t>
                    </m:r>
                    <m:r>
                      <a:rPr lang="en-US" sz="2800" i="1">
                        <a:latin typeface="Cambria Math" panose="02040503050406030204" pitchFamily="18" charset="0"/>
                      </a:rPr>
                      <m:t>=</m:t>
                    </m:r>
                  </m:oMath>
                </a14:m>
                <a:r>
                  <a:rPr lang="en-GB" sz="2800" dirty="0" smtClean="0"/>
                  <a:t>  </a:t>
                </a:r>
                <a14:m>
                  <m:oMath xmlns:m="http://schemas.openxmlformats.org/officeDocument/2006/math">
                    <m:f>
                      <m:fPr>
                        <m:ctrlPr>
                          <a:rPr lang="en-US" sz="2800" i="1">
                            <a:latin typeface="Cambria Math" panose="02040503050406030204" pitchFamily="18" charset="0"/>
                          </a:rPr>
                        </m:ctrlPr>
                      </m:fPr>
                      <m:num>
                        <m:r>
                          <a:rPr lang="en-US" sz="2800" i="1">
                            <a:latin typeface="Cambria Math" panose="02040503050406030204" pitchFamily="18" charset="0"/>
                          </a:rPr>
                          <m:t>1</m:t>
                        </m:r>
                      </m:num>
                      <m:den>
                        <m:r>
                          <a:rPr lang="en-US" sz="2800" i="1">
                            <a:latin typeface="Cambria Math" panose="02040503050406030204" pitchFamily="18" charset="0"/>
                          </a:rPr>
                          <m:t>2</m:t>
                        </m:r>
                      </m:den>
                    </m:f>
                    <m:r>
                      <a:rPr lang="en-US" sz="2800" i="1">
                        <a:latin typeface="Cambria Math" panose="02040503050406030204" pitchFamily="18" charset="0"/>
                      </a:rPr>
                      <m:t>𝑎</m:t>
                    </m:r>
                    <m:sSup>
                      <m:sSupPr>
                        <m:ctrlPr>
                          <a:rPr lang="en-US" sz="2800" i="1">
                            <a:latin typeface="Cambria Math" panose="02040503050406030204" pitchFamily="18" charset="0"/>
                          </a:rPr>
                        </m:ctrlPr>
                      </m:sSupPr>
                      <m:e>
                        <m:r>
                          <a:rPr lang="en-US" sz="2800" i="1">
                            <a:latin typeface="Cambria Math" panose="02040503050406030204" pitchFamily="18" charset="0"/>
                          </a:rPr>
                          <m:t>𝑡</m:t>
                        </m:r>
                      </m:e>
                      <m:sup>
                        <m:r>
                          <a:rPr lang="en-US" sz="2800" i="1">
                            <a:latin typeface="Cambria Math" panose="02040503050406030204" pitchFamily="18" charset="0"/>
                          </a:rPr>
                          <m:t>2</m:t>
                        </m:r>
                      </m:sup>
                    </m:sSup>
                  </m:oMath>
                </a14:m>
                <a:endParaRPr lang="en-GB" sz="2800" dirty="0" smtClean="0"/>
              </a:p>
              <a:p>
                <a:pPr>
                  <a:buClrTx/>
                  <a:buSzPct val="80000"/>
                </a:pPr>
                <a:endParaRPr lang="en-GB" sz="2800" dirty="0" smtClean="0"/>
              </a:p>
              <a:p>
                <a:pPr>
                  <a:buClrTx/>
                  <a:buSzPct val="80000"/>
                </a:pPr>
                <a:r>
                  <a:rPr lang="en-GB" sz="2800" dirty="0"/>
                  <a:t> </a:t>
                </a:r>
                <a:r>
                  <a:rPr lang="en-GB" sz="2800" dirty="0" smtClean="0"/>
                  <a:t>      t  = √(2</a:t>
                </a:r>
                <a14:m>
                  <m:oMath xmlns:m="http://schemas.openxmlformats.org/officeDocument/2006/math">
                    <m:r>
                      <m:rPr>
                        <m:sty m:val="p"/>
                      </m:rPr>
                      <a:rPr lang="en-US" sz="2800">
                        <a:latin typeface="Cambria Math" panose="02040503050406030204" pitchFamily="18" charset="0"/>
                      </a:rPr>
                      <m:t>Δ</m:t>
                    </m:r>
                    <m:r>
                      <a:rPr lang="en-US" sz="2800" i="1">
                        <a:latin typeface="Cambria Math" panose="02040503050406030204" pitchFamily="18" charset="0"/>
                      </a:rPr>
                      <m:t>𝑥</m:t>
                    </m:r>
                    <m:r>
                      <a:rPr lang="en-US" sz="2800" b="0" i="0" smtClean="0">
                        <a:latin typeface="Cambria Math" panose="02040503050406030204" pitchFamily="18" charset="0"/>
                      </a:rPr>
                      <m:t>/</m:t>
                    </m:r>
                    <m:r>
                      <m:rPr>
                        <m:sty m:val="p"/>
                      </m:rPr>
                      <a:rPr lang="en-US" sz="2800" b="0" i="0" smtClean="0">
                        <a:latin typeface="Cambria Math" panose="02040503050406030204" pitchFamily="18" charset="0"/>
                      </a:rPr>
                      <m:t>a</m:t>
                    </m:r>
                    <m:r>
                      <a:rPr lang="en-US" sz="2800" b="0" i="0" smtClean="0">
                        <a:latin typeface="Cambria Math" panose="02040503050406030204" pitchFamily="18" charset="0"/>
                      </a:rPr>
                      <m:t>)</m:t>
                    </m:r>
                  </m:oMath>
                </a14:m>
                <a:r>
                  <a:rPr lang="en-GB" sz="2800" dirty="0" smtClean="0"/>
                  <a:t>  </a:t>
                </a:r>
              </a:p>
              <a:p>
                <a:pPr>
                  <a:buClrTx/>
                  <a:buSzPct val="80000"/>
                </a:pPr>
                <a:r>
                  <a:rPr lang="en-GB" sz="2800" dirty="0"/>
                  <a:t> </a:t>
                </a:r>
                <a:r>
                  <a:rPr lang="en-GB" sz="2800" dirty="0" smtClean="0"/>
                  <a:t>          =</a:t>
                </a:r>
                <a:r>
                  <a:rPr lang="en-GB" sz="2800" dirty="0"/>
                  <a:t> √</a:t>
                </a:r>
                <a:r>
                  <a:rPr lang="en-GB" sz="2800" dirty="0" smtClean="0"/>
                  <a:t>((2*45.3)/3.7)</a:t>
                </a:r>
              </a:p>
              <a:p>
                <a:endParaRPr lang="en-GB" sz="2800" dirty="0"/>
              </a:p>
            </p:txBody>
          </p:sp>
        </mc:Choice>
        <mc:Fallback xmlns="">
          <p:sp>
            <p:nvSpPr>
              <p:cNvPr id="2" name="Rectangle 1"/>
              <p:cNvSpPr>
                <a:spLocks noRot="1" noChangeAspect="1" noMove="1" noResize="1" noEditPoints="1" noAdjustHandles="1" noChangeArrowheads="1" noChangeShapeType="1" noTextEdit="1"/>
              </p:cNvSpPr>
              <p:nvPr/>
            </p:nvSpPr>
            <p:spPr>
              <a:xfrm>
                <a:off x="4622793" y="2357456"/>
                <a:ext cx="3558988" cy="3230884"/>
              </a:xfrm>
              <a:prstGeom prst="rect">
                <a:avLst/>
              </a:prstGeom>
              <a:blipFill>
                <a:blip r:embed="rId2"/>
                <a:stretch>
                  <a:fillRect r="-2055"/>
                </a:stretch>
              </a:blipFill>
            </p:spPr>
            <p:txBody>
              <a:bodyPr/>
              <a:lstStyle/>
              <a:p>
                <a:r>
                  <a:rPr lang="en-GB">
                    <a:noFill/>
                  </a:rPr>
                  <a:t> </a:t>
                </a:r>
              </a:p>
            </p:txBody>
          </p:sp>
        </mc:Fallback>
      </mc:AlternateContent>
      <p:cxnSp>
        <p:nvCxnSpPr>
          <p:cNvPr id="6" name="Straight Arrow Connector 5"/>
          <p:cNvCxnSpPr/>
          <p:nvPr/>
        </p:nvCxnSpPr>
        <p:spPr>
          <a:xfrm>
            <a:off x="1282890" y="2197290"/>
            <a:ext cx="4735773" cy="5732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41883603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96979"/>
            <a:ext cx="10515600" cy="4579983"/>
          </a:xfrm>
        </p:spPr>
        <p:txBody>
          <a:bodyPr>
            <a:normAutofit/>
          </a:bodyPr>
          <a:lstStyle/>
          <a:p>
            <a:pPr marL="0" indent="0">
              <a:buNone/>
            </a:pPr>
            <a:r>
              <a:rPr lang="en-US" dirty="0" smtClean="0"/>
              <a:t>The </a:t>
            </a:r>
            <a:r>
              <a:rPr lang="en-US" dirty="0"/>
              <a:t>speed of an object one second after it has been dropped from rest out of a high office window on the planet Mitochondria is 8 </a:t>
            </a:r>
            <a:r>
              <a:rPr lang="en-US" dirty="0" smtClean="0"/>
              <a:t>m/s. </a:t>
            </a:r>
            <a:r>
              <a:rPr lang="en-US" dirty="0"/>
              <a:t>What will its speed be 3 seconds after it was first dropped</a:t>
            </a:r>
            <a:r>
              <a:rPr lang="en-US" dirty="0" smtClean="0"/>
              <a:t>?</a:t>
            </a:r>
          </a:p>
          <a:p>
            <a:pPr marL="0" indent="0">
              <a:buNone/>
            </a:pPr>
            <a:endParaRPr lang="en-US" dirty="0"/>
          </a:p>
          <a:p>
            <a:pPr marL="0" indent="0">
              <a:buNone/>
            </a:pPr>
            <a:r>
              <a:rPr lang="en-US" dirty="0" smtClean="0"/>
              <a:t>A</a:t>
            </a:r>
            <a:r>
              <a:rPr lang="en-US" dirty="0"/>
              <a:t>.    8 m/s</a:t>
            </a:r>
          </a:p>
          <a:p>
            <a:pPr marL="0" indent="0">
              <a:buNone/>
            </a:pPr>
            <a:r>
              <a:rPr lang="en-US" dirty="0"/>
              <a:t>B.    24 m/s</a:t>
            </a:r>
          </a:p>
          <a:p>
            <a:pPr marL="0" indent="0">
              <a:buNone/>
            </a:pPr>
            <a:r>
              <a:rPr lang="en-US" dirty="0"/>
              <a:t>C.    12 m/s</a:t>
            </a:r>
          </a:p>
          <a:p>
            <a:pPr marL="0" indent="0">
              <a:buNone/>
            </a:pPr>
            <a:r>
              <a:rPr lang="en-US" dirty="0"/>
              <a:t>D.    72 m/s</a:t>
            </a:r>
          </a:p>
          <a:p>
            <a:pPr marL="0" indent="0">
              <a:buNone/>
            </a:pPr>
            <a:r>
              <a:rPr lang="en-US" dirty="0"/>
              <a:t>E.     36 m/s</a:t>
            </a:r>
          </a:p>
        </p:txBody>
      </p:sp>
      <p:sp>
        <p:nvSpPr>
          <p:cNvPr id="4" name="Title 3"/>
          <p:cNvSpPr>
            <a:spLocks noGrp="1"/>
          </p:cNvSpPr>
          <p:nvPr>
            <p:ph type="title"/>
          </p:nvPr>
        </p:nvSpPr>
        <p:spPr>
          <a:xfrm>
            <a:off x="838200" y="365125"/>
            <a:ext cx="10515600" cy="1325563"/>
          </a:xfrm>
        </p:spPr>
        <p:txBody>
          <a:bodyPr/>
          <a:lstStyle/>
          <a:p>
            <a:r>
              <a:rPr lang="en-US" dirty="0" smtClean="0"/>
              <a:t>Question 29</a:t>
            </a:r>
            <a:endParaRPr lang="en-US" dirty="0"/>
          </a:p>
        </p:txBody>
      </p:sp>
    </p:spTree>
    <p:extLst>
      <p:ext uri="{BB962C8B-B14F-4D97-AF65-F5344CB8AC3E}">
        <p14:creationId xmlns:p14="http://schemas.microsoft.com/office/powerpoint/2010/main" val="116881249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96979"/>
            <a:ext cx="10515600" cy="4579983"/>
          </a:xfrm>
        </p:spPr>
        <p:txBody>
          <a:bodyPr>
            <a:normAutofit/>
          </a:bodyPr>
          <a:lstStyle/>
          <a:p>
            <a:pPr marL="0" indent="0">
              <a:buNone/>
            </a:pPr>
            <a:r>
              <a:rPr lang="en-US" dirty="0" smtClean="0"/>
              <a:t>The </a:t>
            </a:r>
            <a:r>
              <a:rPr lang="en-US" dirty="0"/>
              <a:t>speed of an object one second after it has been dropped from rest out of a high office window on the planet Mitochondria is 8 </a:t>
            </a:r>
            <a:r>
              <a:rPr lang="en-US" dirty="0" smtClean="0"/>
              <a:t>m/s. </a:t>
            </a:r>
            <a:r>
              <a:rPr lang="en-US" dirty="0"/>
              <a:t>What will its speed be 3 seconds after it was first dropped</a:t>
            </a:r>
            <a:r>
              <a:rPr lang="en-US" dirty="0" smtClean="0"/>
              <a:t>?</a:t>
            </a:r>
          </a:p>
          <a:p>
            <a:pPr marL="0" indent="0">
              <a:buNone/>
            </a:pPr>
            <a:endParaRPr lang="en-US" dirty="0"/>
          </a:p>
          <a:p>
            <a:pPr marL="0" indent="0">
              <a:buNone/>
            </a:pPr>
            <a:r>
              <a:rPr lang="en-US" dirty="0" smtClean="0"/>
              <a:t>A</a:t>
            </a:r>
            <a:r>
              <a:rPr lang="en-US" dirty="0"/>
              <a:t>.    8 m/s</a:t>
            </a:r>
          </a:p>
          <a:p>
            <a:pPr marL="0" indent="0">
              <a:buNone/>
            </a:pPr>
            <a:r>
              <a:rPr lang="en-US" b="1" dirty="0"/>
              <a:t>B.    24 m/s</a:t>
            </a:r>
          </a:p>
          <a:p>
            <a:pPr marL="0" indent="0">
              <a:buNone/>
            </a:pPr>
            <a:r>
              <a:rPr lang="en-US" dirty="0"/>
              <a:t>C.    12 m/s</a:t>
            </a:r>
          </a:p>
          <a:p>
            <a:pPr marL="0" indent="0">
              <a:buNone/>
            </a:pPr>
            <a:r>
              <a:rPr lang="en-US" dirty="0"/>
              <a:t>D.    72 m/s</a:t>
            </a:r>
          </a:p>
          <a:p>
            <a:pPr marL="0" indent="0">
              <a:buNone/>
            </a:pPr>
            <a:r>
              <a:rPr lang="en-US" dirty="0"/>
              <a:t>E.     36 m/s</a:t>
            </a:r>
          </a:p>
        </p:txBody>
      </p:sp>
      <p:sp>
        <p:nvSpPr>
          <p:cNvPr id="4" name="Title 3"/>
          <p:cNvSpPr>
            <a:spLocks noGrp="1"/>
          </p:cNvSpPr>
          <p:nvPr>
            <p:ph type="title"/>
          </p:nvPr>
        </p:nvSpPr>
        <p:spPr>
          <a:xfrm>
            <a:off x="838200" y="365125"/>
            <a:ext cx="10515600" cy="1325563"/>
          </a:xfrm>
        </p:spPr>
        <p:txBody>
          <a:bodyPr/>
          <a:lstStyle/>
          <a:p>
            <a:r>
              <a:rPr lang="en-US" dirty="0" smtClean="0"/>
              <a:t>Question 29</a:t>
            </a:r>
            <a:endParaRPr lang="en-US" dirty="0"/>
          </a:p>
        </p:txBody>
      </p:sp>
      <mc:AlternateContent xmlns:mc="http://schemas.openxmlformats.org/markup-compatibility/2006" xmlns:a14="http://schemas.microsoft.com/office/drawing/2010/main">
        <mc:Choice Requires="a14">
          <p:sp>
            <p:nvSpPr>
              <p:cNvPr id="2" name="Rectangle 1"/>
              <p:cNvSpPr/>
              <p:nvPr/>
            </p:nvSpPr>
            <p:spPr>
              <a:xfrm>
                <a:off x="5973921" y="3358795"/>
                <a:ext cx="4739571" cy="1454244"/>
              </a:xfrm>
              <a:prstGeom prst="rect">
                <a:avLst/>
              </a:prstGeom>
            </p:spPr>
            <p:txBody>
              <a:bodyPr wrap="square">
                <a:spAutoFit/>
              </a:bodyPr>
              <a:lstStyle/>
              <a:p>
                <a14:m>
                  <m:oMath xmlns:m="http://schemas.openxmlformats.org/officeDocument/2006/math">
                    <m:r>
                      <a:rPr lang="en-US" sz="2800" i="1" smtClean="0">
                        <a:latin typeface="Cambria Math" panose="02040503050406030204" pitchFamily="18" charset="0"/>
                      </a:rPr>
                      <m:t>𝑎</m:t>
                    </m:r>
                    <m:r>
                      <a:rPr lang="en-US" sz="2800" i="1" smtClean="0">
                        <a:latin typeface="Cambria Math" panose="02040503050406030204" pitchFamily="18" charset="0"/>
                      </a:rPr>
                      <m:t>=</m:t>
                    </m:r>
                    <m:f>
                      <m:fPr>
                        <m:ctrlPr>
                          <a:rPr lang="en-US" sz="2800" i="1">
                            <a:latin typeface="Cambria Math" panose="02040503050406030204" pitchFamily="18" charset="0"/>
                          </a:rPr>
                        </m:ctrlPr>
                      </m:fPr>
                      <m:num>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𝑓</m:t>
                            </m:r>
                          </m:sub>
                        </m:sSub>
                        <m:r>
                          <a:rPr lang="en-US" sz="2800" i="1">
                            <a:latin typeface="Cambria Math" panose="02040503050406030204" pitchFamily="18" charset="0"/>
                          </a:rPr>
                          <m:t> − </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num>
                      <m:den>
                        <m:r>
                          <a:rPr lang="en-US" sz="2800" i="1">
                            <a:latin typeface="Cambria Math" panose="02040503050406030204" pitchFamily="18" charset="0"/>
                          </a:rPr>
                          <m:t>𝑡</m:t>
                        </m:r>
                      </m:den>
                    </m:f>
                  </m:oMath>
                </a14:m>
                <a:r>
                  <a:rPr lang="en-GB" sz="2800" dirty="0" smtClean="0"/>
                  <a:t> = </a:t>
                </a:r>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8 − 0</m:t>
                        </m:r>
                      </m:num>
                      <m:den>
                        <m:r>
                          <a:rPr lang="en-US" sz="2800" b="0" i="1" smtClean="0">
                            <a:latin typeface="Cambria Math" panose="02040503050406030204" pitchFamily="18" charset="0"/>
                          </a:rPr>
                          <m:t>1</m:t>
                        </m:r>
                      </m:den>
                    </m:f>
                  </m:oMath>
                </a14:m>
                <a:r>
                  <a:rPr lang="en-GB" sz="2800" dirty="0" smtClean="0"/>
                  <a:t> = 8m</a:t>
                </a:r>
                <a:r>
                  <a:rPr lang="en-GB" sz="2000" dirty="0" smtClean="0"/>
                  <a:t>/</a:t>
                </a:r>
                <a:r>
                  <a:rPr lang="en-GB" sz="2800" dirty="0" smtClean="0"/>
                  <a:t>s</a:t>
                </a:r>
                <a:r>
                  <a:rPr lang="en-GB" sz="2800" baseline="30000" dirty="0" smtClean="0"/>
                  <a:t>2</a:t>
                </a:r>
              </a:p>
              <a:p>
                <a:endParaRPr lang="en-GB" sz="2800" baseline="30000" dirty="0" smtClean="0"/>
              </a:p>
              <a:p>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𝑓</m:t>
                        </m:r>
                      </m:sub>
                    </m:sSub>
                    <m:r>
                      <a:rPr lang="en-US" sz="2800" i="1">
                        <a:latin typeface="Cambria Math" panose="02040503050406030204" pitchFamily="18" charset="0"/>
                      </a:rPr>
                      <m:t>=</m:t>
                    </m:r>
                    <m:r>
                      <a:rPr lang="en-US" sz="2800" b="0" i="1" smtClean="0">
                        <a:latin typeface="Cambria Math" panose="02040503050406030204" pitchFamily="18" charset="0"/>
                      </a:rPr>
                      <m:t>𝑎𝑡</m:t>
                    </m:r>
                  </m:oMath>
                </a14:m>
                <a:r>
                  <a:rPr lang="en-GB" sz="2800" dirty="0" smtClean="0"/>
                  <a:t> + </a:t>
                </a:r>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oMath>
                </a14:m>
                <a:r>
                  <a:rPr lang="en-GB" sz="2800" dirty="0" smtClean="0"/>
                  <a:t> = (8 m</a:t>
                </a:r>
                <a:r>
                  <a:rPr lang="en-GB" sz="2000" dirty="0" smtClean="0"/>
                  <a:t>/</a:t>
                </a:r>
                <a:r>
                  <a:rPr lang="en-GB" sz="2800" dirty="0" smtClean="0"/>
                  <a:t>s</a:t>
                </a:r>
                <a:r>
                  <a:rPr lang="en-GB" sz="2800" baseline="30000" dirty="0" smtClean="0"/>
                  <a:t>2</a:t>
                </a:r>
                <a:r>
                  <a:rPr lang="en-GB" sz="2800" dirty="0" smtClean="0"/>
                  <a:t> * 3) + 0</a:t>
                </a:r>
                <a:endParaRPr lang="en-GB" sz="2800" baseline="30000" dirty="0"/>
              </a:p>
            </p:txBody>
          </p:sp>
        </mc:Choice>
        <mc:Fallback xmlns="">
          <p:sp>
            <p:nvSpPr>
              <p:cNvPr id="2" name="Rectangle 1"/>
              <p:cNvSpPr>
                <a:spLocks noRot="1" noChangeAspect="1" noMove="1" noResize="1" noEditPoints="1" noAdjustHandles="1" noChangeArrowheads="1" noChangeShapeType="1" noTextEdit="1"/>
              </p:cNvSpPr>
              <p:nvPr/>
            </p:nvSpPr>
            <p:spPr>
              <a:xfrm>
                <a:off x="5973921" y="3358795"/>
                <a:ext cx="4739571" cy="1454244"/>
              </a:xfrm>
              <a:prstGeom prst="rect">
                <a:avLst/>
              </a:prstGeom>
              <a:blipFill>
                <a:blip r:embed="rId2"/>
                <a:stretch>
                  <a:fillRect b="-8787"/>
                </a:stretch>
              </a:blipFill>
            </p:spPr>
            <p:txBody>
              <a:bodyPr/>
              <a:lstStyle/>
              <a:p>
                <a:r>
                  <a:rPr lang="en-GB">
                    <a:noFill/>
                  </a:rPr>
                  <a:t> </a:t>
                </a:r>
              </a:p>
            </p:txBody>
          </p:sp>
        </mc:Fallback>
      </mc:AlternateContent>
    </p:spTree>
    <p:extLst>
      <p:ext uri="{BB962C8B-B14F-4D97-AF65-F5344CB8AC3E}">
        <p14:creationId xmlns:p14="http://schemas.microsoft.com/office/powerpoint/2010/main" val="727363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normAutofit/>
          </a:bodyPr>
          <a:lstStyle/>
          <a:p>
            <a:pPr marL="0" indent="0">
              <a:buNone/>
            </a:pPr>
            <a:r>
              <a:rPr lang="en-US" dirty="0"/>
              <a:t>A train moves at a constant velocity of 50 km/h. How far will it move in 0.5 h?</a:t>
            </a:r>
          </a:p>
          <a:p>
            <a:pPr marL="514350" indent="-514350">
              <a:buAutoNum type="alphaUcPeriod"/>
            </a:pPr>
            <a:r>
              <a:rPr lang="en-US" dirty="0" smtClean="0"/>
              <a:t>10 km</a:t>
            </a:r>
          </a:p>
          <a:p>
            <a:pPr marL="514350" indent="-514350">
              <a:buAutoNum type="alphaUcPeriod"/>
            </a:pPr>
            <a:r>
              <a:rPr lang="en-US" dirty="0" smtClean="0"/>
              <a:t>20 </a:t>
            </a:r>
            <a:r>
              <a:rPr lang="en-US" dirty="0"/>
              <a:t>km </a:t>
            </a:r>
          </a:p>
          <a:p>
            <a:pPr marL="514350" indent="-514350">
              <a:buAutoNum type="alphaUcPeriod"/>
            </a:pPr>
            <a:r>
              <a:rPr lang="en-US" dirty="0" smtClean="0"/>
              <a:t>25 </a:t>
            </a:r>
            <a:r>
              <a:rPr lang="en-US" dirty="0"/>
              <a:t>km </a:t>
            </a:r>
          </a:p>
          <a:p>
            <a:pPr marL="514350" indent="-514350">
              <a:buAutoNum type="alphaUcPeriod"/>
            </a:pPr>
            <a:r>
              <a:rPr lang="en-US" dirty="0" smtClean="0"/>
              <a:t>45 </a:t>
            </a:r>
            <a:r>
              <a:rPr lang="en-US" dirty="0"/>
              <a:t>km </a:t>
            </a:r>
          </a:p>
          <a:p>
            <a:pPr marL="514350" indent="-514350">
              <a:buAutoNum type="alphaUcPeriod"/>
            </a:pPr>
            <a:r>
              <a:rPr lang="en-US" dirty="0" smtClean="0"/>
              <a:t>50 </a:t>
            </a:r>
            <a:r>
              <a:rPr lang="en-US" dirty="0"/>
              <a:t>km</a:t>
            </a:r>
          </a:p>
        </p:txBody>
      </p:sp>
    </p:spTree>
    <p:extLst>
      <p:ext uri="{BB962C8B-B14F-4D97-AF65-F5344CB8AC3E}">
        <p14:creationId xmlns:p14="http://schemas.microsoft.com/office/powerpoint/2010/main" val="24503114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06827"/>
            <a:ext cx="10515600" cy="4670135"/>
          </a:xfrm>
        </p:spPr>
        <p:txBody>
          <a:bodyPr>
            <a:normAutofit/>
          </a:bodyPr>
          <a:lstStyle/>
          <a:p>
            <a:pPr marL="0" indent="0">
              <a:buNone/>
            </a:pPr>
            <a:r>
              <a:rPr lang="en-US" dirty="0"/>
              <a:t> An object is thrown upward from the ground at sea level on Earth with an initial speed of 30 m/s. Which of the following is closest to the total time that the object will be in the air before it strikes the ground again</a:t>
            </a:r>
            <a:r>
              <a:rPr lang="en-US" dirty="0" smtClean="0"/>
              <a:t>?</a:t>
            </a:r>
          </a:p>
          <a:p>
            <a:pPr marL="0" indent="0">
              <a:buNone/>
            </a:pPr>
            <a:endParaRPr lang="en-US" dirty="0"/>
          </a:p>
          <a:p>
            <a:pPr marL="0" indent="0">
              <a:buNone/>
            </a:pPr>
            <a:r>
              <a:rPr lang="en-US" dirty="0"/>
              <a:t>A.    2.5 seconds</a:t>
            </a:r>
          </a:p>
          <a:p>
            <a:pPr marL="0" indent="0">
              <a:buNone/>
            </a:pPr>
            <a:r>
              <a:rPr lang="en-US" dirty="0"/>
              <a:t>B.    6.0 seconds</a:t>
            </a:r>
          </a:p>
          <a:p>
            <a:pPr marL="0" indent="0">
              <a:buNone/>
            </a:pPr>
            <a:r>
              <a:rPr lang="en-US" dirty="0"/>
              <a:t>C.    3.0 seconds</a:t>
            </a:r>
          </a:p>
          <a:p>
            <a:pPr marL="0" indent="0">
              <a:buNone/>
            </a:pPr>
            <a:r>
              <a:rPr lang="en-US" dirty="0"/>
              <a:t>D.    5.0 seconds</a:t>
            </a:r>
          </a:p>
          <a:p>
            <a:pPr marL="0" indent="0">
              <a:buNone/>
            </a:pPr>
            <a:r>
              <a:rPr lang="en-US" dirty="0"/>
              <a:t>E.     30 seconds</a:t>
            </a:r>
          </a:p>
        </p:txBody>
      </p:sp>
      <p:sp>
        <p:nvSpPr>
          <p:cNvPr id="4" name="Title 3"/>
          <p:cNvSpPr>
            <a:spLocks noGrp="1"/>
          </p:cNvSpPr>
          <p:nvPr>
            <p:ph type="title"/>
          </p:nvPr>
        </p:nvSpPr>
        <p:spPr>
          <a:xfrm>
            <a:off x="838200" y="365125"/>
            <a:ext cx="10515600" cy="1325563"/>
          </a:xfrm>
        </p:spPr>
        <p:txBody>
          <a:bodyPr/>
          <a:lstStyle/>
          <a:p>
            <a:r>
              <a:rPr lang="en-US" dirty="0" smtClean="0"/>
              <a:t>Question 30</a:t>
            </a:r>
            <a:endParaRPr lang="en-US" dirty="0"/>
          </a:p>
        </p:txBody>
      </p:sp>
    </p:spTree>
    <p:extLst>
      <p:ext uri="{BB962C8B-B14F-4D97-AF65-F5344CB8AC3E}">
        <p14:creationId xmlns:p14="http://schemas.microsoft.com/office/powerpoint/2010/main" val="21481349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06827"/>
            <a:ext cx="10515600" cy="4670135"/>
          </a:xfrm>
        </p:spPr>
        <p:txBody>
          <a:bodyPr>
            <a:normAutofit/>
          </a:bodyPr>
          <a:lstStyle/>
          <a:p>
            <a:pPr marL="0" indent="0">
              <a:buNone/>
            </a:pPr>
            <a:r>
              <a:rPr lang="en-US" dirty="0"/>
              <a:t> An object is thrown upward from the ground at sea level on Earth with an initial speed of 30 m/s. Which of the following is closest to the total time that the object will be in the air before it strikes the ground again</a:t>
            </a:r>
            <a:r>
              <a:rPr lang="en-US" dirty="0" smtClean="0"/>
              <a:t>?</a:t>
            </a:r>
          </a:p>
          <a:p>
            <a:pPr marL="0" indent="0">
              <a:buNone/>
            </a:pPr>
            <a:endParaRPr lang="en-US" dirty="0"/>
          </a:p>
          <a:p>
            <a:pPr marL="0" indent="0">
              <a:buNone/>
            </a:pPr>
            <a:r>
              <a:rPr lang="en-US" dirty="0"/>
              <a:t>A.    2.5 seconds</a:t>
            </a:r>
          </a:p>
          <a:p>
            <a:pPr marL="0" indent="0">
              <a:buNone/>
            </a:pPr>
            <a:r>
              <a:rPr lang="en-US" b="1" dirty="0"/>
              <a:t>B.    6.0 seconds</a:t>
            </a:r>
          </a:p>
          <a:p>
            <a:pPr marL="0" indent="0">
              <a:buNone/>
            </a:pPr>
            <a:r>
              <a:rPr lang="en-US" dirty="0"/>
              <a:t>C.    3.0 seconds</a:t>
            </a:r>
          </a:p>
          <a:p>
            <a:pPr marL="0" indent="0">
              <a:buNone/>
            </a:pPr>
            <a:r>
              <a:rPr lang="en-US" dirty="0"/>
              <a:t>D.    5.0 seconds</a:t>
            </a:r>
          </a:p>
          <a:p>
            <a:pPr marL="0" indent="0">
              <a:buNone/>
            </a:pPr>
            <a:r>
              <a:rPr lang="en-US" dirty="0"/>
              <a:t>E.     30 seconds</a:t>
            </a:r>
          </a:p>
        </p:txBody>
      </p:sp>
      <p:sp>
        <p:nvSpPr>
          <p:cNvPr id="4" name="Title 3"/>
          <p:cNvSpPr>
            <a:spLocks noGrp="1"/>
          </p:cNvSpPr>
          <p:nvPr>
            <p:ph type="title"/>
          </p:nvPr>
        </p:nvSpPr>
        <p:spPr>
          <a:xfrm>
            <a:off x="838200" y="365125"/>
            <a:ext cx="10515600" cy="1325563"/>
          </a:xfrm>
        </p:spPr>
        <p:txBody>
          <a:bodyPr/>
          <a:lstStyle/>
          <a:p>
            <a:r>
              <a:rPr lang="en-US" dirty="0" smtClean="0"/>
              <a:t>Question 30</a:t>
            </a:r>
            <a:endParaRPr lang="en-US" dirty="0"/>
          </a:p>
        </p:txBody>
      </p:sp>
      <mc:AlternateContent xmlns:mc="http://schemas.openxmlformats.org/markup-compatibility/2006" xmlns:a14="http://schemas.microsoft.com/office/drawing/2010/main">
        <mc:Choice Requires="a14">
          <p:sp>
            <p:nvSpPr>
              <p:cNvPr id="5" name="Rectangle 4"/>
              <p:cNvSpPr/>
              <p:nvPr/>
            </p:nvSpPr>
            <p:spPr>
              <a:xfrm>
                <a:off x="5359773" y="3141486"/>
                <a:ext cx="5994027" cy="1756315"/>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sz="2800" i="1" smtClean="0">
                          <a:latin typeface="Cambria Math" panose="02040503050406030204" pitchFamily="18" charset="0"/>
                        </a:rPr>
                        <m:t>𝑎</m:t>
                      </m:r>
                      <m:r>
                        <a:rPr lang="en-US" sz="2800" i="1" smtClean="0">
                          <a:latin typeface="Cambria Math" panose="02040503050406030204" pitchFamily="18" charset="0"/>
                        </a:rPr>
                        <m:t>=</m:t>
                      </m:r>
                      <m:f>
                        <m:fPr>
                          <m:ctrlPr>
                            <a:rPr lang="en-US" sz="2800" i="1">
                              <a:latin typeface="Cambria Math" panose="02040503050406030204" pitchFamily="18" charset="0"/>
                            </a:rPr>
                          </m:ctrlPr>
                        </m:fPr>
                        <m:num>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𝑓</m:t>
                              </m:r>
                            </m:sub>
                          </m:sSub>
                          <m:r>
                            <a:rPr lang="en-US" sz="2800" i="1">
                              <a:latin typeface="Cambria Math" panose="02040503050406030204" pitchFamily="18" charset="0"/>
                            </a:rPr>
                            <m:t> − </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num>
                        <m:den>
                          <m:r>
                            <a:rPr lang="en-US" sz="2800" i="1">
                              <a:latin typeface="Cambria Math" panose="02040503050406030204" pitchFamily="18" charset="0"/>
                            </a:rPr>
                            <m:t>𝑡</m:t>
                          </m:r>
                        </m:den>
                      </m:f>
                    </m:oMath>
                  </m:oMathPara>
                </a14:m>
                <a:endParaRPr lang="en-GB" sz="2800" dirty="0" smtClean="0"/>
              </a:p>
              <a:p>
                <a:endParaRPr lang="en-GB" sz="2000" dirty="0" smtClean="0"/>
              </a:p>
              <a:p>
                <a14:m>
                  <m:oMath xmlns:m="http://schemas.openxmlformats.org/officeDocument/2006/math">
                    <m:r>
                      <a:rPr lang="en-US" sz="2800" b="0" i="1" smtClean="0">
                        <a:latin typeface="Cambria Math" panose="02040503050406030204" pitchFamily="18" charset="0"/>
                      </a:rPr>
                      <m:t>𝑡</m:t>
                    </m:r>
                    <m:r>
                      <a:rPr lang="en-US" sz="2800" i="1">
                        <a:latin typeface="Cambria Math" panose="02040503050406030204" pitchFamily="18" charset="0"/>
                      </a:rPr>
                      <m:t>=</m:t>
                    </m:r>
                    <m:f>
                      <m:fPr>
                        <m:ctrlPr>
                          <a:rPr lang="en-US" sz="2800" i="1">
                            <a:latin typeface="Cambria Math" panose="02040503050406030204" pitchFamily="18" charset="0"/>
                          </a:rPr>
                        </m:ctrlPr>
                      </m:fPr>
                      <m:num>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𝑓</m:t>
                            </m:r>
                          </m:sub>
                        </m:sSub>
                        <m:r>
                          <a:rPr lang="en-US" sz="2800" i="1">
                            <a:latin typeface="Cambria Math" panose="02040503050406030204" pitchFamily="18" charset="0"/>
                          </a:rPr>
                          <m:t> − </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num>
                      <m:den>
                        <m:r>
                          <a:rPr lang="en-US" sz="2800" b="0" i="1" smtClean="0">
                            <a:latin typeface="Cambria Math" panose="02040503050406030204" pitchFamily="18" charset="0"/>
                          </a:rPr>
                          <m:t>𝑎</m:t>
                        </m:r>
                      </m:den>
                    </m:f>
                  </m:oMath>
                </a14:m>
                <a:r>
                  <a:rPr lang="en-GB" sz="2800" dirty="0" smtClean="0"/>
                  <a:t> = </a:t>
                </a:r>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0</m:t>
                        </m:r>
                        <m:r>
                          <a:rPr lang="en-US" sz="2800" i="1">
                            <a:latin typeface="Cambria Math" panose="02040503050406030204" pitchFamily="18" charset="0"/>
                          </a:rPr>
                          <m:t> −</m:t>
                        </m:r>
                        <m:r>
                          <a:rPr lang="en-US" sz="2800" b="0" i="1" smtClean="0">
                            <a:latin typeface="Cambria Math" panose="02040503050406030204" pitchFamily="18" charset="0"/>
                          </a:rPr>
                          <m:t>30</m:t>
                        </m:r>
                      </m:num>
                      <m:den>
                        <m:r>
                          <a:rPr lang="en-US" sz="2800" b="0" i="1" smtClean="0">
                            <a:latin typeface="Cambria Math" panose="02040503050406030204" pitchFamily="18" charset="0"/>
                          </a:rPr>
                          <m:t>−9.8</m:t>
                        </m:r>
                      </m:den>
                    </m:f>
                  </m:oMath>
                </a14:m>
                <a:r>
                  <a:rPr lang="en-GB" sz="2800" dirty="0" smtClean="0"/>
                  <a:t> = 3.06s </a:t>
                </a:r>
                <a:endParaRPr lang="en-GB" sz="2800" dirty="0"/>
              </a:p>
            </p:txBody>
          </p:sp>
        </mc:Choice>
        <mc:Fallback xmlns="">
          <p:sp>
            <p:nvSpPr>
              <p:cNvPr id="5" name="Rectangle 4"/>
              <p:cNvSpPr>
                <a:spLocks noRot="1" noChangeAspect="1" noMove="1" noResize="1" noEditPoints="1" noAdjustHandles="1" noChangeArrowheads="1" noChangeShapeType="1" noTextEdit="1"/>
              </p:cNvSpPr>
              <p:nvPr/>
            </p:nvSpPr>
            <p:spPr>
              <a:xfrm>
                <a:off x="5359773" y="3141486"/>
                <a:ext cx="5994027" cy="1756315"/>
              </a:xfrm>
              <a:prstGeom prst="rect">
                <a:avLst/>
              </a:prstGeom>
              <a:blipFill>
                <a:blip r:embed="rId2"/>
                <a:stretch>
                  <a:fillRect b="-4514"/>
                </a:stretch>
              </a:blipFill>
            </p:spPr>
            <p:txBody>
              <a:bodyPr/>
              <a:lstStyle/>
              <a:p>
                <a:r>
                  <a:rPr lang="en-GB">
                    <a:noFill/>
                  </a:rPr>
                  <a:t> </a:t>
                </a:r>
              </a:p>
            </p:txBody>
          </p:sp>
        </mc:Fallback>
      </mc:AlternateContent>
    </p:spTree>
    <p:extLst>
      <p:ext uri="{BB962C8B-B14F-4D97-AF65-F5344CB8AC3E}">
        <p14:creationId xmlns:p14="http://schemas.microsoft.com/office/powerpoint/2010/main" val="24837797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58343"/>
            <a:ext cx="10515600" cy="4618619"/>
          </a:xfrm>
        </p:spPr>
        <p:txBody>
          <a:bodyPr>
            <a:normAutofit/>
          </a:bodyPr>
          <a:lstStyle/>
          <a:p>
            <a:pPr marL="0" indent="0">
              <a:buNone/>
            </a:pPr>
            <a:r>
              <a:rPr lang="en-US" dirty="0"/>
              <a:t>A ball is thrown vertically up and is caught when it returns to the same vertical position from which it was thrown. The ball takes 3 seconds to reach its maximum height. For what total time interval is the ball in the air? Neglect air friction.</a:t>
            </a:r>
          </a:p>
          <a:p>
            <a:pPr marL="0" indent="0">
              <a:buNone/>
            </a:pPr>
            <a:r>
              <a:rPr lang="en-US" dirty="0"/>
              <a:t>A.    between 3 seconds and 6 seconds</a:t>
            </a:r>
          </a:p>
          <a:p>
            <a:pPr marL="0" indent="0">
              <a:buNone/>
            </a:pPr>
            <a:r>
              <a:rPr lang="en-US" dirty="0"/>
              <a:t>B.    6 seconds</a:t>
            </a:r>
          </a:p>
          <a:p>
            <a:pPr marL="0" indent="0">
              <a:buNone/>
            </a:pPr>
            <a:r>
              <a:rPr lang="en-US" dirty="0"/>
              <a:t>C.    longer than 6 seconds</a:t>
            </a:r>
          </a:p>
          <a:p>
            <a:pPr marL="0" indent="0">
              <a:buNone/>
            </a:pPr>
            <a:r>
              <a:rPr lang="en-US" dirty="0"/>
              <a:t>D.    9.8 seconds</a:t>
            </a:r>
          </a:p>
          <a:p>
            <a:pPr marL="0" indent="0">
              <a:buNone/>
            </a:pPr>
            <a:r>
              <a:rPr lang="en-US" dirty="0"/>
              <a:t>E.     19.6 seconds </a:t>
            </a:r>
          </a:p>
        </p:txBody>
      </p:sp>
      <p:sp>
        <p:nvSpPr>
          <p:cNvPr id="4" name="Title 3"/>
          <p:cNvSpPr>
            <a:spLocks noGrp="1"/>
          </p:cNvSpPr>
          <p:nvPr>
            <p:ph type="title"/>
          </p:nvPr>
        </p:nvSpPr>
        <p:spPr>
          <a:xfrm>
            <a:off x="838200" y="365125"/>
            <a:ext cx="10515600" cy="1325563"/>
          </a:xfrm>
        </p:spPr>
        <p:txBody>
          <a:bodyPr/>
          <a:lstStyle/>
          <a:p>
            <a:r>
              <a:rPr lang="en-US" dirty="0" smtClean="0"/>
              <a:t>Question 31</a:t>
            </a:r>
            <a:endParaRPr lang="en-US" dirty="0"/>
          </a:p>
        </p:txBody>
      </p:sp>
    </p:spTree>
    <p:extLst>
      <p:ext uri="{BB962C8B-B14F-4D97-AF65-F5344CB8AC3E}">
        <p14:creationId xmlns:p14="http://schemas.microsoft.com/office/powerpoint/2010/main" val="8274737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58343"/>
            <a:ext cx="10515600" cy="4618619"/>
          </a:xfrm>
        </p:spPr>
        <p:txBody>
          <a:bodyPr>
            <a:normAutofit/>
          </a:bodyPr>
          <a:lstStyle/>
          <a:p>
            <a:pPr marL="0" indent="0">
              <a:buNone/>
            </a:pPr>
            <a:r>
              <a:rPr lang="en-US" dirty="0"/>
              <a:t>A ball is thrown vertically up and is caught when it returns to the same vertical position from which it was thrown. The ball takes 3 seconds to reach its maximum height. For what total time interval is the ball in the air? Neglect air friction.</a:t>
            </a:r>
          </a:p>
          <a:p>
            <a:pPr marL="0" indent="0">
              <a:buNone/>
            </a:pPr>
            <a:r>
              <a:rPr lang="en-US" dirty="0"/>
              <a:t>A.    between 3 seconds and 6 seconds</a:t>
            </a:r>
          </a:p>
          <a:p>
            <a:pPr marL="0" indent="0">
              <a:buNone/>
            </a:pPr>
            <a:r>
              <a:rPr lang="en-US" b="1" dirty="0"/>
              <a:t>B.    6 seconds</a:t>
            </a:r>
          </a:p>
          <a:p>
            <a:pPr marL="0" indent="0">
              <a:buNone/>
            </a:pPr>
            <a:r>
              <a:rPr lang="en-US" dirty="0"/>
              <a:t>C.    longer than 6 seconds</a:t>
            </a:r>
          </a:p>
          <a:p>
            <a:pPr marL="0" indent="0">
              <a:buNone/>
            </a:pPr>
            <a:r>
              <a:rPr lang="en-US" dirty="0"/>
              <a:t>D.    9.8 seconds</a:t>
            </a:r>
          </a:p>
          <a:p>
            <a:pPr marL="0" indent="0">
              <a:buNone/>
            </a:pPr>
            <a:r>
              <a:rPr lang="en-US" dirty="0"/>
              <a:t>E.     19.6 seconds </a:t>
            </a:r>
          </a:p>
        </p:txBody>
      </p:sp>
      <p:sp>
        <p:nvSpPr>
          <p:cNvPr id="4" name="Title 3"/>
          <p:cNvSpPr>
            <a:spLocks noGrp="1"/>
          </p:cNvSpPr>
          <p:nvPr>
            <p:ph type="title"/>
          </p:nvPr>
        </p:nvSpPr>
        <p:spPr>
          <a:xfrm>
            <a:off x="838200" y="365125"/>
            <a:ext cx="10515600" cy="1325563"/>
          </a:xfrm>
        </p:spPr>
        <p:txBody>
          <a:bodyPr/>
          <a:lstStyle/>
          <a:p>
            <a:r>
              <a:rPr lang="en-US" dirty="0" smtClean="0"/>
              <a:t>Question 31</a:t>
            </a:r>
            <a:endParaRPr lang="en-US" dirty="0"/>
          </a:p>
        </p:txBody>
      </p:sp>
    </p:spTree>
    <p:extLst>
      <p:ext uri="{BB962C8B-B14F-4D97-AF65-F5344CB8AC3E}">
        <p14:creationId xmlns:p14="http://schemas.microsoft.com/office/powerpoint/2010/main" val="203101277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30" y="1545465"/>
            <a:ext cx="11006070" cy="4631498"/>
          </a:xfrm>
        </p:spPr>
        <p:txBody>
          <a:bodyPr>
            <a:noAutofit/>
          </a:bodyPr>
          <a:lstStyle/>
          <a:p>
            <a:pPr marL="0" indent="0">
              <a:buNone/>
            </a:pPr>
            <a:r>
              <a:rPr lang="en-US" sz="2400" dirty="0"/>
              <a:t>A physics teacher finds a scrap of paper on which one of his students has written the following equation</a:t>
            </a:r>
            <a:r>
              <a:rPr lang="en-US" sz="2400" dirty="0" smtClean="0"/>
              <a:t>:</a:t>
            </a:r>
            <a:r>
              <a:rPr lang="en-US" sz="2400" dirty="0"/>
              <a:t>    (0)</a:t>
            </a:r>
            <a:r>
              <a:rPr lang="en-US" sz="2400" baseline="30000" dirty="0"/>
              <a:t>2</a:t>
            </a:r>
            <a:r>
              <a:rPr lang="en-US" sz="2400" dirty="0"/>
              <a:t> - (27)</a:t>
            </a:r>
            <a:r>
              <a:rPr lang="en-US" sz="2400" baseline="30000" dirty="0"/>
              <a:t>2</a:t>
            </a:r>
            <a:r>
              <a:rPr lang="en-US" sz="2400" dirty="0"/>
              <a:t> = 2(-9.8)x</a:t>
            </a:r>
            <a:br>
              <a:rPr lang="en-US" sz="2400" dirty="0"/>
            </a:br>
            <a:endParaRPr lang="en-US" sz="2400" dirty="0" smtClean="0"/>
          </a:p>
          <a:p>
            <a:pPr marL="0" indent="0">
              <a:buNone/>
            </a:pPr>
            <a:r>
              <a:rPr lang="en-US" sz="2400" dirty="0" smtClean="0"/>
              <a:t>For </a:t>
            </a:r>
            <a:r>
              <a:rPr lang="en-US" sz="2400" dirty="0"/>
              <a:t>which of the following problems would this equation be part of the correct solution?</a:t>
            </a:r>
            <a:br>
              <a:rPr lang="en-US" sz="2400" dirty="0"/>
            </a:br>
            <a:r>
              <a:rPr lang="en-US" sz="2400" dirty="0" smtClean="0"/>
              <a:t>A</a:t>
            </a:r>
            <a:r>
              <a:rPr lang="en-US" sz="2400" dirty="0"/>
              <a:t>.    Find the speed of an object 27 seconds after it was dropped from rest.</a:t>
            </a:r>
          </a:p>
          <a:p>
            <a:pPr marL="0" indent="0">
              <a:buNone/>
            </a:pPr>
            <a:r>
              <a:rPr lang="en-US" sz="2400" dirty="0"/>
              <a:t>B.    Find the distance an object has fallen 27 seconds after it was released from rest on Earth.</a:t>
            </a:r>
          </a:p>
          <a:p>
            <a:pPr marL="0" indent="0">
              <a:buNone/>
            </a:pPr>
            <a:r>
              <a:rPr lang="en-US" sz="2400" dirty="0"/>
              <a:t>C.    Find the maximum height to which a ball will rise if it is thrown upward with an initial speed </a:t>
            </a:r>
            <a:r>
              <a:rPr lang="en-US" sz="2400" dirty="0" smtClean="0"/>
              <a:t>of 27 </a:t>
            </a:r>
            <a:r>
              <a:rPr lang="en-US" sz="2400" dirty="0"/>
              <a:t>m/s.</a:t>
            </a:r>
          </a:p>
          <a:p>
            <a:pPr marL="0" indent="0">
              <a:buNone/>
            </a:pPr>
            <a:r>
              <a:rPr lang="en-US" sz="2400" dirty="0"/>
              <a:t>D.    Find the distance an object travels if it accelerates uniformly from rest and reaches a speed of </a:t>
            </a:r>
            <a:r>
              <a:rPr lang="en-US" sz="2400" dirty="0" smtClean="0"/>
              <a:t>27</a:t>
            </a:r>
            <a:r>
              <a:rPr lang="en-US" sz="2400" dirty="0"/>
              <a:t> m/s after 9.8 seconds have elapsed</a:t>
            </a:r>
          </a:p>
          <a:p>
            <a:pPr marL="0" indent="0">
              <a:buNone/>
            </a:pPr>
            <a:r>
              <a:rPr lang="en-US" sz="2400" dirty="0"/>
              <a:t>E.     Find the time it takes an object to hit the ground if it is dropped from a height of 27 </a:t>
            </a:r>
            <a:r>
              <a:rPr lang="en-US" sz="2400" dirty="0" smtClean="0"/>
              <a:t>meters</a:t>
            </a:r>
            <a:endParaRPr lang="en-US" sz="2400" dirty="0"/>
          </a:p>
        </p:txBody>
      </p:sp>
      <p:sp>
        <p:nvSpPr>
          <p:cNvPr id="4" name="Title 3"/>
          <p:cNvSpPr>
            <a:spLocks noGrp="1"/>
          </p:cNvSpPr>
          <p:nvPr>
            <p:ph type="title"/>
          </p:nvPr>
        </p:nvSpPr>
        <p:spPr>
          <a:xfrm>
            <a:off x="838200" y="365125"/>
            <a:ext cx="10515600" cy="1325563"/>
          </a:xfrm>
        </p:spPr>
        <p:txBody>
          <a:bodyPr/>
          <a:lstStyle/>
          <a:p>
            <a:r>
              <a:rPr lang="en-US" dirty="0" smtClean="0"/>
              <a:t>Question 32</a:t>
            </a:r>
            <a:endParaRPr lang="en-US" dirty="0"/>
          </a:p>
        </p:txBody>
      </p:sp>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390668394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30" y="1545465"/>
            <a:ext cx="11006070" cy="4631498"/>
          </a:xfrm>
        </p:spPr>
        <p:txBody>
          <a:bodyPr>
            <a:noAutofit/>
          </a:bodyPr>
          <a:lstStyle/>
          <a:p>
            <a:pPr marL="0" indent="0">
              <a:buNone/>
            </a:pPr>
            <a:r>
              <a:rPr lang="en-US" sz="2400" dirty="0"/>
              <a:t>A physics teacher finds a scrap of paper on which one of his students has written the following equation</a:t>
            </a:r>
            <a:r>
              <a:rPr lang="en-US" sz="2400" dirty="0" smtClean="0"/>
              <a:t>:</a:t>
            </a:r>
            <a:r>
              <a:rPr lang="en-US" sz="2400" dirty="0"/>
              <a:t>    (0)</a:t>
            </a:r>
            <a:r>
              <a:rPr lang="en-US" sz="2400" baseline="30000" dirty="0"/>
              <a:t>2</a:t>
            </a:r>
            <a:r>
              <a:rPr lang="en-US" sz="2400" dirty="0"/>
              <a:t> - (27)</a:t>
            </a:r>
            <a:r>
              <a:rPr lang="en-US" sz="2400" baseline="30000" dirty="0"/>
              <a:t>2</a:t>
            </a:r>
            <a:r>
              <a:rPr lang="en-US" sz="2400" dirty="0"/>
              <a:t> = 2(-9.8)x</a:t>
            </a:r>
            <a:br>
              <a:rPr lang="en-US" sz="2400" dirty="0"/>
            </a:br>
            <a:endParaRPr lang="en-US" sz="2400" dirty="0" smtClean="0"/>
          </a:p>
          <a:p>
            <a:pPr marL="0" indent="0">
              <a:buNone/>
            </a:pPr>
            <a:r>
              <a:rPr lang="en-US" sz="2400" dirty="0" smtClean="0"/>
              <a:t>For </a:t>
            </a:r>
            <a:r>
              <a:rPr lang="en-US" sz="2400" dirty="0"/>
              <a:t>which of the following problems would this equation be part of the correct solution?</a:t>
            </a:r>
            <a:br>
              <a:rPr lang="en-US" sz="2400" dirty="0"/>
            </a:br>
            <a:r>
              <a:rPr lang="en-US" sz="2400" dirty="0" smtClean="0"/>
              <a:t>A</a:t>
            </a:r>
            <a:r>
              <a:rPr lang="en-US" sz="2400" dirty="0"/>
              <a:t>.    Find the speed of an object 27 seconds after it was dropped from rest.</a:t>
            </a:r>
          </a:p>
          <a:p>
            <a:pPr marL="0" indent="0">
              <a:buNone/>
            </a:pPr>
            <a:r>
              <a:rPr lang="en-US" sz="2400" dirty="0"/>
              <a:t>B.    Find the distance an object has fallen 27 seconds after it was released from rest on Earth.</a:t>
            </a:r>
          </a:p>
          <a:p>
            <a:pPr marL="0" indent="0">
              <a:buNone/>
            </a:pPr>
            <a:r>
              <a:rPr lang="en-US" sz="2400" b="1" dirty="0"/>
              <a:t>C.    Find the maximum height to which a ball will rise if it is thrown upward with an initial speed </a:t>
            </a:r>
            <a:r>
              <a:rPr lang="en-US" sz="2400" b="1" dirty="0" smtClean="0"/>
              <a:t>of 27 </a:t>
            </a:r>
            <a:r>
              <a:rPr lang="en-US" sz="2400" b="1" dirty="0"/>
              <a:t>m/s.</a:t>
            </a:r>
          </a:p>
          <a:p>
            <a:pPr marL="0" indent="0">
              <a:buNone/>
            </a:pPr>
            <a:r>
              <a:rPr lang="en-US" sz="2400" dirty="0"/>
              <a:t>D.    Find the distance an object travels if it accelerates uniformly from rest and reaches a speed of </a:t>
            </a:r>
            <a:r>
              <a:rPr lang="en-US" sz="2400" dirty="0" smtClean="0"/>
              <a:t>27</a:t>
            </a:r>
            <a:r>
              <a:rPr lang="en-US" sz="2400" dirty="0"/>
              <a:t> m/s after 9.8 seconds have elapsed</a:t>
            </a:r>
          </a:p>
          <a:p>
            <a:pPr marL="0" indent="0">
              <a:buNone/>
            </a:pPr>
            <a:r>
              <a:rPr lang="en-US" sz="2400" dirty="0"/>
              <a:t>E.     Find the time it takes an object to hit the ground if it is dropped from a height of 27 </a:t>
            </a:r>
            <a:r>
              <a:rPr lang="en-US" sz="2400" dirty="0" smtClean="0"/>
              <a:t>meters</a:t>
            </a:r>
            <a:endParaRPr lang="en-US" sz="2400" dirty="0"/>
          </a:p>
        </p:txBody>
      </p:sp>
      <p:sp>
        <p:nvSpPr>
          <p:cNvPr id="4" name="Title 3"/>
          <p:cNvSpPr>
            <a:spLocks noGrp="1"/>
          </p:cNvSpPr>
          <p:nvPr>
            <p:ph type="title"/>
          </p:nvPr>
        </p:nvSpPr>
        <p:spPr>
          <a:xfrm>
            <a:off x="838200" y="365125"/>
            <a:ext cx="10515600" cy="1325563"/>
          </a:xfrm>
        </p:spPr>
        <p:txBody>
          <a:bodyPr/>
          <a:lstStyle/>
          <a:p>
            <a:r>
              <a:rPr lang="en-US" dirty="0" smtClean="0"/>
              <a:t>Question 32</a:t>
            </a:r>
            <a:endParaRPr lang="en-US" dirty="0"/>
          </a:p>
        </p:txBody>
      </p:sp>
      <mc:AlternateContent xmlns:mc="http://schemas.openxmlformats.org/markup-compatibility/2006" xmlns:a14="http://schemas.microsoft.com/office/drawing/2010/main">
        <mc:Choice Requires="a14">
          <p:sp>
            <p:nvSpPr>
              <p:cNvPr id="2" name="Rectangle 1"/>
              <p:cNvSpPr/>
              <p:nvPr/>
            </p:nvSpPr>
            <p:spPr>
              <a:xfrm>
                <a:off x="5850765" y="365125"/>
                <a:ext cx="2899512" cy="1095941"/>
              </a:xfrm>
              <a:prstGeom prst="rect">
                <a:avLst/>
              </a:prstGeom>
            </p:spPr>
            <p:txBody>
              <a:bodyPr wrap="none">
                <a:spAutoFit/>
              </a:bodyPr>
              <a:lstStyle/>
              <a:p>
                <a:pPr>
                  <a:buClrTx/>
                  <a:buSzPct val="80000"/>
                </a:pPr>
                <a14:m>
                  <m:oMathPara xmlns:m="http://schemas.openxmlformats.org/officeDocument/2006/math">
                    <m:oMathParaPr>
                      <m:jc m:val="centerGroup"/>
                    </m:oMathParaPr>
                    <m:oMath xmlns:m="http://schemas.openxmlformats.org/officeDocument/2006/math">
                      <m:sSubSup>
                        <m:sSubSupPr>
                          <m:ctrlPr>
                            <a:rPr lang="en-US" sz="2800" i="1" smtClean="0">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𝑓</m:t>
                          </m:r>
                        </m:sub>
                        <m:sup>
                          <m:r>
                            <a:rPr lang="en-US" sz="2800" i="1">
                              <a:latin typeface="Cambria Math" panose="02040503050406030204" pitchFamily="18" charset="0"/>
                            </a:rPr>
                            <m:t>2</m:t>
                          </m:r>
                        </m:sup>
                      </m:sSubSup>
                      <m:r>
                        <a:rPr lang="en-US" sz="2800" i="1">
                          <a:latin typeface="Cambria Math" panose="02040503050406030204" pitchFamily="18" charset="0"/>
                        </a:rPr>
                        <m:t>=</m:t>
                      </m:r>
                      <m:sSubSup>
                        <m:sSubSupPr>
                          <m:ctrlPr>
                            <a:rPr lang="en-US" sz="2800" i="1">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𝑖</m:t>
                          </m:r>
                        </m:sub>
                        <m:sup>
                          <m:r>
                            <a:rPr lang="en-US" sz="2800" i="1">
                              <a:latin typeface="Cambria Math" panose="02040503050406030204" pitchFamily="18" charset="0"/>
                            </a:rPr>
                            <m:t>2</m:t>
                          </m:r>
                        </m:sup>
                      </m:sSubSup>
                      <m:r>
                        <a:rPr lang="en-US" sz="2800" i="1">
                          <a:latin typeface="Cambria Math" panose="02040503050406030204" pitchFamily="18" charset="0"/>
                        </a:rPr>
                        <m:t> + 2</m:t>
                      </m:r>
                      <m:r>
                        <a:rPr lang="en-US" sz="2800" i="1">
                          <a:latin typeface="Cambria Math" panose="02040503050406030204" pitchFamily="18" charset="0"/>
                        </a:rPr>
                        <m:t>𝑎</m:t>
                      </m:r>
                      <m:r>
                        <m:rPr>
                          <m:sty m:val="p"/>
                        </m:rPr>
                        <a:rPr lang="en-US" sz="2800">
                          <a:latin typeface="Cambria Math" panose="02040503050406030204" pitchFamily="18" charset="0"/>
                        </a:rPr>
                        <m:t>Δ</m:t>
                      </m:r>
                      <m:r>
                        <a:rPr lang="en-US" sz="2800" i="1">
                          <a:latin typeface="Cambria Math" panose="02040503050406030204" pitchFamily="18" charset="0"/>
                        </a:rPr>
                        <m:t>𝑥</m:t>
                      </m:r>
                    </m:oMath>
                  </m:oMathPara>
                </a14:m>
                <a:endParaRPr lang="en-US" sz="2800" dirty="0" smtClean="0"/>
              </a:p>
              <a:p>
                <a:pPr>
                  <a:buSzPct val="80000"/>
                </a:pPr>
                <a14:m>
                  <m:oMathPara xmlns:m="http://schemas.openxmlformats.org/officeDocument/2006/math">
                    <m:oMathParaPr>
                      <m:jc m:val="centerGroup"/>
                    </m:oMathParaPr>
                    <m:oMath xmlns:m="http://schemas.openxmlformats.org/officeDocument/2006/math">
                      <m:sSubSup>
                        <m:sSubSupPr>
                          <m:ctrlPr>
                            <a:rPr lang="en-US" sz="2800" i="1">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𝑓</m:t>
                          </m:r>
                        </m:sub>
                        <m:sup>
                          <m:r>
                            <a:rPr lang="en-US" sz="2800" i="1">
                              <a:latin typeface="Cambria Math" panose="02040503050406030204" pitchFamily="18" charset="0"/>
                            </a:rPr>
                            <m:t>2</m:t>
                          </m:r>
                        </m:sup>
                      </m:sSubSup>
                      <m:r>
                        <a:rPr lang="en-US" sz="2800" b="0" i="1" smtClean="0">
                          <a:latin typeface="Cambria Math" panose="02040503050406030204" pitchFamily="18" charset="0"/>
                        </a:rPr>
                        <m:t>−</m:t>
                      </m:r>
                      <m:sSubSup>
                        <m:sSubSupPr>
                          <m:ctrlPr>
                            <a:rPr lang="en-US" sz="2800" i="1">
                              <a:latin typeface="Cambria Math" panose="02040503050406030204" pitchFamily="18" charset="0"/>
                            </a:rPr>
                          </m:ctrlPr>
                        </m:sSubSupPr>
                        <m:e>
                          <m:r>
                            <a:rPr lang="en-US" sz="2800" i="1">
                              <a:latin typeface="Cambria Math" panose="02040503050406030204" pitchFamily="18" charset="0"/>
                            </a:rPr>
                            <m:t>𝑣</m:t>
                          </m:r>
                        </m:e>
                        <m:sub>
                          <m:r>
                            <a:rPr lang="en-US" sz="2800" i="1">
                              <a:latin typeface="Cambria Math" panose="02040503050406030204" pitchFamily="18" charset="0"/>
                            </a:rPr>
                            <m:t>𝑖</m:t>
                          </m:r>
                        </m:sub>
                        <m:sup>
                          <m:r>
                            <a:rPr lang="en-US" sz="2800" i="1">
                              <a:latin typeface="Cambria Math" panose="02040503050406030204" pitchFamily="18" charset="0"/>
                            </a:rPr>
                            <m:t>2</m:t>
                          </m:r>
                        </m:sup>
                      </m:sSubSup>
                      <m:r>
                        <a:rPr lang="en-US" sz="2800" b="0" i="1" smtClean="0">
                          <a:latin typeface="Cambria Math" panose="02040503050406030204" pitchFamily="18" charset="0"/>
                        </a:rPr>
                        <m:t>=</m:t>
                      </m:r>
                      <m:r>
                        <a:rPr lang="en-US" sz="2800" i="1">
                          <a:latin typeface="Cambria Math" panose="02040503050406030204" pitchFamily="18" charset="0"/>
                        </a:rPr>
                        <m:t> 2</m:t>
                      </m:r>
                      <m:r>
                        <a:rPr lang="en-US" sz="2800" i="1">
                          <a:latin typeface="Cambria Math" panose="02040503050406030204" pitchFamily="18" charset="0"/>
                        </a:rPr>
                        <m:t>𝑎</m:t>
                      </m:r>
                      <m:r>
                        <m:rPr>
                          <m:sty m:val="p"/>
                        </m:rPr>
                        <a:rPr lang="en-US" sz="2800">
                          <a:latin typeface="Cambria Math" panose="02040503050406030204" pitchFamily="18" charset="0"/>
                        </a:rPr>
                        <m:t>Δ</m:t>
                      </m:r>
                      <m:r>
                        <a:rPr lang="en-US" sz="2800" i="1">
                          <a:latin typeface="Cambria Math" panose="02040503050406030204" pitchFamily="18" charset="0"/>
                        </a:rPr>
                        <m:t>𝑥</m:t>
                      </m:r>
                    </m:oMath>
                  </m:oMathPara>
                </a14:m>
                <a:endParaRPr lang="en-US" sz="2800" dirty="0"/>
              </a:p>
            </p:txBody>
          </p:sp>
        </mc:Choice>
        <mc:Fallback xmlns="">
          <p:sp>
            <p:nvSpPr>
              <p:cNvPr id="2" name="Rectangle 1"/>
              <p:cNvSpPr>
                <a:spLocks noRot="1" noChangeAspect="1" noMove="1" noResize="1" noEditPoints="1" noAdjustHandles="1" noChangeArrowheads="1" noChangeShapeType="1" noTextEdit="1"/>
              </p:cNvSpPr>
              <p:nvPr/>
            </p:nvSpPr>
            <p:spPr>
              <a:xfrm>
                <a:off x="5850765" y="365125"/>
                <a:ext cx="2899512" cy="1095941"/>
              </a:xfrm>
              <a:prstGeom prst="rect">
                <a:avLst/>
              </a:prstGeom>
              <a:blipFill>
                <a:blip r:embed="rId2"/>
                <a:stretch>
                  <a:fillRect/>
                </a:stretch>
              </a:blipFill>
            </p:spPr>
            <p:txBody>
              <a:bodyPr/>
              <a:lstStyle/>
              <a:p>
                <a:r>
                  <a:rPr lang="en-GB">
                    <a:noFill/>
                  </a:rPr>
                  <a:t> </a:t>
                </a:r>
              </a:p>
            </p:txBody>
          </p:sp>
        </mc:Fallback>
      </mc:AlternateContent>
      <p:sp>
        <p:nvSpPr>
          <p:cNvPr id="5" name="TextBox 4"/>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125094796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00777"/>
            <a:ext cx="10515600" cy="3176185"/>
          </a:xfrm>
        </p:spPr>
        <p:txBody>
          <a:bodyPr>
            <a:normAutofit lnSpcReduction="10000"/>
          </a:bodyPr>
          <a:lstStyle/>
          <a:p>
            <a:pPr marL="0" indent="0">
              <a:buNone/>
            </a:pPr>
            <a:r>
              <a:rPr lang="en-US" dirty="0"/>
              <a:t>What is the net displacement of the person from the initial point in two days?</a:t>
            </a:r>
          </a:p>
          <a:p>
            <a:pPr marL="514350" indent="-514350">
              <a:buAutoNum type="alphaUcPeriod"/>
            </a:pPr>
            <a:r>
              <a:rPr lang="en-US" dirty="0" smtClean="0"/>
              <a:t>6 </a:t>
            </a:r>
            <a:r>
              <a:rPr lang="en-US" dirty="0"/>
              <a:t>km, </a:t>
            </a:r>
            <a:r>
              <a:rPr lang="en-US" dirty="0" smtClean="0"/>
              <a:t>east</a:t>
            </a:r>
          </a:p>
          <a:p>
            <a:pPr marL="514350" indent="-514350">
              <a:buAutoNum type="alphaUcPeriod"/>
            </a:pPr>
            <a:r>
              <a:rPr lang="en-US" dirty="0" smtClean="0"/>
              <a:t>3 </a:t>
            </a:r>
            <a:r>
              <a:rPr lang="en-US" dirty="0"/>
              <a:t>km, </a:t>
            </a:r>
            <a:r>
              <a:rPr lang="en-US" dirty="0" smtClean="0"/>
              <a:t>east</a:t>
            </a:r>
          </a:p>
          <a:p>
            <a:pPr marL="514350" indent="-514350">
              <a:buAutoNum type="alphaUcPeriod"/>
            </a:pPr>
            <a:r>
              <a:rPr lang="en-US" dirty="0" smtClean="0"/>
              <a:t>10 </a:t>
            </a:r>
            <a:r>
              <a:rPr lang="en-US" dirty="0"/>
              <a:t>km, west </a:t>
            </a:r>
          </a:p>
          <a:p>
            <a:pPr marL="514350" indent="-514350">
              <a:buAutoNum type="alphaUcPeriod"/>
            </a:pPr>
            <a:r>
              <a:rPr lang="en-US" dirty="0" smtClean="0"/>
              <a:t>5 </a:t>
            </a:r>
            <a:r>
              <a:rPr lang="en-US" dirty="0"/>
              <a:t>km, west </a:t>
            </a:r>
          </a:p>
          <a:p>
            <a:pPr marL="514350" indent="-514350">
              <a:buAutoNum type="alphaUcPeriod"/>
            </a:pPr>
            <a:r>
              <a:rPr lang="en-US" dirty="0" smtClean="0"/>
              <a:t>9 </a:t>
            </a:r>
            <a:r>
              <a:rPr lang="en-US" dirty="0"/>
              <a:t>km, east</a:t>
            </a:r>
          </a:p>
        </p:txBody>
      </p:sp>
      <p:pic>
        <p:nvPicPr>
          <p:cNvPr id="2" name="Picture 1"/>
          <p:cNvPicPr>
            <a:picLocks noChangeAspect="1"/>
          </p:cNvPicPr>
          <p:nvPr/>
        </p:nvPicPr>
        <p:blipFill>
          <a:blip r:embed="rId2"/>
          <a:stretch>
            <a:fillRect/>
          </a:stretch>
        </p:blipFill>
        <p:spPr>
          <a:xfrm>
            <a:off x="1161951" y="1374987"/>
            <a:ext cx="9868098" cy="1625790"/>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33</a:t>
            </a:r>
            <a:endParaRPr lang="en-US" dirty="0"/>
          </a:p>
        </p:txBody>
      </p:sp>
    </p:spTree>
    <p:extLst>
      <p:ext uri="{BB962C8B-B14F-4D97-AF65-F5344CB8AC3E}">
        <p14:creationId xmlns:p14="http://schemas.microsoft.com/office/powerpoint/2010/main" val="277712130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00777"/>
            <a:ext cx="10515600" cy="3176185"/>
          </a:xfrm>
        </p:spPr>
        <p:txBody>
          <a:bodyPr>
            <a:normAutofit lnSpcReduction="10000"/>
          </a:bodyPr>
          <a:lstStyle/>
          <a:p>
            <a:pPr marL="0" indent="0">
              <a:buNone/>
            </a:pPr>
            <a:r>
              <a:rPr lang="en-US" dirty="0"/>
              <a:t>What is the net displacement of the person from the initial point in two days?</a:t>
            </a:r>
          </a:p>
          <a:p>
            <a:pPr marL="514350" indent="-514350">
              <a:buAutoNum type="alphaUcPeriod"/>
            </a:pPr>
            <a:r>
              <a:rPr lang="en-US" dirty="0" smtClean="0"/>
              <a:t>6 </a:t>
            </a:r>
            <a:r>
              <a:rPr lang="en-US" dirty="0"/>
              <a:t>km, </a:t>
            </a:r>
            <a:r>
              <a:rPr lang="en-US" dirty="0" smtClean="0"/>
              <a:t>east</a:t>
            </a:r>
          </a:p>
          <a:p>
            <a:pPr marL="514350" indent="-514350">
              <a:buAutoNum type="alphaUcPeriod"/>
            </a:pPr>
            <a:r>
              <a:rPr lang="en-US" b="1" dirty="0" smtClean="0"/>
              <a:t>3 </a:t>
            </a:r>
            <a:r>
              <a:rPr lang="en-US" b="1" dirty="0"/>
              <a:t>km, </a:t>
            </a:r>
            <a:r>
              <a:rPr lang="en-US" b="1" dirty="0" smtClean="0"/>
              <a:t>east</a:t>
            </a:r>
          </a:p>
          <a:p>
            <a:pPr marL="514350" indent="-514350">
              <a:buAutoNum type="alphaUcPeriod"/>
            </a:pPr>
            <a:r>
              <a:rPr lang="en-US" dirty="0" smtClean="0"/>
              <a:t>10 </a:t>
            </a:r>
            <a:r>
              <a:rPr lang="en-US" dirty="0"/>
              <a:t>km, west </a:t>
            </a:r>
          </a:p>
          <a:p>
            <a:pPr marL="514350" indent="-514350">
              <a:buAutoNum type="alphaUcPeriod"/>
            </a:pPr>
            <a:r>
              <a:rPr lang="en-US" dirty="0" smtClean="0"/>
              <a:t>5 </a:t>
            </a:r>
            <a:r>
              <a:rPr lang="en-US" dirty="0"/>
              <a:t>km, west </a:t>
            </a:r>
          </a:p>
          <a:p>
            <a:pPr marL="514350" indent="-514350">
              <a:buAutoNum type="alphaUcPeriod"/>
            </a:pPr>
            <a:r>
              <a:rPr lang="en-US" dirty="0" smtClean="0"/>
              <a:t>9 </a:t>
            </a:r>
            <a:r>
              <a:rPr lang="en-US" dirty="0"/>
              <a:t>km, east</a:t>
            </a:r>
          </a:p>
        </p:txBody>
      </p:sp>
      <p:pic>
        <p:nvPicPr>
          <p:cNvPr id="2" name="Picture 1"/>
          <p:cNvPicPr>
            <a:picLocks noChangeAspect="1"/>
          </p:cNvPicPr>
          <p:nvPr/>
        </p:nvPicPr>
        <p:blipFill>
          <a:blip r:embed="rId2"/>
          <a:stretch>
            <a:fillRect/>
          </a:stretch>
        </p:blipFill>
        <p:spPr>
          <a:xfrm>
            <a:off x="1161951" y="1374987"/>
            <a:ext cx="9868098" cy="1625790"/>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33</a:t>
            </a:r>
            <a:endParaRPr lang="en-US" dirty="0"/>
          </a:p>
        </p:txBody>
      </p:sp>
    </p:spTree>
    <p:extLst>
      <p:ext uri="{BB962C8B-B14F-4D97-AF65-F5344CB8AC3E}">
        <p14:creationId xmlns:p14="http://schemas.microsoft.com/office/powerpoint/2010/main" val="340916530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45476"/>
            <a:ext cx="10515600" cy="2931486"/>
          </a:xfrm>
        </p:spPr>
        <p:txBody>
          <a:bodyPr>
            <a:normAutofit fontScale="92500" lnSpcReduction="20000"/>
          </a:bodyPr>
          <a:lstStyle/>
          <a:p>
            <a:pPr marL="0" indent="0">
              <a:buNone/>
            </a:pPr>
            <a:r>
              <a:rPr lang="en-US" dirty="0"/>
              <a:t>What is the traveled distance of the person from the initial point in two days?</a:t>
            </a:r>
          </a:p>
          <a:p>
            <a:pPr marL="514350" indent="-514350">
              <a:buAutoNum type="alphaUcPeriod"/>
            </a:pPr>
            <a:r>
              <a:rPr lang="en-US" dirty="0" smtClean="0"/>
              <a:t>13 km</a:t>
            </a:r>
          </a:p>
          <a:p>
            <a:pPr marL="514350" indent="-514350">
              <a:buAutoNum type="alphaUcPeriod"/>
            </a:pPr>
            <a:r>
              <a:rPr lang="en-US" dirty="0" smtClean="0"/>
              <a:t>3 km</a:t>
            </a:r>
          </a:p>
          <a:p>
            <a:pPr marL="514350" indent="-514350">
              <a:buAutoNum type="alphaUcPeriod"/>
            </a:pPr>
            <a:r>
              <a:rPr lang="en-US" dirty="0" smtClean="0"/>
              <a:t>10 km</a:t>
            </a:r>
          </a:p>
          <a:p>
            <a:pPr marL="514350" indent="-514350">
              <a:buAutoNum type="alphaUcPeriod"/>
            </a:pPr>
            <a:r>
              <a:rPr lang="en-US" dirty="0" smtClean="0"/>
              <a:t>5 </a:t>
            </a:r>
            <a:r>
              <a:rPr lang="en-US" dirty="0"/>
              <a:t>km </a:t>
            </a:r>
          </a:p>
          <a:p>
            <a:pPr marL="514350" indent="-514350">
              <a:buAutoNum type="alphaUcPeriod"/>
            </a:pPr>
            <a:r>
              <a:rPr lang="en-US" dirty="0" smtClean="0"/>
              <a:t>9 </a:t>
            </a:r>
            <a:r>
              <a:rPr lang="en-US" dirty="0"/>
              <a:t>km</a:t>
            </a:r>
          </a:p>
        </p:txBody>
      </p:sp>
      <p:pic>
        <p:nvPicPr>
          <p:cNvPr id="2" name="Picture 1"/>
          <p:cNvPicPr>
            <a:picLocks noChangeAspect="1"/>
          </p:cNvPicPr>
          <p:nvPr/>
        </p:nvPicPr>
        <p:blipFill>
          <a:blip r:embed="rId2"/>
          <a:stretch>
            <a:fillRect/>
          </a:stretch>
        </p:blipFill>
        <p:spPr>
          <a:xfrm>
            <a:off x="990868" y="1619686"/>
            <a:ext cx="9868098" cy="1625790"/>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34</a:t>
            </a:r>
            <a:endParaRPr lang="en-US" dirty="0"/>
          </a:p>
        </p:txBody>
      </p:sp>
    </p:spTree>
    <p:extLst>
      <p:ext uri="{BB962C8B-B14F-4D97-AF65-F5344CB8AC3E}">
        <p14:creationId xmlns:p14="http://schemas.microsoft.com/office/powerpoint/2010/main" val="55393545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45476"/>
            <a:ext cx="10515600" cy="2931486"/>
          </a:xfrm>
        </p:spPr>
        <p:txBody>
          <a:bodyPr>
            <a:normAutofit fontScale="92500" lnSpcReduction="20000"/>
          </a:bodyPr>
          <a:lstStyle/>
          <a:p>
            <a:pPr marL="0" indent="0">
              <a:buNone/>
            </a:pPr>
            <a:r>
              <a:rPr lang="en-US" dirty="0"/>
              <a:t>What is the traveled distance of the person from the initial point in two days?</a:t>
            </a:r>
          </a:p>
          <a:p>
            <a:pPr marL="514350" indent="-514350">
              <a:buAutoNum type="alphaUcPeriod"/>
            </a:pPr>
            <a:r>
              <a:rPr lang="en-US" b="1" dirty="0" smtClean="0"/>
              <a:t>13 km</a:t>
            </a:r>
          </a:p>
          <a:p>
            <a:pPr marL="514350" indent="-514350">
              <a:buAutoNum type="alphaUcPeriod"/>
            </a:pPr>
            <a:r>
              <a:rPr lang="en-US" dirty="0" smtClean="0"/>
              <a:t>3 km</a:t>
            </a:r>
          </a:p>
          <a:p>
            <a:pPr marL="514350" indent="-514350">
              <a:buAutoNum type="alphaUcPeriod"/>
            </a:pPr>
            <a:r>
              <a:rPr lang="en-US" dirty="0" smtClean="0"/>
              <a:t>10 km</a:t>
            </a:r>
          </a:p>
          <a:p>
            <a:pPr marL="514350" indent="-514350">
              <a:buAutoNum type="alphaUcPeriod"/>
            </a:pPr>
            <a:r>
              <a:rPr lang="en-US" dirty="0" smtClean="0"/>
              <a:t>5 </a:t>
            </a:r>
            <a:r>
              <a:rPr lang="en-US" dirty="0"/>
              <a:t>km </a:t>
            </a:r>
          </a:p>
          <a:p>
            <a:pPr marL="514350" indent="-514350">
              <a:buAutoNum type="alphaUcPeriod"/>
            </a:pPr>
            <a:r>
              <a:rPr lang="en-US" dirty="0" smtClean="0"/>
              <a:t>9 </a:t>
            </a:r>
            <a:r>
              <a:rPr lang="en-US" dirty="0"/>
              <a:t>km</a:t>
            </a:r>
          </a:p>
        </p:txBody>
      </p:sp>
      <p:pic>
        <p:nvPicPr>
          <p:cNvPr id="2" name="Picture 1"/>
          <p:cNvPicPr>
            <a:picLocks noChangeAspect="1"/>
          </p:cNvPicPr>
          <p:nvPr/>
        </p:nvPicPr>
        <p:blipFill>
          <a:blip r:embed="rId2"/>
          <a:stretch>
            <a:fillRect/>
          </a:stretch>
        </p:blipFill>
        <p:spPr>
          <a:xfrm>
            <a:off x="990868" y="1619686"/>
            <a:ext cx="9868098" cy="1625790"/>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34</a:t>
            </a:r>
            <a:endParaRPr lang="en-US" dirty="0"/>
          </a:p>
        </p:txBody>
      </p:sp>
    </p:spTree>
    <p:extLst>
      <p:ext uri="{BB962C8B-B14F-4D97-AF65-F5344CB8AC3E}">
        <p14:creationId xmlns:p14="http://schemas.microsoft.com/office/powerpoint/2010/main" val="2949965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normAutofit/>
          </a:bodyPr>
          <a:lstStyle/>
          <a:p>
            <a:pPr marL="0" indent="0">
              <a:buNone/>
            </a:pPr>
            <a:r>
              <a:rPr lang="en-US" dirty="0"/>
              <a:t>A train moves at a constant velocity of 50 km/h. How far will it move in 0.5 h?</a:t>
            </a:r>
          </a:p>
          <a:p>
            <a:pPr marL="514350" indent="-514350">
              <a:buAutoNum type="alphaUcPeriod"/>
            </a:pPr>
            <a:r>
              <a:rPr lang="en-US" dirty="0" smtClean="0"/>
              <a:t>10 km</a:t>
            </a:r>
          </a:p>
          <a:p>
            <a:pPr marL="514350" indent="-514350">
              <a:buAutoNum type="alphaUcPeriod"/>
            </a:pPr>
            <a:r>
              <a:rPr lang="en-US" dirty="0" smtClean="0"/>
              <a:t>20 </a:t>
            </a:r>
            <a:r>
              <a:rPr lang="en-US" dirty="0"/>
              <a:t>km </a:t>
            </a:r>
          </a:p>
          <a:p>
            <a:pPr marL="514350" indent="-514350">
              <a:buAutoNum type="alphaUcPeriod"/>
            </a:pPr>
            <a:r>
              <a:rPr lang="en-US" b="1" dirty="0" smtClean="0"/>
              <a:t>25 </a:t>
            </a:r>
            <a:r>
              <a:rPr lang="en-US" b="1" dirty="0"/>
              <a:t>km </a:t>
            </a:r>
          </a:p>
          <a:p>
            <a:pPr marL="514350" indent="-514350">
              <a:buAutoNum type="alphaUcPeriod"/>
            </a:pPr>
            <a:r>
              <a:rPr lang="en-US" dirty="0" smtClean="0"/>
              <a:t>45 </a:t>
            </a:r>
            <a:r>
              <a:rPr lang="en-US" dirty="0"/>
              <a:t>km </a:t>
            </a:r>
          </a:p>
          <a:p>
            <a:pPr marL="514350" indent="-514350">
              <a:buAutoNum type="alphaUcPeriod"/>
            </a:pPr>
            <a:r>
              <a:rPr lang="en-US" dirty="0" smtClean="0"/>
              <a:t>50 </a:t>
            </a:r>
            <a:r>
              <a:rPr lang="en-US" dirty="0"/>
              <a:t>km</a:t>
            </a:r>
          </a:p>
        </p:txBody>
      </p:sp>
    </p:spTree>
    <p:extLst>
      <p:ext uri="{BB962C8B-B14F-4D97-AF65-F5344CB8AC3E}">
        <p14:creationId xmlns:p14="http://schemas.microsoft.com/office/powerpoint/2010/main" val="318149412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4959155" cy="4486275"/>
          </a:xfrm>
        </p:spPr>
        <p:txBody>
          <a:bodyPr>
            <a:normAutofit/>
          </a:bodyPr>
          <a:lstStyle/>
          <a:p>
            <a:pPr marL="0" indent="0">
              <a:buNone/>
            </a:pPr>
            <a:r>
              <a:rPr lang="en-US" dirty="0" smtClean="0"/>
              <a:t>What </a:t>
            </a:r>
            <a:r>
              <a:rPr lang="en-US" dirty="0"/>
              <a:t>is the average speed from 0 s to 4 s?</a:t>
            </a:r>
          </a:p>
          <a:p>
            <a:pPr marL="514350" indent="-514350">
              <a:buAutoNum type="alphaUcPeriod"/>
            </a:pPr>
            <a:r>
              <a:rPr lang="en-US" dirty="0" smtClean="0"/>
              <a:t>0.5 m/s</a:t>
            </a:r>
          </a:p>
          <a:p>
            <a:pPr marL="514350" indent="-514350">
              <a:buAutoNum type="alphaUcPeriod"/>
            </a:pPr>
            <a:r>
              <a:rPr lang="en-US" dirty="0" smtClean="0"/>
              <a:t>1 </a:t>
            </a:r>
            <a:r>
              <a:rPr lang="en-US" dirty="0"/>
              <a:t>m/s </a:t>
            </a:r>
            <a:endParaRPr lang="en-US" dirty="0" smtClean="0"/>
          </a:p>
          <a:p>
            <a:pPr marL="514350" indent="-514350">
              <a:buAutoNum type="alphaUcPeriod"/>
            </a:pPr>
            <a:r>
              <a:rPr lang="en-US" dirty="0" smtClean="0"/>
              <a:t>2 m/s</a:t>
            </a:r>
          </a:p>
          <a:p>
            <a:pPr marL="514350" indent="-514350">
              <a:buAutoNum type="alphaUcPeriod"/>
            </a:pPr>
            <a:r>
              <a:rPr lang="en-US" dirty="0" smtClean="0"/>
              <a:t>3 </a:t>
            </a:r>
            <a:r>
              <a:rPr lang="en-US" dirty="0"/>
              <a:t>m/s </a:t>
            </a:r>
          </a:p>
          <a:p>
            <a:pPr marL="514350" indent="-514350">
              <a:buAutoNum type="alphaUcPeriod"/>
            </a:pPr>
            <a:r>
              <a:rPr lang="en-US" dirty="0" smtClean="0"/>
              <a:t>4 </a:t>
            </a:r>
            <a:r>
              <a:rPr lang="en-US" dirty="0"/>
              <a:t>m/s</a:t>
            </a:r>
          </a:p>
          <a:p>
            <a:pPr marL="0" indent="0">
              <a:buNone/>
            </a:pPr>
            <a:endParaRPr lang="en-US" dirty="0"/>
          </a:p>
        </p:txBody>
      </p:sp>
      <p:pic>
        <p:nvPicPr>
          <p:cNvPr id="4" name="Picture 3"/>
          <p:cNvPicPr>
            <a:picLocks noChangeAspect="1"/>
          </p:cNvPicPr>
          <p:nvPr/>
        </p:nvPicPr>
        <p:blipFill>
          <a:blip r:embed="rId2"/>
          <a:stretch>
            <a:fillRect/>
          </a:stretch>
        </p:blipFill>
        <p:spPr>
          <a:xfrm>
            <a:off x="6426558" y="1027906"/>
            <a:ext cx="5556445" cy="5117750"/>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35</a:t>
            </a:r>
            <a:endParaRPr lang="en-US" dirty="0"/>
          </a:p>
        </p:txBody>
      </p:sp>
    </p:spTree>
    <p:extLst>
      <p:ext uri="{BB962C8B-B14F-4D97-AF65-F5344CB8AC3E}">
        <p14:creationId xmlns:p14="http://schemas.microsoft.com/office/powerpoint/2010/main" val="173762267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4959155" cy="4486275"/>
          </a:xfrm>
        </p:spPr>
        <p:txBody>
          <a:bodyPr>
            <a:normAutofit/>
          </a:bodyPr>
          <a:lstStyle/>
          <a:p>
            <a:pPr marL="0" indent="0">
              <a:buNone/>
            </a:pPr>
            <a:r>
              <a:rPr lang="en-US" dirty="0" smtClean="0"/>
              <a:t>What </a:t>
            </a:r>
            <a:r>
              <a:rPr lang="en-US" dirty="0"/>
              <a:t>is the average speed from 0 s to 4 s?</a:t>
            </a:r>
          </a:p>
          <a:p>
            <a:pPr marL="514350" indent="-514350">
              <a:buAutoNum type="alphaUcPeriod"/>
            </a:pPr>
            <a:r>
              <a:rPr lang="en-US" dirty="0" smtClean="0"/>
              <a:t>0.5 m/s</a:t>
            </a:r>
          </a:p>
          <a:p>
            <a:pPr marL="514350" indent="-514350">
              <a:buAutoNum type="alphaUcPeriod"/>
            </a:pPr>
            <a:r>
              <a:rPr lang="en-US" dirty="0" smtClean="0"/>
              <a:t>1 </a:t>
            </a:r>
            <a:r>
              <a:rPr lang="en-US" dirty="0"/>
              <a:t>m/s </a:t>
            </a:r>
            <a:endParaRPr lang="en-US" dirty="0" smtClean="0"/>
          </a:p>
          <a:p>
            <a:pPr marL="514350" indent="-514350">
              <a:buAutoNum type="alphaUcPeriod"/>
            </a:pPr>
            <a:r>
              <a:rPr lang="en-US" b="1" dirty="0" smtClean="0"/>
              <a:t>2 m/s</a:t>
            </a:r>
          </a:p>
          <a:p>
            <a:pPr marL="514350" indent="-514350">
              <a:buAutoNum type="alphaUcPeriod"/>
            </a:pPr>
            <a:r>
              <a:rPr lang="en-US" dirty="0" smtClean="0"/>
              <a:t>3 </a:t>
            </a:r>
            <a:r>
              <a:rPr lang="en-US" dirty="0"/>
              <a:t>m/s </a:t>
            </a:r>
          </a:p>
          <a:p>
            <a:pPr marL="514350" indent="-514350">
              <a:buAutoNum type="alphaUcPeriod"/>
            </a:pPr>
            <a:r>
              <a:rPr lang="en-US" dirty="0" smtClean="0"/>
              <a:t>4 </a:t>
            </a:r>
            <a:r>
              <a:rPr lang="en-US" dirty="0"/>
              <a:t>m/s</a:t>
            </a:r>
          </a:p>
          <a:p>
            <a:pPr marL="0" indent="0">
              <a:buNone/>
            </a:pPr>
            <a:endParaRPr lang="en-US" dirty="0"/>
          </a:p>
        </p:txBody>
      </p:sp>
      <p:pic>
        <p:nvPicPr>
          <p:cNvPr id="4" name="Picture 3"/>
          <p:cNvPicPr>
            <a:picLocks noChangeAspect="1"/>
          </p:cNvPicPr>
          <p:nvPr/>
        </p:nvPicPr>
        <p:blipFill>
          <a:blip r:embed="rId2"/>
          <a:stretch>
            <a:fillRect/>
          </a:stretch>
        </p:blipFill>
        <p:spPr>
          <a:xfrm>
            <a:off x="6426558" y="1027906"/>
            <a:ext cx="5556445" cy="5117750"/>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35</a:t>
            </a:r>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3654656" y="3464236"/>
                <a:ext cx="2142699" cy="704295"/>
              </a:xfrm>
              <a:prstGeom prst="rect">
                <a:avLst/>
              </a:prstGeom>
              <a:noFill/>
            </p:spPr>
            <p:txBody>
              <a:bodyPr wrap="square" rtlCol="0">
                <a:spAutoFit/>
              </a:bodyPr>
              <a:lstStyle/>
              <a:p>
                <a14:m>
                  <m:oMath xmlns:m="http://schemas.openxmlformats.org/officeDocument/2006/math">
                    <m:f>
                      <m:fPr>
                        <m:ctrlPr>
                          <a:rPr lang="en-US" sz="2800" i="1">
                            <a:latin typeface="Cambria Math" panose="02040503050406030204" pitchFamily="18" charset="0"/>
                          </a:rPr>
                        </m:ctrlPr>
                      </m:fPr>
                      <m:num>
                        <m:r>
                          <a:rPr lang="en-US" sz="2800" i="1">
                            <a:latin typeface="Cambria Math" panose="02040503050406030204" pitchFamily="18" charset="0"/>
                          </a:rPr>
                          <m:t>8 −0</m:t>
                        </m:r>
                      </m:num>
                      <m:den>
                        <m:r>
                          <a:rPr lang="en-US" sz="2800" i="1">
                            <a:latin typeface="Cambria Math" panose="02040503050406030204" pitchFamily="18" charset="0"/>
                          </a:rPr>
                          <m:t>4 −0</m:t>
                        </m:r>
                      </m:den>
                    </m:f>
                  </m:oMath>
                </a14:m>
                <a:r>
                  <a:rPr lang="en-GB" sz="2800" dirty="0" smtClean="0"/>
                  <a:t> </a:t>
                </a:r>
                <a:r>
                  <a:rPr lang="en-GB" sz="2800" dirty="0"/>
                  <a:t>= </a:t>
                </a:r>
                <a14:m>
                  <m:oMath xmlns:m="http://schemas.openxmlformats.org/officeDocument/2006/math">
                    <m:f>
                      <m:fPr>
                        <m:ctrlPr>
                          <a:rPr lang="en-US" sz="2800" i="1">
                            <a:latin typeface="Cambria Math" panose="02040503050406030204" pitchFamily="18" charset="0"/>
                          </a:rPr>
                        </m:ctrlPr>
                      </m:fPr>
                      <m:num>
                        <m:r>
                          <a:rPr lang="en-US" sz="2800" i="1">
                            <a:latin typeface="Cambria Math" panose="02040503050406030204" pitchFamily="18" charset="0"/>
                          </a:rPr>
                          <m:t>8</m:t>
                        </m:r>
                      </m:num>
                      <m:den>
                        <m:r>
                          <a:rPr lang="en-US" sz="2800" i="1">
                            <a:latin typeface="Cambria Math" panose="02040503050406030204" pitchFamily="18" charset="0"/>
                          </a:rPr>
                          <m:t>4 </m:t>
                        </m:r>
                      </m:den>
                    </m:f>
                  </m:oMath>
                </a14:m>
                <a:r>
                  <a:rPr lang="en-GB" sz="2800" dirty="0" smtClean="0"/>
                  <a:t> </a:t>
                </a:r>
                <a:endParaRPr lang="en-GB" sz="2800" dirty="0"/>
              </a:p>
            </p:txBody>
          </p:sp>
        </mc:Choice>
        <mc:Fallback xmlns="">
          <p:sp>
            <p:nvSpPr>
              <p:cNvPr id="2" name="TextBox 1"/>
              <p:cNvSpPr txBox="1">
                <a:spLocks noRot="1" noChangeAspect="1" noMove="1" noResize="1" noEditPoints="1" noAdjustHandles="1" noChangeArrowheads="1" noChangeShapeType="1" noTextEdit="1"/>
              </p:cNvSpPr>
              <p:nvPr/>
            </p:nvSpPr>
            <p:spPr>
              <a:xfrm>
                <a:off x="3654656" y="3464236"/>
                <a:ext cx="2142699" cy="704295"/>
              </a:xfrm>
              <a:prstGeom prst="rect">
                <a:avLst/>
              </a:prstGeom>
              <a:blipFill>
                <a:blip r:embed="rId3"/>
                <a:stretch>
                  <a:fillRect b="-11207"/>
                </a:stretch>
              </a:blipFill>
            </p:spPr>
            <p:txBody>
              <a:bodyPr/>
              <a:lstStyle/>
              <a:p>
                <a:r>
                  <a:rPr lang="en-GB">
                    <a:noFill/>
                  </a:rPr>
                  <a:t> </a:t>
                </a:r>
              </a:p>
            </p:txBody>
          </p:sp>
        </mc:Fallback>
      </mc:AlternateContent>
    </p:spTree>
    <p:extLst>
      <p:ext uri="{BB962C8B-B14F-4D97-AF65-F5344CB8AC3E}">
        <p14:creationId xmlns:p14="http://schemas.microsoft.com/office/powerpoint/2010/main" val="285437404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4880020" cy="4486275"/>
          </a:xfrm>
        </p:spPr>
        <p:txBody>
          <a:bodyPr>
            <a:normAutofit/>
          </a:bodyPr>
          <a:lstStyle/>
          <a:p>
            <a:pPr marL="0" indent="0">
              <a:buNone/>
            </a:pPr>
            <a:r>
              <a:rPr lang="en-US" dirty="0"/>
              <a:t>What is the average speed from 4 s to 8 s?</a:t>
            </a:r>
          </a:p>
          <a:p>
            <a:pPr marL="514350" indent="-514350">
              <a:buAutoNum type="alphaUcPeriod"/>
            </a:pPr>
            <a:r>
              <a:rPr lang="en-US" dirty="0" smtClean="0"/>
              <a:t>0.5 </a:t>
            </a:r>
            <a:r>
              <a:rPr lang="en-US" dirty="0"/>
              <a:t>m/s </a:t>
            </a:r>
          </a:p>
          <a:p>
            <a:pPr marL="514350" indent="-514350">
              <a:buAutoNum type="alphaUcPeriod"/>
            </a:pPr>
            <a:r>
              <a:rPr lang="en-US" dirty="0" smtClean="0"/>
              <a:t>1 </a:t>
            </a:r>
            <a:r>
              <a:rPr lang="en-US" dirty="0"/>
              <a:t>m/s </a:t>
            </a:r>
          </a:p>
          <a:p>
            <a:pPr marL="514350" indent="-514350">
              <a:buAutoNum type="alphaUcPeriod"/>
            </a:pPr>
            <a:r>
              <a:rPr lang="en-US" dirty="0" smtClean="0"/>
              <a:t>2 </a:t>
            </a:r>
            <a:r>
              <a:rPr lang="en-US" dirty="0"/>
              <a:t>m/s </a:t>
            </a:r>
          </a:p>
          <a:p>
            <a:pPr marL="514350" indent="-514350">
              <a:buAutoNum type="alphaUcPeriod"/>
            </a:pPr>
            <a:r>
              <a:rPr lang="en-US" dirty="0" smtClean="0"/>
              <a:t>3 </a:t>
            </a:r>
            <a:r>
              <a:rPr lang="en-US" dirty="0"/>
              <a:t>m/s </a:t>
            </a:r>
            <a:endParaRPr lang="en-US" dirty="0" smtClean="0"/>
          </a:p>
          <a:p>
            <a:pPr marL="514350" indent="-514350">
              <a:buAutoNum type="alphaUcPeriod"/>
            </a:pPr>
            <a:r>
              <a:rPr lang="en-US" dirty="0" smtClean="0"/>
              <a:t>4 m/s</a:t>
            </a:r>
            <a:endParaRPr lang="en-US" dirty="0"/>
          </a:p>
        </p:txBody>
      </p:sp>
      <p:pic>
        <p:nvPicPr>
          <p:cNvPr id="4" name="Picture 3"/>
          <p:cNvPicPr>
            <a:picLocks noChangeAspect="1"/>
          </p:cNvPicPr>
          <p:nvPr/>
        </p:nvPicPr>
        <p:blipFill>
          <a:blip r:embed="rId2"/>
          <a:stretch>
            <a:fillRect/>
          </a:stretch>
        </p:blipFill>
        <p:spPr>
          <a:xfrm>
            <a:off x="6096000" y="1027906"/>
            <a:ext cx="5556445" cy="5117750"/>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36</a:t>
            </a:r>
            <a:endParaRPr lang="en-US" dirty="0"/>
          </a:p>
        </p:txBody>
      </p:sp>
    </p:spTree>
    <p:extLst>
      <p:ext uri="{BB962C8B-B14F-4D97-AF65-F5344CB8AC3E}">
        <p14:creationId xmlns:p14="http://schemas.microsoft.com/office/powerpoint/2010/main" val="271966243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4880020" cy="4486275"/>
          </a:xfrm>
        </p:spPr>
        <p:txBody>
          <a:bodyPr>
            <a:normAutofit/>
          </a:bodyPr>
          <a:lstStyle/>
          <a:p>
            <a:pPr marL="0" indent="0">
              <a:buNone/>
            </a:pPr>
            <a:r>
              <a:rPr lang="en-US" dirty="0"/>
              <a:t>What is the average speed from 4 s to 8 s?</a:t>
            </a:r>
          </a:p>
          <a:p>
            <a:pPr marL="514350" indent="-514350">
              <a:buAutoNum type="alphaUcPeriod"/>
            </a:pPr>
            <a:r>
              <a:rPr lang="en-US" b="1" dirty="0" smtClean="0"/>
              <a:t>0.5 </a:t>
            </a:r>
            <a:r>
              <a:rPr lang="en-US" b="1" dirty="0"/>
              <a:t>m/s </a:t>
            </a:r>
          </a:p>
          <a:p>
            <a:pPr marL="514350" indent="-514350">
              <a:buAutoNum type="alphaUcPeriod"/>
            </a:pPr>
            <a:r>
              <a:rPr lang="en-US" dirty="0" smtClean="0"/>
              <a:t>1 </a:t>
            </a:r>
            <a:r>
              <a:rPr lang="en-US" dirty="0"/>
              <a:t>m/s </a:t>
            </a:r>
          </a:p>
          <a:p>
            <a:pPr marL="514350" indent="-514350">
              <a:buAutoNum type="alphaUcPeriod"/>
            </a:pPr>
            <a:r>
              <a:rPr lang="en-US" dirty="0" smtClean="0"/>
              <a:t>2 </a:t>
            </a:r>
            <a:r>
              <a:rPr lang="en-US" dirty="0"/>
              <a:t>m/s </a:t>
            </a:r>
          </a:p>
          <a:p>
            <a:pPr marL="514350" indent="-514350">
              <a:buAutoNum type="alphaUcPeriod"/>
            </a:pPr>
            <a:r>
              <a:rPr lang="en-US" dirty="0" smtClean="0"/>
              <a:t>3 </a:t>
            </a:r>
            <a:r>
              <a:rPr lang="en-US" dirty="0"/>
              <a:t>m/s </a:t>
            </a:r>
            <a:endParaRPr lang="en-US" dirty="0" smtClean="0"/>
          </a:p>
          <a:p>
            <a:pPr marL="514350" indent="-514350">
              <a:buAutoNum type="alphaUcPeriod"/>
            </a:pPr>
            <a:r>
              <a:rPr lang="en-US" dirty="0" smtClean="0"/>
              <a:t>4 m/s</a:t>
            </a:r>
            <a:endParaRPr lang="en-US" dirty="0"/>
          </a:p>
        </p:txBody>
      </p:sp>
      <p:pic>
        <p:nvPicPr>
          <p:cNvPr id="4" name="Picture 3"/>
          <p:cNvPicPr>
            <a:picLocks noChangeAspect="1"/>
          </p:cNvPicPr>
          <p:nvPr/>
        </p:nvPicPr>
        <p:blipFill>
          <a:blip r:embed="rId2"/>
          <a:stretch>
            <a:fillRect/>
          </a:stretch>
        </p:blipFill>
        <p:spPr>
          <a:xfrm>
            <a:off x="6096000" y="1027906"/>
            <a:ext cx="5556445" cy="5117750"/>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36</a:t>
            </a:r>
            <a:endParaRPr lang="en-US" dirty="0"/>
          </a:p>
        </p:txBody>
      </p:sp>
      <mc:AlternateContent xmlns:mc="http://schemas.openxmlformats.org/markup-compatibility/2006" xmlns:a14="http://schemas.microsoft.com/office/drawing/2010/main">
        <mc:Choice Requires="a14">
          <p:sp>
            <p:nvSpPr>
              <p:cNvPr id="6" name="TextBox 5"/>
              <p:cNvSpPr txBox="1"/>
              <p:nvPr/>
            </p:nvSpPr>
            <p:spPr>
              <a:xfrm>
                <a:off x="3278210" y="2454302"/>
                <a:ext cx="2142699" cy="704552"/>
              </a:xfrm>
              <a:prstGeom prst="rect">
                <a:avLst/>
              </a:prstGeom>
              <a:noFill/>
            </p:spPr>
            <p:txBody>
              <a:bodyPr wrap="square" rtlCol="0">
                <a:spAutoFit/>
              </a:bodyPr>
              <a:lstStyle/>
              <a:p>
                <a14:m>
                  <m:oMath xmlns:m="http://schemas.openxmlformats.org/officeDocument/2006/math">
                    <m:f>
                      <m:fPr>
                        <m:ctrlPr>
                          <a:rPr lang="en-US" sz="2800" i="1" smtClean="0">
                            <a:latin typeface="Cambria Math" panose="02040503050406030204" pitchFamily="18" charset="0"/>
                          </a:rPr>
                        </m:ctrlPr>
                      </m:fPr>
                      <m:num>
                        <m:r>
                          <a:rPr lang="en-US" sz="2800" b="0" i="1" smtClean="0">
                            <a:latin typeface="Cambria Math" panose="02040503050406030204" pitchFamily="18" charset="0"/>
                          </a:rPr>
                          <m:t>10</m:t>
                        </m:r>
                        <m:r>
                          <a:rPr lang="en-US" sz="2800" i="1">
                            <a:latin typeface="Cambria Math" panose="02040503050406030204" pitchFamily="18" charset="0"/>
                          </a:rPr>
                          <m:t> −</m:t>
                        </m:r>
                        <m:r>
                          <a:rPr lang="en-US" sz="2800" b="0" i="1" smtClean="0">
                            <a:latin typeface="Cambria Math" panose="02040503050406030204" pitchFamily="18" charset="0"/>
                          </a:rPr>
                          <m:t>8</m:t>
                        </m:r>
                      </m:num>
                      <m:den>
                        <m:r>
                          <a:rPr lang="en-US" sz="2800" b="0" i="1" smtClean="0">
                            <a:latin typeface="Cambria Math" panose="02040503050406030204" pitchFamily="18" charset="0"/>
                          </a:rPr>
                          <m:t>8</m:t>
                        </m:r>
                        <m:r>
                          <a:rPr lang="en-US" sz="2800" i="1">
                            <a:latin typeface="Cambria Math" panose="02040503050406030204" pitchFamily="18" charset="0"/>
                          </a:rPr>
                          <m:t> −</m:t>
                        </m:r>
                        <m:r>
                          <a:rPr lang="en-US" sz="2800" b="0" i="1" smtClean="0">
                            <a:latin typeface="Cambria Math" panose="02040503050406030204" pitchFamily="18" charset="0"/>
                          </a:rPr>
                          <m:t>4</m:t>
                        </m:r>
                      </m:den>
                    </m:f>
                  </m:oMath>
                </a14:m>
                <a:r>
                  <a:rPr lang="en-GB" sz="2800" dirty="0" smtClean="0"/>
                  <a:t> </a:t>
                </a:r>
                <a:r>
                  <a:rPr lang="en-GB" sz="2800" dirty="0"/>
                  <a:t>= </a:t>
                </a:r>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2</m:t>
                        </m:r>
                      </m:num>
                      <m:den>
                        <m:r>
                          <a:rPr lang="en-US" sz="2800" i="1">
                            <a:latin typeface="Cambria Math" panose="02040503050406030204" pitchFamily="18" charset="0"/>
                          </a:rPr>
                          <m:t>4 </m:t>
                        </m:r>
                      </m:den>
                    </m:f>
                  </m:oMath>
                </a14:m>
                <a:r>
                  <a:rPr lang="en-GB" sz="2800" dirty="0" smtClean="0"/>
                  <a:t> </a:t>
                </a:r>
                <a:endParaRPr lang="en-GB" sz="2800" dirty="0"/>
              </a:p>
            </p:txBody>
          </p:sp>
        </mc:Choice>
        <mc:Fallback xmlns="">
          <p:sp>
            <p:nvSpPr>
              <p:cNvPr id="6" name="TextBox 5"/>
              <p:cNvSpPr txBox="1">
                <a:spLocks noRot="1" noChangeAspect="1" noMove="1" noResize="1" noEditPoints="1" noAdjustHandles="1" noChangeArrowheads="1" noChangeShapeType="1" noTextEdit="1"/>
              </p:cNvSpPr>
              <p:nvPr/>
            </p:nvSpPr>
            <p:spPr>
              <a:xfrm>
                <a:off x="3278210" y="2454302"/>
                <a:ext cx="2142699" cy="704552"/>
              </a:xfrm>
              <a:prstGeom prst="rect">
                <a:avLst/>
              </a:prstGeom>
              <a:blipFill>
                <a:blip r:embed="rId3"/>
                <a:stretch>
                  <a:fillRect b="-12174"/>
                </a:stretch>
              </a:blipFill>
            </p:spPr>
            <p:txBody>
              <a:bodyPr/>
              <a:lstStyle/>
              <a:p>
                <a:r>
                  <a:rPr lang="en-GB">
                    <a:noFill/>
                  </a:rPr>
                  <a:t> </a:t>
                </a:r>
              </a:p>
            </p:txBody>
          </p:sp>
        </mc:Fallback>
      </mc:AlternateContent>
    </p:spTree>
    <p:extLst>
      <p:ext uri="{BB962C8B-B14F-4D97-AF65-F5344CB8AC3E}">
        <p14:creationId xmlns:p14="http://schemas.microsoft.com/office/powerpoint/2010/main" val="108619399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4262" y="1690688"/>
            <a:ext cx="4133045" cy="4129222"/>
          </a:xfrm>
        </p:spPr>
        <p:txBody>
          <a:bodyPr>
            <a:normAutofit/>
          </a:bodyPr>
          <a:lstStyle/>
          <a:p>
            <a:pPr marL="0" indent="0">
              <a:buNone/>
            </a:pPr>
            <a:r>
              <a:rPr lang="en-US" dirty="0"/>
              <a:t>What is the object’s position at 6 s?</a:t>
            </a:r>
          </a:p>
          <a:p>
            <a:pPr marL="514350" indent="-514350">
              <a:buAutoNum type="alphaUcPeriod"/>
            </a:pPr>
            <a:r>
              <a:rPr lang="en-US" dirty="0" smtClean="0"/>
              <a:t>2 </a:t>
            </a:r>
            <a:r>
              <a:rPr lang="en-US" dirty="0"/>
              <a:t>m </a:t>
            </a:r>
          </a:p>
          <a:p>
            <a:pPr marL="514350" indent="-514350">
              <a:buAutoNum type="alphaUcPeriod"/>
            </a:pPr>
            <a:r>
              <a:rPr lang="en-US" dirty="0" smtClean="0"/>
              <a:t>1 </a:t>
            </a:r>
            <a:r>
              <a:rPr lang="en-US" dirty="0"/>
              <a:t>m </a:t>
            </a:r>
          </a:p>
          <a:p>
            <a:pPr marL="514350" indent="-514350">
              <a:buAutoNum type="alphaUcPeriod"/>
            </a:pPr>
            <a:r>
              <a:rPr lang="en-US" dirty="0" smtClean="0"/>
              <a:t>3 m</a:t>
            </a:r>
          </a:p>
          <a:p>
            <a:pPr marL="514350" indent="-514350">
              <a:buAutoNum type="alphaUcPeriod"/>
            </a:pPr>
            <a:r>
              <a:rPr lang="en-US" dirty="0" smtClean="0"/>
              <a:t>7 </a:t>
            </a:r>
            <a:r>
              <a:rPr lang="en-US" dirty="0"/>
              <a:t>m </a:t>
            </a:r>
          </a:p>
          <a:p>
            <a:pPr marL="514350" indent="-514350">
              <a:buAutoNum type="alphaUcPeriod"/>
            </a:pPr>
            <a:r>
              <a:rPr lang="en-US" dirty="0" smtClean="0"/>
              <a:t>9 </a:t>
            </a:r>
            <a:r>
              <a:rPr lang="en-US" dirty="0"/>
              <a:t>m</a:t>
            </a:r>
          </a:p>
        </p:txBody>
      </p:sp>
      <p:pic>
        <p:nvPicPr>
          <p:cNvPr id="4" name="Picture 3"/>
          <p:cNvPicPr>
            <a:picLocks noChangeAspect="1"/>
          </p:cNvPicPr>
          <p:nvPr/>
        </p:nvPicPr>
        <p:blipFill>
          <a:blip r:embed="rId2"/>
          <a:stretch>
            <a:fillRect/>
          </a:stretch>
        </p:blipFill>
        <p:spPr>
          <a:xfrm>
            <a:off x="5797355" y="1027906"/>
            <a:ext cx="5556445" cy="5117750"/>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37</a:t>
            </a:r>
            <a:endParaRPr lang="en-US" dirty="0"/>
          </a:p>
        </p:txBody>
      </p:sp>
    </p:spTree>
    <p:extLst>
      <p:ext uri="{BB962C8B-B14F-4D97-AF65-F5344CB8AC3E}">
        <p14:creationId xmlns:p14="http://schemas.microsoft.com/office/powerpoint/2010/main" val="23069016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4262" y="1690688"/>
            <a:ext cx="4133045" cy="4129222"/>
          </a:xfrm>
        </p:spPr>
        <p:txBody>
          <a:bodyPr>
            <a:normAutofit/>
          </a:bodyPr>
          <a:lstStyle/>
          <a:p>
            <a:pPr marL="0" indent="0">
              <a:buNone/>
            </a:pPr>
            <a:r>
              <a:rPr lang="en-US" dirty="0"/>
              <a:t>What is the object’s position at 6 s?</a:t>
            </a:r>
          </a:p>
          <a:p>
            <a:pPr marL="514350" indent="-514350">
              <a:buAutoNum type="alphaUcPeriod"/>
            </a:pPr>
            <a:r>
              <a:rPr lang="en-US" dirty="0" smtClean="0"/>
              <a:t>2 </a:t>
            </a:r>
            <a:r>
              <a:rPr lang="en-US" dirty="0"/>
              <a:t>m </a:t>
            </a:r>
          </a:p>
          <a:p>
            <a:pPr marL="514350" indent="-514350">
              <a:buAutoNum type="alphaUcPeriod"/>
            </a:pPr>
            <a:r>
              <a:rPr lang="en-US" dirty="0" smtClean="0"/>
              <a:t>1 </a:t>
            </a:r>
            <a:r>
              <a:rPr lang="en-US" dirty="0"/>
              <a:t>m </a:t>
            </a:r>
          </a:p>
          <a:p>
            <a:pPr marL="514350" indent="-514350">
              <a:buAutoNum type="alphaUcPeriod"/>
            </a:pPr>
            <a:r>
              <a:rPr lang="en-US" dirty="0" smtClean="0"/>
              <a:t>3 m</a:t>
            </a:r>
          </a:p>
          <a:p>
            <a:pPr marL="514350" indent="-514350">
              <a:buAutoNum type="alphaUcPeriod"/>
            </a:pPr>
            <a:r>
              <a:rPr lang="en-US" dirty="0" smtClean="0"/>
              <a:t>7 </a:t>
            </a:r>
            <a:r>
              <a:rPr lang="en-US" dirty="0"/>
              <a:t>m </a:t>
            </a:r>
          </a:p>
          <a:p>
            <a:pPr marL="514350" indent="-514350">
              <a:buAutoNum type="alphaUcPeriod"/>
            </a:pPr>
            <a:r>
              <a:rPr lang="en-US" b="1" dirty="0" smtClean="0"/>
              <a:t>9 </a:t>
            </a:r>
            <a:r>
              <a:rPr lang="en-US" b="1" dirty="0"/>
              <a:t>m</a:t>
            </a:r>
          </a:p>
        </p:txBody>
      </p:sp>
      <p:pic>
        <p:nvPicPr>
          <p:cNvPr id="4" name="Picture 3"/>
          <p:cNvPicPr>
            <a:picLocks noChangeAspect="1"/>
          </p:cNvPicPr>
          <p:nvPr/>
        </p:nvPicPr>
        <p:blipFill>
          <a:blip r:embed="rId2"/>
          <a:stretch>
            <a:fillRect/>
          </a:stretch>
        </p:blipFill>
        <p:spPr>
          <a:xfrm>
            <a:off x="5797355" y="1027906"/>
            <a:ext cx="5556445" cy="5117750"/>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37</a:t>
            </a:r>
            <a:endParaRPr lang="en-US" dirty="0"/>
          </a:p>
        </p:txBody>
      </p:sp>
    </p:spTree>
    <p:extLst>
      <p:ext uri="{BB962C8B-B14F-4D97-AF65-F5344CB8AC3E}">
        <p14:creationId xmlns:p14="http://schemas.microsoft.com/office/powerpoint/2010/main" val="409230446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15921"/>
            <a:ext cx="5086082" cy="4361042"/>
          </a:xfrm>
        </p:spPr>
        <p:txBody>
          <a:bodyPr>
            <a:normAutofit/>
          </a:bodyPr>
          <a:lstStyle/>
          <a:p>
            <a:pPr marL="0" indent="0">
              <a:buNone/>
            </a:pPr>
            <a:r>
              <a:rPr lang="en-US" dirty="0" smtClean="0"/>
              <a:t>What </a:t>
            </a:r>
            <a:r>
              <a:rPr lang="en-US" dirty="0"/>
              <a:t>is the average acceleration from 4 s to 8 s?</a:t>
            </a:r>
          </a:p>
          <a:p>
            <a:pPr marL="514350" indent="-514350">
              <a:buAutoNum type="alphaUcPeriod"/>
            </a:pPr>
            <a:r>
              <a:rPr lang="en-US" dirty="0" smtClean="0"/>
              <a:t>0 m/s</a:t>
            </a:r>
            <a:r>
              <a:rPr lang="en-US" baseline="30000" dirty="0" smtClean="0"/>
              <a:t>2</a:t>
            </a:r>
          </a:p>
          <a:p>
            <a:pPr marL="514350" indent="-514350">
              <a:buAutoNum type="alphaUcPeriod"/>
            </a:pPr>
            <a:r>
              <a:rPr lang="en-US" dirty="0" smtClean="0"/>
              <a:t>1 m/s</a:t>
            </a:r>
            <a:r>
              <a:rPr lang="en-US" baseline="30000" dirty="0" smtClean="0"/>
              <a:t>2</a:t>
            </a:r>
          </a:p>
          <a:p>
            <a:pPr marL="514350" indent="-514350">
              <a:buAutoNum type="alphaUcPeriod"/>
            </a:pPr>
            <a:r>
              <a:rPr lang="en-US" dirty="0" smtClean="0"/>
              <a:t>2 m/s</a:t>
            </a:r>
            <a:r>
              <a:rPr lang="en-US" baseline="30000" dirty="0" smtClean="0"/>
              <a:t>2</a:t>
            </a:r>
          </a:p>
          <a:p>
            <a:pPr marL="514350" indent="-514350">
              <a:buAutoNum type="alphaUcPeriod"/>
            </a:pPr>
            <a:r>
              <a:rPr lang="en-US" dirty="0" smtClean="0"/>
              <a:t>3 m/s</a:t>
            </a:r>
            <a:r>
              <a:rPr lang="en-US" baseline="30000" dirty="0" smtClean="0"/>
              <a:t>2</a:t>
            </a:r>
          </a:p>
          <a:p>
            <a:pPr marL="514350" indent="-514350">
              <a:buAutoNum type="alphaUcPeriod"/>
            </a:pPr>
            <a:r>
              <a:rPr lang="en-US" dirty="0" smtClean="0"/>
              <a:t>4 m/s</a:t>
            </a:r>
            <a:r>
              <a:rPr lang="en-US" baseline="30000" dirty="0" smtClean="0"/>
              <a:t>2</a:t>
            </a:r>
            <a:endParaRPr lang="en-US" baseline="30000" dirty="0"/>
          </a:p>
        </p:txBody>
      </p:sp>
      <p:pic>
        <p:nvPicPr>
          <p:cNvPr id="4" name="Picture 3"/>
          <p:cNvPicPr>
            <a:picLocks noChangeAspect="1"/>
          </p:cNvPicPr>
          <p:nvPr/>
        </p:nvPicPr>
        <p:blipFill>
          <a:blip r:embed="rId2"/>
          <a:stretch>
            <a:fillRect/>
          </a:stretch>
        </p:blipFill>
        <p:spPr>
          <a:xfrm>
            <a:off x="6096000" y="1200788"/>
            <a:ext cx="5556445" cy="5117750"/>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38</a:t>
            </a:r>
            <a:endParaRPr lang="en-US" dirty="0"/>
          </a:p>
        </p:txBody>
      </p:sp>
    </p:spTree>
    <p:extLst>
      <p:ext uri="{BB962C8B-B14F-4D97-AF65-F5344CB8AC3E}">
        <p14:creationId xmlns:p14="http://schemas.microsoft.com/office/powerpoint/2010/main" val="235772956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15921"/>
            <a:ext cx="5086082" cy="4361042"/>
          </a:xfrm>
        </p:spPr>
        <p:txBody>
          <a:bodyPr>
            <a:normAutofit/>
          </a:bodyPr>
          <a:lstStyle/>
          <a:p>
            <a:pPr marL="0" indent="0">
              <a:buNone/>
            </a:pPr>
            <a:r>
              <a:rPr lang="en-US" dirty="0" smtClean="0"/>
              <a:t>What </a:t>
            </a:r>
            <a:r>
              <a:rPr lang="en-US" dirty="0"/>
              <a:t>is the average acceleration from 4 s to 8 s?</a:t>
            </a:r>
          </a:p>
          <a:p>
            <a:pPr marL="514350" indent="-514350">
              <a:buAutoNum type="alphaUcPeriod"/>
            </a:pPr>
            <a:r>
              <a:rPr lang="en-US" b="1" dirty="0" smtClean="0"/>
              <a:t>0 m/s</a:t>
            </a:r>
            <a:r>
              <a:rPr lang="en-US" b="1" baseline="30000" dirty="0" smtClean="0"/>
              <a:t>2</a:t>
            </a:r>
          </a:p>
          <a:p>
            <a:pPr marL="514350" indent="-514350">
              <a:buAutoNum type="alphaUcPeriod"/>
            </a:pPr>
            <a:r>
              <a:rPr lang="en-US" dirty="0" smtClean="0"/>
              <a:t>1 m/s</a:t>
            </a:r>
            <a:r>
              <a:rPr lang="en-US" baseline="30000" dirty="0" smtClean="0"/>
              <a:t>2</a:t>
            </a:r>
          </a:p>
          <a:p>
            <a:pPr marL="514350" indent="-514350">
              <a:buAutoNum type="alphaUcPeriod"/>
            </a:pPr>
            <a:r>
              <a:rPr lang="en-US" dirty="0" smtClean="0"/>
              <a:t>2 m/s</a:t>
            </a:r>
            <a:r>
              <a:rPr lang="en-US" baseline="30000" dirty="0" smtClean="0"/>
              <a:t>2</a:t>
            </a:r>
          </a:p>
          <a:p>
            <a:pPr marL="514350" indent="-514350">
              <a:buAutoNum type="alphaUcPeriod"/>
            </a:pPr>
            <a:r>
              <a:rPr lang="en-US" dirty="0" smtClean="0"/>
              <a:t>3 m/s</a:t>
            </a:r>
            <a:r>
              <a:rPr lang="en-US" baseline="30000" dirty="0" smtClean="0"/>
              <a:t>2</a:t>
            </a:r>
          </a:p>
          <a:p>
            <a:pPr marL="514350" indent="-514350">
              <a:buAutoNum type="alphaUcPeriod"/>
            </a:pPr>
            <a:r>
              <a:rPr lang="en-US" dirty="0" smtClean="0"/>
              <a:t>4 m/s</a:t>
            </a:r>
            <a:r>
              <a:rPr lang="en-US" baseline="30000" dirty="0" smtClean="0"/>
              <a:t>2</a:t>
            </a:r>
            <a:endParaRPr lang="en-US" baseline="30000" dirty="0"/>
          </a:p>
        </p:txBody>
      </p:sp>
      <p:pic>
        <p:nvPicPr>
          <p:cNvPr id="4" name="Picture 3"/>
          <p:cNvPicPr>
            <a:picLocks noChangeAspect="1"/>
          </p:cNvPicPr>
          <p:nvPr/>
        </p:nvPicPr>
        <p:blipFill>
          <a:blip r:embed="rId2"/>
          <a:stretch>
            <a:fillRect/>
          </a:stretch>
        </p:blipFill>
        <p:spPr>
          <a:xfrm>
            <a:off x="6096000" y="1200788"/>
            <a:ext cx="5556445" cy="5117750"/>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38</a:t>
            </a:r>
            <a:endParaRPr lang="en-US" dirty="0"/>
          </a:p>
        </p:txBody>
      </p:sp>
      <p:sp>
        <p:nvSpPr>
          <p:cNvPr id="2" name="TextBox 1"/>
          <p:cNvSpPr txBox="1"/>
          <p:nvPr/>
        </p:nvSpPr>
        <p:spPr>
          <a:xfrm>
            <a:off x="2251880" y="5390866"/>
            <a:ext cx="3953518" cy="461665"/>
          </a:xfrm>
          <a:prstGeom prst="rect">
            <a:avLst/>
          </a:prstGeom>
          <a:noFill/>
        </p:spPr>
        <p:txBody>
          <a:bodyPr wrap="none" rtlCol="0">
            <a:spAutoFit/>
          </a:bodyPr>
          <a:lstStyle/>
          <a:p>
            <a:r>
              <a:rPr lang="en-GB" sz="2400" dirty="0" smtClean="0"/>
              <a:t>constant velocity (not a curve)</a:t>
            </a:r>
            <a:endParaRPr lang="en-GB" sz="2400" dirty="0"/>
          </a:p>
        </p:txBody>
      </p:sp>
    </p:spTree>
    <p:extLst>
      <p:ext uri="{BB962C8B-B14F-4D97-AF65-F5344CB8AC3E}">
        <p14:creationId xmlns:p14="http://schemas.microsoft.com/office/powerpoint/2010/main" val="79342624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22165"/>
            <a:ext cx="4686837" cy="3954797"/>
          </a:xfrm>
        </p:spPr>
        <p:txBody>
          <a:bodyPr>
            <a:normAutofit/>
          </a:bodyPr>
          <a:lstStyle/>
          <a:p>
            <a:pPr marL="0" indent="0">
              <a:buNone/>
            </a:pPr>
            <a:r>
              <a:rPr lang="en-US" dirty="0"/>
              <a:t>What is the acceleration of the object between 0 s</a:t>
            </a:r>
          </a:p>
          <a:p>
            <a:pPr marL="0" indent="0">
              <a:buNone/>
            </a:pPr>
            <a:r>
              <a:rPr lang="en-US" dirty="0"/>
              <a:t>and 2 s?</a:t>
            </a:r>
          </a:p>
          <a:p>
            <a:pPr marL="514350" indent="-514350">
              <a:buAutoNum type="alphaUcPeriod"/>
            </a:pPr>
            <a:r>
              <a:rPr lang="en-US" dirty="0" smtClean="0"/>
              <a:t>0 m/s</a:t>
            </a:r>
            <a:r>
              <a:rPr lang="en-US" baseline="30000" dirty="0" smtClean="0"/>
              <a:t>2</a:t>
            </a:r>
          </a:p>
          <a:p>
            <a:pPr marL="514350" indent="-514350">
              <a:buAutoNum type="alphaUcPeriod"/>
            </a:pPr>
            <a:r>
              <a:rPr lang="en-US" dirty="0" smtClean="0"/>
              <a:t>1 m/s</a:t>
            </a:r>
            <a:r>
              <a:rPr lang="en-US" baseline="30000" dirty="0" smtClean="0"/>
              <a:t>2</a:t>
            </a:r>
          </a:p>
          <a:p>
            <a:pPr marL="514350" indent="-514350">
              <a:buAutoNum type="alphaUcPeriod"/>
            </a:pPr>
            <a:r>
              <a:rPr lang="en-US" dirty="0" smtClean="0"/>
              <a:t>2 m/s</a:t>
            </a:r>
            <a:r>
              <a:rPr lang="en-US" baseline="30000" dirty="0" smtClean="0"/>
              <a:t>2</a:t>
            </a:r>
          </a:p>
          <a:p>
            <a:pPr marL="514350" indent="-514350">
              <a:buAutoNum type="alphaUcPeriod"/>
            </a:pPr>
            <a:r>
              <a:rPr lang="en-US" dirty="0" smtClean="0"/>
              <a:t>3 m/s</a:t>
            </a:r>
            <a:r>
              <a:rPr lang="en-US" baseline="30000" dirty="0" smtClean="0"/>
              <a:t>2</a:t>
            </a:r>
          </a:p>
          <a:p>
            <a:pPr marL="514350" indent="-514350">
              <a:buAutoNum type="alphaUcPeriod"/>
            </a:pPr>
            <a:r>
              <a:rPr lang="en-US" dirty="0" smtClean="0"/>
              <a:t>4m/s</a:t>
            </a:r>
            <a:r>
              <a:rPr lang="en-US" baseline="30000" dirty="0" smtClean="0"/>
              <a:t>2</a:t>
            </a:r>
            <a:endParaRPr lang="en-US" baseline="30000" dirty="0"/>
          </a:p>
          <a:p>
            <a:pPr marL="0" indent="0">
              <a:buNone/>
            </a:pP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40</a:t>
            </a:r>
            <a:endParaRPr lang="en-US" dirty="0"/>
          </a:p>
        </p:txBody>
      </p:sp>
    </p:spTree>
    <p:extLst>
      <p:ext uri="{BB962C8B-B14F-4D97-AF65-F5344CB8AC3E}">
        <p14:creationId xmlns:p14="http://schemas.microsoft.com/office/powerpoint/2010/main" val="158770124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22165"/>
            <a:ext cx="4686837" cy="3954797"/>
          </a:xfrm>
        </p:spPr>
        <p:txBody>
          <a:bodyPr>
            <a:normAutofit/>
          </a:bodyPr>
          <a:lstStyle/>
          <a:p>
            <a:pPr marL="0" indent="0">
              <a:buNone/>
            </a:pPr>
            <a:r>
              <a:rPr lang="en-US" dirty="0"/>
              <a:t>What is the acceleration of the object between 0 s</a:t>
            </a:r>
          </a:p>
          <a:p>
            <a:pPr marL="0" indent="0">
              <a:buNone/>
            </a:pPr>
            <a:r>
              <a:rPr lang="en-US" dirty="0"/>
              <a:t>and 2 s?</a:t>
            </a:r>
          </a:p>
          <a:p>
            <a:pPr marL="514350" indent="-514350">
              <a:buAutoNum type="alphaUcPeriod"/>
            </a:pPr>
            <a:r>
              <a:rPr lang="en-US" dirty="0" smtClean="0"/>
              <a:t>0 m/s</a:t>
            </a:r>
            <a:r>
              <a:rPr lang="en-US" baseline="30000" dirty="0" smtClean="0"/>
              <a:t>2</a:t>
            </a:r>
          </a:p>
          <a:p>
            <a:pPr marL="514350" indent="-514350">
              <a:buAutoNum type="alphaUcPeriod"/>
            </a:pPr>
            <a:r>
              <a:rPr lang="en-US" dirty="0" smtClean="0"/>
              <a:t>1 m/s</a:t>
            </a:r>
            <a:r>
              <a:rPr lang="en-US" baseline="30000" dirty="0" smtClean="0"/>
              <a:t>2</a:t>
            </a:r>
          </a:p>
          <a:p>
            <a:pPr marL="514350" indent="-514350">
              <a:buAutoNum type="alphaUcPeriod"/>
            </a:pPr>
            <a:r>
              <a:rPr lang="en-US" b="1" dirty="0" smtClean="0"/>
              <a:t>2 m/s</a:t>
            </a:r>
            <a:r>
              <a:rPr lang="en-US" b="1" baseline="30000" dirty="0" smtClean="0"/>
              <a:t>2</a:t>
            </a:r>
          </a:p>
          <a:p>
            <a:pPr marL="514350" indent="-514350">
              <a:buAutoNum type="alphaUcPeriod"/>
            </a:pPr>
            <a:r>
              <a:rPr lang="en-US" dirty="0" smtClean="0"/>
              <a:t>3 m/s</a:t>
            </a:r>
            <a:r>
              <a:rPr lang="en-US" baseline="30000" dirty="0" smtClean="0"/>
              <a:t>2</a:t>
            </a:r>
          </a:p>
          <a:p>
            <a:pPr marL="514350" indent="-514350">
              <a:buAutoNum type="alphaUcPeriod"/>
            </a:pPr>
            <a:r>
              <a:rPr lang="en-US" dirty="0" smtClean="0"/>
              <a:t>4m/s</a:t>
            </a:r>
            <a:r>
              <a:rPr lang="en-US" baseline="30000" dirty="0" smtClean="0"/>
              <a:t>2</a:t>
            </a:r>
            <a:endParaRPr lang="en-US" baseline="30000" dirty="0"/>
          </a:p>
          <a:p>
            <a:pPr marL="0" indent="0">
              <a:buNone/>
            </a:pP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40</a:t>
            </a:r>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3181618" y="4461437"/>
                <a:ext cx="2142699" cy="704552"/>
              </a:xfrm>
              <a:prstGeom prst="rect">
                <a:avLst/>
              </a:prstGeom>
              <a:noFill/>
            </p:spPr>
            <p:txBody>
              <a:bodyPr wrap="square" rtlCol="0">
                <a:spAutoFit/>
              </a:bodyPr>
              <a:lstStyle/>
              <a:p>
                <a14:m>
                  <m:oMath xmlns:m="http://schemas.openxmlformats.org/officeDocument/2006/math">
                    <m:f>
                      <m:fPr>
                        <m:ctrlPr>
                          <a:rPr lang="en-US" sz="2800" i="1" smtClean="0">
                            <a:latin typeface="Cambria Math" panose="02040503050406030204" pitchFamily="18" charset="0"/>
                          </a:rPr>
                        </m:ctrlPr>
                      </m:fPr>
                      <m:num>
                        <m:r>
                          <a:rPr lang="en-US" sz="2800" b="0" i="1" smtClean="0">
                            <a:latin typeface="Cambria Math" panose="02040503050406030204" pitchFamily="18" charset="0"/>
                          </a:rPr>
                          <m:t>4</m:t>
                        </m:r>
                        <m:r>
                          <a:rPr lang="en-US" sz="2800" i="1">
                            <a:latin typeface="Cambria Math" panose="02040503050406030204" pitchFamily="18" charset="0"/>
                          </a:rPr>
                          <m:t> −</m:t>
                        </m:r>
                        <m:r>
                          <a:rPr lang="en-US" sz="2800" b="0" i="1" smtClean="0">
                            <a:latin typeface="Cambria Math" panose="02040503050406030204" pitchFamily="18" charset="0"/>
                          </a:rPr>
                          <m:t>0</m:t>
                        </m:r>
                      </m:num>
                      <m:den>
                        <m:r>
                          <a:rPr lang="en-US" sz="2800" b="0" i="1" smtClean="0">
                            <a:latin typeface="Cambria Math" panose="02040503050406030204" pitchFamily="18" charset="0"/>
                          </a:rPr>
                          <m:t>2</m:t>
                        </m:r>
                        <m:r>
                          <a:rPr lang="en-US" sz="2800" i="1">
                            <a:latin typeface="Cambria Math" panose="02040503050406030204" pitchFamily="18" charset="0"/>
                          </a:rPr>
                          <m:t> −</m:t>
                        </m:r>
                        <m:r>
                          <a:rPr lang="en-US" sz="2800" b="0" i="1" smtClean="0">
                            <a:latin typeface="Cambria Math" panose="02040503050406030204" pitchFamily="18" charset="0"/>
                          </a:rPr>
                          <m:t>0</m:t>
                        </m:r>
                      </m:den>
                    </m:f>
                  </m:oMath>
                </a14:m>
                <a:r>
                  <a:rPr lang="en-GB" sz="2800" dirty="0" smtClean="0"/>
                  <a:t> </a:t>
                </a:r>
                <a:r>
                  <a:rPr lang="en-GB" sz="2800" dirty="0"/>
                  <a:t>= </a:t>
                </a:r>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4</m:t>
                        </m:r>
                      </m:num>
                      <m:den>
                        <m:r>
                          <a:rPr lang="en-US" sz="2800" b="0" i="1" smtClean="0">
                            <a:latin typeface="Cambria Math" panose="02040503050406030204" pitchFamily="18" charset="0"/>
                          </a:rPr>
                          <m:t>2</m:t>
                        </m:r>
                        <m:r>
                          <a:rPr lang="en-US" sz="2800" i="1">
                            <a:latin typeface="Cambria Math" panose="02040503050406030204" pitchFamily="18" charset="0"/>
                          </a:rPr>
                          <m:t> </m:t>
                        </m:r>
                      </m:den>
                    </m:f>
                  </m:oMath>
                </a14:m>
                <a:r>
                  <a:rPr lang="en-GB" sz="2800" dirty="0" smtClean="0"/>
                  <a:t> </a:t>
                </a:r>
                <a:endParaRPr lang="en-GB" sz="2800" dirty="0"/>
              </a:p>
            </p:txBody>
          </p:sp>
        </mc:Choice>
        <mc:Fallback xmlns="">
          <p:sp>
            <p:nvSpPr>
              <p:cNvPr id="5" name="TextBox 4"/>
              <p:cNvSpPr txBox="1">
                <a:spLocks noRot="1" noChangeAspect="1" noMove="1" noResize="1" noEditPoints="1" noAdjustHandles="1" noChangeArrowheads="1" noChangeShapeType="1" noTextEdit="1"/>
              </p:cNvSpPr>
              <p:nvPr/>
            </p:nvSpPr>
            <p:spPr>
              <a:xfrm>
                <a:off x="3181618" y="4461437"/>
                <a:ext cx="2142699" cy="704552"/>
              </a:xfrm>
              <a:prstGeom prst="rect">
                <a:avLst/>
              </a:prstGeom>
              <a:blipFill>
                <a:blip r:embed="rId3"/>
                <a:stretch>
                  <a:fillRect b="-12174"/>
                </a:stretch>
              </a:blipFill>
            </p:spPr>
            <p:txBody>
              <a:bodyPr/>
              <a:lstStyle/>
              <a:p>
                <a:r>
                  <a:rPr lang="en-GB">
                    <a:noFill/>
                  </a:rPr>
                  <a:t> </a:t>
                </a:r>
              </a:p>
            </p:txBody>
          </p:sp>
        </mc:Fallback>
      </mc:AlternateContent>
    </p:spTree>
    <p:extLst>
      <p:ext uri="{BB962C8B-B14F-4D97-AF65-F5344CB8AC3E}">
        <p14:creationId xmlns:p14="http://schemas.microsoft.com/office/powerpoint/2010/main" val="14754713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a:t>
            </a:r>
            <a:r>
              <a:rPr lang="en-US" dirty="0"/>
              <a:t>boat can move at a constant velocity of 8 km/h in still water. How long will it take for the boat to move 24 km?</a:t>
            </a:r>
          </a:p>
          <a:p>
            <a:pPr marL="514350" indent="-514350">
              <a:buAutoNum type="alphaUcPeriod"/>
            </a:pPr>
            <a:r>
              <a:rPr lang="en-US" dirty="0" smtClean="0"/>
              <a:t>2 </a:t>
            </a:r>
            <a:r>
              <a:rPr lang="en-US" dirty="0"/>
              <a:t>h </a:t>
            </a:r>
          </a:p>
          <a:p>
            <a:pPr marL="514350" indent="-514350">
              <a:buAutoNum type="alphaUcPeriod"/>
            </a:pPr>
            <a:r>
              <a:rPr lang="en-US" dirty="0" smtClean="0"/>
              <a:t>3 </a:t>
            </a:r>
            <a:r>
              <a:rPr lang="en-US" dirty="0"/>
              <a:t>h </a:t>
            </a:r>
          </a:p>
          <a:p>
            <a:pPr marL="514350" indent="-514350">
              <a:buAutoNum type="alphaUcPeriod"/>
            </a:pPr>
            <a:r>
              <a:rPr lang="en-US" dirty="0" smtClean="0"/>
              <a:t>4 </a:t>
            </a:r>
            <a:r>
              <a:rPr lang="en-US" dirty="0"/>
              <a:t>h </a:t>
            </a:r>
          </a:p>
          <a:p>
            <a:pPr marL="514350" indent="-514350">
              <a:buAutoNum type="alphaUcPeriod"/>
            </a:pPr>
            <a:r>
              <a:rPr lang="en-US" dirty="0" smtClean="0"/>
              <a:t>6 </a:t>
            </a:r>
            <a:r>
              <a:rPr lang="en-US" dirty="0"/>
              <a:t>h </a:t>
            </a:r>
          </a:p>
          <a:p>
            <a:pPr marL="514350" indent="-514350">
              <a:buAutoNum type="alphaUcPeriod"/>
            </a:pPr>
            <a:r>
              <a:rPr lang="en-US" dirty="0" smtClean="0"/>
              <a:t>8 </a:t>
            </a:r>
            <a:r>
              <a:rPr lang="en-US" dirty="0"/>
              <a:t>h </a:t>
            </a:r>
          </a:p>
        </p:txBody>
      </p:sp>
    </p:spTree>
    <p:extLst>
      <p:ext uri="{BB962C8B-B14F-4D97-AF65-F5344CB8AC3E}">
        <p14:creationId xmlns:p14="http://schemas.microsoft.com/office/powerpoint/2010/main" val="37800056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4841382" cy="4486275"/>
          </a:xfrm>
        </p:spPr>
        <p:txBody>
          <a:bodyPr>
            <a:normAutofit/>
          </a:bodyPr>
          <a:lstStyle/>
          <a:p>
            <a:pPr marL="0" indent="0">
              <a:buNone/>
            </a:pPr>
            <a:r>
              <a:rPr lang="en-US" dirty="0"/>
              <a:t>What is the acceleration of the object between </a:t>
            </a:r>
            <a:r>
              <a:rPr lang="en-US" dirty="0" smtClean="0"/>
              <a:t>2 </a:t>
            </a:r>
            <a:r>
              <a:rPr lang="en-US" dirty="0"/>
              <a:t>s</a:t>
            </a:r>
          </a:p>
          <a:p>
            <a:pPr marL="0" indent="0">
              <a:buNone/>
            </a:pPr>
            <a:r>
              <a:rPr lang="en-US" dirty="0"/>
              <a:t>and </a:t>
            </a:r>
            <a:r>
              <a:rPr lang="en-US" dirty="0" smtClean="0"/>
              <a:t>6 </a:t>
            </a:r>
            <a:r>
              <a:rPr lang="en-US" dirty="0"/>
              <a:t>s?</a:t>
            </a:r>
          </a:p>
          <a:p>
            <a:pPr marL="514350" indent="-514350">
              <a:buAutoNum type="alphaUcPeriod"/>
            </a:pPr>
            <a:r>
              <a:rPr lang="en-US" dirty="0" smtClean="0"/>
              <a:t>0 m/s</a:t>
            </a:r>
            <a:r>
              <a:rPr lang="en-US" baseline="30000" dirty="0" smtClean="0"/>
              <a:t>2</a:t>
            </a:r>
          </a:p>
          <a:p>
            <a:pPr marL="514350" indent="-514350">
              <a:buAutoNum type="alphaUcPeriod"/>
            </a:pPr>
            <a:r>
              <a:rPr lang="en-US" dirty="0" smtClean="0"/>
              <a:t>1 m/s</a:t>
            </a:r>
            <a:r>
              <a:rPr lang="en-US" baseline="30000" dirty="0" smtClean="0"/>
              <a:t>2</a:t>
            </a:r>
          </a:p>
          <a:p>
            <a:pPr marL="514350" indent="-514350">
              <a:buAutoNum type="alphaUcPeriod"/>
            </a:pPr>
            <a:r>
              <a:rPr lang="en-US" dirty="0" smtClean="0"/>
              <a:t>2 m/s</a:t>
            </a:r>
            <a:r>
              <a:rPr lang="en-US" baseline="30000" dirty="0" smtClean="0"/>
              <a:t>2</a:t>
            </a:r>
          </a:p>
          <a:p>
            <a:pPr marL="514350" indent="-514350">
              <a:buAutoNum type="alphaUcPeriod"/>
            </a:pPr>
            <a:r>
              <a:rPr lang="en-US" dirty="0" smtClean="0"/>
              <a:t>3 m/s</a:t>
            </a:r>
            <a:r>
              <a:rPr lang="en-US" baseline="30000" dirty="0" smtClean="0"/>
              <a:t>2</a:t>
            </a:r>
          </a:p>
          <a:p>
            <a:pPr marL="514350" indent="-514350">
              <a:buAutoNum type="alphaUcPeriod"/>
            </a:pPr>
            <a:r>
              <a:rPr lang="en-US" dirty="0" smtClean="0"/>
              <a:t>4m/s</a:t>
            </a:r>
            <a:r>
              <a:rPr lang="en-US" baseline="30000" dirty="0" smtClean="0"/>
              <a:t>2</a:t>
            </a:r>
            <a:endParaRPr lang="en-US" baseline="30000" dirty="0"/>
          </a:p>
          <a:p>
            <a:pPr marL="0" indent="0">
              <a:buNone/>
            </a:pP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41</a:t>
            </a:r>
            <a:endParaRPr lang="en-US" dirty="0"/>
          </a:p>
        </p:txBody>
      </p:sp>
    </p:spTree>
    <p:extLst>
      <p:ext uri="{BB962C8B-B14F-4D97-AF65-F5344CB8AC3E}">
        <p14:creationId xmlns:p14="http://schemas.microsoft.com/office/powerpoint/2010/main" val="102623480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4841382" cy="4486275"/>
          </a:xfrm>
        </p:spPr>
        <p:txBody>
          <a:bodyPr>
            <a:normAutofit/>
          </a:bodyPr>
          <a:lstStyle/>
          <a:p>
            <a:pPr marL="0" indent="0">
              <a:buNone/>
            </a:pPr>
            <a:r>
              <a:rPr lang="en-US" dirty="0"/>
              <a:t>What is the acceleration of the object between </a:t>
            </a:r>
            <a:r>
              <a:rPr lang="en-US" dirty="0" smtClean="0"/>
              <a:t>2 </a:t>
            </a:r>
            <a:r>
              <a:rPr lang="en-US" dirty="0"/>
              <a:t>s</a:t>
            </a:r>
          </a:p>
          <a:p>
            <a:pPr marL="0" indent="0">
              <a:buNone/>
            </a:pPr>
            <a:r>
              <a:rPr lang="en-US" dirty="0"/>
              <a:t>and </a:t>
            </a:r>
            <a:r>
              <a:rPr lang="en-US" dirty="0" smtClean="0"/>
              <a:t>6 </a:t>
            </a:r>
            <a:r>
              <a:rPr lang="en-US" dirty="0"/>
              <a:t>s?</a:t>
            </a:r>
          </a:p>
          <a:p>
            <a:pPr marL="514350" indent="-514350">
              <a:buAutoNum type="alphaUcPeriod"/>
            </a:pPr>
            <a:r>
              <a:rPr lang="en-US" b="1" dirty="0" smtClean="0"/>
              <a:t>0 m/s</a:t>
            </a:r>
            <a:r>
              <a:rPr lang="en-US" b="1" baseline="30000" dirty="0" smtClean="0"/>
              <a:t>2</a:t>
            </a:r>
          </a:p>
          <a:p>
            <a:pPr marL="514350" indent="-514350">
              <a:buAutoNum type="alphaUcPeriod"/>
            </a:pPr>
            <a:r>
              <a:rPr lang="en-US" dirty="0" smtClean="0"/>
              <a:t>1 m/s</a:t>
            </a:r>
            <a:r>
              <a:rPr lang="en-US" baseline="30000" dirty="0" smtClean="0"/>
              <a:t>2</a:t>
            </a:r>
          </a:p>
          <a:p>
            <a:pPr marL="514350" indent="-514350">
              <a:buAutoNum type="alphaUcPeriod"/>
            </a:pPr>
            <a:r>
              <a:rPr lang="en-US" dirty="0" smtClean="0"/>
              <a:t>2 m/s</a:t>
            </a:r>
            <a:r>
              <a:rPr lang="en-US" baseline="30000" dirty="0" smtClean="0"/>
              <a:t>2</a:t>
            </a:r>
          </a:p>
          <a:p>
            <a:pPr marL="514350" indent="-514350">
              <a:buAutoNum type="alphaUcPeriod"/>
            </a:pPr>
            <a:r>
              <a:rPr lang="en-US" dirty="0" smtClean="0"/>
              <a:t>3 m/s</a:t>
            </a:r>
            <a:r>
              <a:rPr lang="en-US" baseline="30000" dirty="0" smtClean="0"/>
              <a:t>2</a:t>
            </a:r>
          </a:p>
          <a:p>
            <a:pPr marL="514350" indent="-514350">
              <a:buAutoNum type="alphaUcPeriod"/>
            </a:pPr>
            <a:r>
              <a:rPr lang="en-US" dirty="0" smtClean="0"/>
              <a:t>4m/s</a:t>
            </a:r>
            <a:r>
              <a:rPr lang="en-US" baseline="30000" dirty="0" smtClean="0"/>
              <a:t>2</a:t>
            </a:r>
            <a:endParaRPr lang="en-US" baseline="30000" dirty="0"/>
          </a:p>
          <a:p>
            <a:pPr marL="0" indent="0">
              <a:buNone/>
            </a:pP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41</a:t>
            </a:r>
            <a:endParaRPr lang="en-US" dirty="0"/>
          </a:p>
        </p:txBody>
      </p:sp>
      <p:sp>
        <p:nvSpPr>
          <p:cNvPr id="6" name="TextBox 5"/>
          <p:cNvSpPr txBox="1"/>
          <p:nvPr/>
        </p:nvSpPr>
        <p:spPr>
          <a:xfrm>
            <a:off x="2837612" y="2906912"/>
            <a:ext cx="2664337" cy="830997"/>
          </a:xfrm>
          <a:prstGeom prst="rect">
            <a:avLst/>
          </a:prstGeom>
          <a:noFill/>
        </p:spPr>
        <p:txBody>
          <a:bodyPr wrap="square" rtlCol="0">
            <a:spAutoFit/>
          </a:bodyPr>
          <a:lstStyle/>
          <a:p>
            <a:r>
              <a:rPr lang="en-GB" sz="2400" dirty="0" smtClean="0"/>
              <a:t>constant velocity (horizontal line)</a:t>
            </a:r>
            <a:endParaRPr lang="en-GB" sz="2400" dirty="0"/>
          </a:p>
        </p:txBody>
      </p:sp>
    </p:spTree>
    <p:extLst>
      <p:ext uri="{BB962C8B-B14F-4D97-AF65-F5344CB8AC3E}">
        <p14:creationId xmlns:p14="http://schemas.microsoft.com/office/powerpoint/2010/main" val="7978533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90163"/>
            <a:ext cx="4699715" cy="4386800"/>
          </a:xfrm>
        </p:spPr>
        <p:txBody>
          <a:bodyPr>
            <a:normAutofit/>
          </a:bodyPr>
          <a:lstStyle/>
          <a:p>
            <a:pPr marL="0" indent="0">
              <a:buNone/>
            </a:pPr>
            <a:r>
              <a:rPr lang="en-US" dirty="0"/>
              <a:t>What is the </a:t>
            </a:r>
            <a:r>
              <a:rPr lang="en-US" dirty="0" smtClean="0"/>
              <a:t>magnitude of the acceleration </a:t>
            </a:r>
            <a:r>
              <a:rPr lang="en-US" dirty="0"/>
              <a:t>of the object between 6</a:t>
            </a:r>
            <a:r>
              <a:rPr lang="en-US" dirty="0" smtClean="0"/>
              <a:t> </a:t>
            </a:r>
            <a:r>
              <a:rPr lang="en-US" dirty="0"/>
              <a:t>s</a:t>
            </a:r>
          </a:p>
          <a:p>
            <a:pPr marL="0" indent="0">
              <a:buNone/>
            </a:pPr>
            <a:r>
              <a:rPr lang="en-US" dirty="0"/>
              <a:t>and </a:t>
            </a:r>
            <a:r>
              <a:rPr lang="en-US" dirty="0" smtClean="0"/>
              <a:t>10 </a:t>
            </a:r>
            <a:r>
              <a:rPr lang="en-US" dirty="0"/>
              <a:t>s?</a:t>
            </a:r>
          </a:p>
          <a:p>
            <a:pPr marL="514350" indent="-514350">
              <a:buAutoNum type="alphaUcPeriod"/>
            </a:pPr>
            <a:r>
              <a:rPr lang="en-US" dirty="0" smtClean="0"/>
              <a:t>0 m/s</a:t>
            </a:r>
            <a:r>
              <a:rPr lang="en-US" baseline="30000" dirty="0" smtClean="0"/>
              <a:t>2</a:t>
            </a:r>
          </a:p>
          <a:p>
            <a:pPr marL="514350" indent="-514350">
              <a:buAutoNum type="alphaUcPeriod"/>
            </a:pPr>
            <a:r>
              <a:rPr lang="en-US" dirty="0" smtClean="0"/>
              <a:t>1 m/s</a:t>
            </a:r>
            <a:r>
              <a:rPr lang="en-US" baseline="30000" dirty="0" smtClean="0"/>
              <a:t>2</a:t>
            </a:r>
          </a:p>
          <a:p>
            <a:pPr marL="514350" indent="-514350">
              <a:buAutoNum type="alphaUcPeriod"/>
            </a:pPr>
            <a:r>
              <a:rPr lang="en-US" dirty="0" smtClean="0"/>
              <a:t>2 m/s</a:t>
            </a:r>
            <a:r>
              <a:rPr lang="en-US" baseline="30000" dirty="0" smtClean="0"/>
              <a:t>2</a:t>
            </a:r>
          </a:p>
          <a:p>
            <a:pPr marL="514350" indent="-514350">
              <a:buAutoNum type="alphaUcPeriod"/>
            </a:pPr>
            <a:r>
              <a:rPr lang="en-US" dirty="0" smtClean="0"/>
              <a:t>3 m/s</a:t>
            </a:r>
            <a:r>
              <a:rPr lang="en-US" baseline="30000" dirty="0" smtClean="0"/>
              <a:t>2</a:t>
            </a:r>
          </a:p>
          <a:p>
            <a:pPr marL="514350" indent="-514350">
              <a:buAutoNum type="alphaUcPeriod"/>
            </a:pPr>
            <a:r>
              <a:rPr lang="en-US" dirty="0" smtClean="0"/>
              <a:t>4m/s</a:t>
            </a:r>
            <a:r>
              <a:rPr lang="en-US" baseline="30000" dirty="0" smtClean="0"/>
              <a:t>2</a:t>
            </a:r>
            <a:endParaRPr lang="en-US" baseline="30000" dirty="0"/>
          </a:p>
          <a:p>
            <a:pPr marL="0" indent="0">
              <a:buNone/>
            </a:pP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42</a:t>
            </a:r>
            <a:endParaRPr lang="en-US" dirty="0"/>
          </a:p>
        </p:txBody>
      </p:sp>
    </p:spTree>
    <p:extLst>
      <p:ext uri="{BB962C8B-B14F-4D97-AF65-F5344CB8AC3E}">
        <p14:creationId xmlns:p14="http://schemas.microsoft.com/office/powerpoint/2010/main" val="19829179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790163"/>
            <a:ext cx="4699715" cy="4386800"/>
          </a:xfrm>
        </p:spPr>
        <p:txBody>
          <a:bodyPr>
            <a:normAutofit/>
          </a:bodyPr>
          <a:lstStyle/>
          <a:p>
            <a:pPr marL="0" indent="0">
              <a:buNone/>
            </a:pPr>
            <a:r>
              <a:rPr lang="en-US" dirty="0"/>
              <a:t>What is the </a:t>
            </a:r>
            <a:r>
              <a:rPr lang="en-US" b="1" dirty="0" smtClean="0"/>
              <a:t>magnitude</a:t>
            </a:r>
            <a:r>
              <a:rPr lang="en-US" dirty="0" smtClean="0"/>
              <a:t> of the acceleration </a:t>
            </a:r>
            <a:r>
              <a:rPr lang="en-US" dirty="0"/>
              <a:t>of the object between 6</a:t>
            </a:r>
            <a:r>
              <a:rPr lang="en-US" dirty="0" smtClean="0"/>
              <a:t> </a:t>
            </a:r>
            <a:r>
              <a:rPr lang="en-US" dirty="0"/>
              <a:t>s</a:t>
            </a:r>
          </a:p>
          <a:p>
            <a:pPr marL="0" indent="0">
              <a:buNone/>
            </a:pPr>
            <a:r>
              <a:rPr lang="en-US" dirty="0"/>
              <a:t>and </a:t>
            </a:r>
            <a:r>
              <a:rPr lang="en-US" dirty="0" smtClean="0"/>
              <a:t>10 </a:t>
            </a:r>
            <a:r>
              <a:rPr lang="en-US" dirty="0"/>
              <a:t>s?</a:t>
            </a:r>
          </a:p>
          <a:p>
            <a:pPr marL="514350" indent="-514350">
              <a:buAutoNum type="alphaUcPeriod"/>
            </a:pPr>
            <a:r>
              <a:rPr lang="en-US" dirty="0" smtClean="0"/>
              <a:t>0 m/s</a:t>
            </a:r>
            <a:r>
              <a:rPr lang="en-US" baseline="30000" dirty="0" smtClean="0"/>
              <a:t>2</a:t>
            </a:r>
          </a:p>
          <a:p>
            <a:pPr marL="514350" indent="-514350">
              <a:buAutoNum type="alphaUcPeriod"/>
            </a:pPr>
            <a:r>
              <a:rPr lang="en-US" b="1" dirty="0" smtClean="0"/>
              <a:t>1 m/s</a:t>
            </a:r>
            <a:r>
              <a:rPr lang="en-US" b="1" baseline="30000" dirty="0" smtClean="0"/>
              <a:t>2</a:t>
            </a:r>
          </a:p>
          <a:p>
            <a:pPr marL="514350" indent="-514350">
              <a:buAutoNum type="alphaUcPeriod"/>
            </a:pPr>
            <a:r>
              <a:rPr lang="en-US" dirty="0" smtClean="0"/>
              <a:t>2 m/s</a:t>
            </a:r>
            <a:r>
              <a:rPr lang="en-US" baseline="30000" dirty="0" smtClean="0"/>
              <a:t>2</a:t>
            </a:r>
          </a:p>
          <a:p>
            <a:pPr marL="514350" indent="-514350">
              <a:buAutoNum type="alphaUcPeriod"/>
            </a:pPr>
            <a:r>
              <a:rPr lang="en-US" dirty="0" smtClean="0"/>
              <a:t>3 m/s</a:t>
            </a:r>
            <a:r>
              <a:rPr lang="en-US" baseline="30000" dirty="0" smtClean="0"/>
              <a:t>2</a:t>
            </a:r>
          </a:p>
          <a:p>
            <a:pPr marL="514350" indent="-514350">
              <a:buAutoNum type="alphaUcPeriod"/>
            </a:pPr>
            <a:r>
              <a:rPr lang="en-US" dirty="0" smtClean="0"/>
              <a:t>4m/s</a:t>
            </a:r>
            <a:r>
              <a:rPr lang="en-US" baseline="30000" dirty="0" smtClean="0"/>
              <a:t>2</a:t>
            </a:r>
            <a:endParaRPr lang="en-US" baseline="30000" dirty="0"/>
          </a:p>
          <a:p>
            <a:pPr marL="0" indent="0">
              <a:buNone/>
            </a:pP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42</a:t>
            </a:r>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3188057" y="3983563"/>
                <a:ext cx="2142699" cy="704552"/>
              </a:xfrm>
              <a:prstGeom prst="rect">
                <a:avLst/>
              </a:prstGeom>
              <a:noFill/>
            </p:spPr>
            <p:txBody>
              <a:bodyPr wrap="square" rtlCol="0">
                <a:spAutoFit/>
              </a:bodyPr>
              <a:lstStyle/>
              <a:p>
                <a14:m>
                  <m:oMath xmlns:m="http://schemas.openxmlformats.org/officeDocument/2006/math">
                    <m:f>
                      <m:fPr>
                        <m:ctrlPr>
                          <a:rPr lang="en-US" sz="2800" i="1" smtClean="0">
                            <a:latin typeface="Cambria Math" panose="02040503050406030204" pitchFamily="18" charset="0"/>
                          </a:rPr>
                        </m:ctrlPr>
                      </m:fPr>
                      <m:num>
                        <m:r>
                          <a:rPr lang="en-US" sz="2800" b="0" i="1" smtClean="0">
                            <a:latin typeface="Cambria Math" panose="02040503050406030204" pitchFamily="18" charset="0"/>
                          </a:rPr>
                          <m:t>10</m:t>
                        </m:r>
                        <m:r>
                          <a:rPr lang="en-US" sz="2800" i="1">
                            <a:latin typeface="Cambria Math" panose="02040503050406030204" pitchFamily="18" charset="0"/>
                          </a:rPr>
                          <m:t> −</m:t>
                        </m:r>
                        <m:r>
                          <a:rPr lang="en-US" sz="2800" b="0" i="1" smtClean="0">
                            <a:latin typeface="Cambria Math" panose="02040503050406030204" pitchFamily="18" charset="0"/>
                          </a:rPr>
                          <m:t>6</m:t>
                        </m:r>
                      </m:num>
                      <m:den>
                        <m:r>
                          <a:rPr lang="en-US" sz="2800" b="0" i="1" smtClean="0">
                            <a:latin typeface="Cambria Math" panose="02040503050406030204" pitchFamily="18" charset="0"/>
                          </a:rPr>
                          <m:t>0</m:t>
                        </m:r>
                        <m:r>
                          <a:rPr lang="en-US" sz="2800" i="1">
                            <a:latin typeface="Cambria Math" panose="02040503050406030204" pitchFamily="18" charset="0"/>
                          </a:rPr>
                          <m:t> −</m:t>
                        </m:r>
                        <m:r>
                          <a:rPr lang="en-US" sz="2800" b="0" i="1" smtClean="0">
                            <a:latin typeface="Cambria Math" panose="02040503050406030204" pitchFamily="18" charset="0"/>
                          </a:rPr>
                          <m:t>4</m:t>
                        </m:r>
                      </m:den>
                    </m:f>
                  </m:oMath>
                </a14:m>
                <a:r>
                  <a:rPr lang="en-GB" sz="2800" dirty="0" smtClean="0"/>
                  <a:t> </a:t>
                </a:r>
                <a:r>
                  <a:rPr lang="en-GB" sz="2800" dirty="0"/>
                  <a:t>= </a:t>
                </a:r>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4</m:t>
                        </m:r>
                      </m:num>
                      <m:den>
                        <m:r>
                          <a:rPr lang="en-US" sz="2800" b="0" i="1" smtClean="0">
                            <a:latin typeface="Cambria Math" panose="02040503050406030204" pitchFamily="18" charset="0"/>
                          </a:rPr>
                          <m:t>−4</m:t>
                        </m:r>
                        <m:r>
                          <a:rPr lang="en-US" sz="2800" i="1">
                            <a:latin typeface="Cambria Math" panose="02040503050406030204" pitchFamily="18" charset="0"/>
                          </a:rPr>
                          <m:t> </m:t>
                        </m:r>
                      </m:den>
                    </m:f>
                  </m:oMath>
                </a14:m>
                <a:r>
                  <a:rPr lang="en-GB" sz="2800" dirty="0" smtClean="0"/>
                  <a:t> </a:t>
                </a:r>
                <a:endParaRPr lang="en-GB" sz="2800" dirty="0"/>
              </a:p>
            </p:txBody>
          </p:sp>
        </mc:Choice>
        <mc:Fallback xmlns="">
          <p:sp>
            <p:nvSpPr>
              <p:cNvPr id="5" name="TextBox 4"/>
              <p:cNvSpPr txBox="1">
                <a:spLocks noRot="1" noChangeAspect="1" noMove="1" noResize="1" noEditPoints="1" noAdjustHandles="1" noChangeArrowheads="1" noChangeShapeType="1" noTextEdit="1"/>
              </p:cNvSpPr>
              <p:nvPr/>
            </p:nvSpPr>
            <p:spPr>
              <a:xfrm>
                <a:off x="3188057" y="3983563"/>
                <a:ext cx="2142699" cy="704552"/>
              </a:xfrm>
              <a:prstGeom prst="rect">
                <a:avLst/>
              </a:prstGeom>
              <a:blipFill>
                <a:blip r:embed="rId3"/>
                <a:stretch>
                  <a:fillRect b="-11207"/>
                </a:stretch>
              </a:blipFill>
            </p:spPr>
            <p:txBody>
              <a:bodyPr/>
              <a:lstStyle/>
              <a:p>
                <a:r>
                  <a:rPr lang="en-GB">
                    <a:noFill/>
                  </a:rPr>
                  <a:t> </a:t>
                </a:r>
              </a:p>
            </p:txBody>
          </p:sp>
        </mc:Fallback>
      </mc:AlternateContent>
    </p:spTree>
    <p:extLst>
      <p:ext uri="{BB962C8B-B14F-4D97-AF65-F5344CB8AC3E}">
        <p14:creationId xmlns:p14="http://schemas.microsoft.com/office/powerpoint/2010/main" val="106428124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4686837" cy="4486275"/>
          </a:xfrm>
        </p:spPr>
        <p:txBody>
          <a:bodyPr>
            <a:normAutofit/>
          </a:bodyPr>
          <a:lstStyle/>
          <a:p>
            <a:pPr marL="0" indent="0">
              <a:buNone/>
            </a:pPr>
            <a:r>
              <a:rPr lang="en-US" dirty="0"/>
              <a:t>How far from the origin does the object move in first 2 s?</a:t>
            </a:r>
          </a:p>
          <a:p>
            <a:pPr marL="0" indent="0">
              <a:buNone/>
            </a:pPr>
            <a:r>
              <a:rPr lang="en-US" dirty="0"/>
              <a:t>A. 4 m </a:t>
            </a:r>
            <a:r>
              <a:rPr lang="en-US" dirty="0" smtClean="0"/>
              <a:t/>
            </a:r>
            <a:br>
              <a:rPr lang="en-US" dirty="0" smtClean="0"/>
            </a:br>
            <a:r>
              <a:rPr lang="en-US" dirty="0" smtClean="0"/>
              <a:t>B</a:t>
            </a:r>
            <a:r>
              <a:rPr lang="en-US" dirty="0"/>
              <a:t>. 16 m </a:t>
            </a:r>
            <a:r>
              <a:rPr lang="en-US" dirty="0" smtClean="0"/>
              <a:t/>
            </a:r>
            <a:br>
              <a:rPr lang="en-US" dirty="0" smtClean="0"/>
            </a:br>
            <a:r>
              <a:rPr lang="en-US" dirty="0" smtClean="0"/>
              <a:t>C</a:t>
            </a:r>
            <a:r>
              <a:rPr lang="en-US" dirty="0"/>
              <a:t>. 20 m </a:t>
            </a:r>
            <a:r>
              <a:rPr lang="en-US" dirty="0" smtClean="0"/>
              <a:t/>
            </a:r>
            <a:br>
              <a:rPr lang="en-US" dirty="0" smtClean="0"/>
            </a:br>
            <a:r>
              <a:rPr lang="en-US" dirty="0" smtClean="0"/>
              <a:t>D</a:t>
            </a:r>
            <a:r>
              <a:rPr lang="en-US" dirty="0"/>
              <a:t>. 28 m </a:t>
            </a:r>
            <a:r>
              <a:rPr lang="en-US" dirty="0" smtClean="0"/>
              <a:t/>
            </a:r>
            <a:br>
              <a:rPr lang="en-US" dirty="0" smtClean="0"/>
            </a:br>
            <a:r>
              <a:rPr lang="en-US" dirty="0" smtClean="0"/>
              <a:t>E</a:t>
            </a:r>
            <a:r>
              <a:rPr lang="en-US" dirty="0"/>
              <a:t>. 36 m</a:t>
            </a: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43</a:t>
            </a:r>
            <a:endParaRPr lang="en-US" dirty="0"/>
          </a:p>
        </p:txBody>
      </p:sp>
    </p:spTree>
    <p:extLst>
      <p:ext uri="{BB962C8B-B14F-4D97-AF65-F5344CB8AC3E}">
        <p14:creationId xmlns:p14="http://schemas.microsoft.com/office/powerpoint/2010/main" val="84572291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4686837" cy="4486275"/>
          </a:xfrm>
        </p:spPr>
        <p:txBody>
          <a:bodyPr>
            <a:normAutofit/>
          </a:bodyPr>
          <a:lstStyle/>
          <a:p>
            <a:pPr marL="0" indent="0">
              <a:buNone/>
            </a:pPr>
            <a:r>
              <a:rPr lang="en-US" dirty="0"/>
              <a:t>How far from the origin does the object move in first 2 s?</a:t>
            </a:r>
          </a:p>
          <a:p>
            <a:pPr marL="0" indent="0">
              <a:buNone/>
            </a:pPr>
            <a:r>
              <a:rPr lang="en-US" b="1" dirty="0"/>
              <a:t>A. 4 m </a:t>
            </a:r>
            <a:r>
              <a:rPr lang="en-US" dirty="0" smtClean="0"/>
              <a:t/>
            </a:r>
            <a:br>
              <a:rPr lang="en-US" dirty="0" smtClean="0"/>
            </a:br>
            <a:r>
              <a:rPr lang="en-US" dirty="0" smtClean="0"/>
              <a:t>B</a:t>
            </a:r>
            <a:r>
              <a:rPr lang="en-US" dirty="0"/>
              <a:t>. 16 m </a:t>
            </a:r>
            <a:r>
              <a:rPr lang="en-US" dirty="0" smtClean="0"/>
              <a:t/>
            </a:r>
            <a:br>
              <a:rPr lang="en-US" dirty="0" smtClean="0"/>
            </a:br>
            <a:r>
              <a:rPr lang="en-US" dirty="0" smtClean="0"/>
              <a:t>C</a:t>
            </a:r>
            <a:r>
              <a:rPr lang="en-US" dirty="0"/>
              <a:t>. 20 m </a:t>
            </a:r>
            <a:r>
              <a:rPr lang="en-US" dirty="0" smtClean="0"/>
              <a:t/>
            </a:r>
            <a:br>
              <a:rPr lang="en-US" dirty="0" smtClean="0"/>
            </a:br>
            <a:r>
              <a:rPr lang="en-US" dirty="0" smtClean="0"/>
              <a:t>D</a:t>
            </a:r>
            <a:r>
              <a:rPr lang="en-US" dirty="0"/>
              <a:t>. 28 m </a:t>
            </a:r>
            <a:r>
              <a:rPr lang="en-US" dirty="0" smtClean="0"/>
              <a:t/>
            </a:r>
            <a:br>
              <a:rPr lang="en-US" dirty="0" smtClean="0"/>
            </a:br>
            <a:r>
              <a:rPr lang="en-US" dirty="0" smtClean="0"/>
              <a:t>E</a:t>
            </a:r>
            <a:r>
              <a:rPr lang="en-US" dirty="0"/>
              <a:t>. 36 m</a:t>
            </a: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43</a:t>
            </a:r>
            <a:endParaRPr lang="en-US" dirty="0"/>
          </a:p>
        </p:txBody>
      </p:sp>
      <p:sp>
        <p:nvSpPr>
          <p:cNvPr id="5" name="TextBox 4"/>
          <p:cNvSpPr txBox="1"/>
          <p:nvPr/>
        </p:nvSpPr>
        <p:spPr>
          <a:xfrm>
            <a:off x="1064525" y="5049672"/>
            <a:ext cx="4539641" cy="954107"/>
          </a:xfrm>
          <a:prstGeom prst="rect">
            <a:avLst/>
          </a:prstGeom>
          <a:noFill/>
        </p:spPr>
        <p:txBody>
          <a:bodyPr wrap="none" rtlCol="0">
            <a:spAutoFit/>
          </a:bodyPr>
          <a:lstStyle/>
          <a:p>
            <a:r>
              <a:rPr lang="en-GB" sz="2800" dirty="0" smtClean="0"/>
              <a:t>area under the graph  in 1</a:t>
            </a:r>
            <a:r>
              <a:rPr lang="en-GB" sz="2800" baseline="30000" dirty="0" smtClean="0"/>
              <a:t>st</a:t>
            </a:r>
            <a:r>
              <a:rPr lang="en-GB" sz="2800" dirty="0" smtClean="0"/>
              <a:t> 2s</a:t>
            </a:r>
          </a:p>
          <a:p>
            <a:r>
              <a:rPr lang="en-GB" sz="2800" dirty="0" smtClean="0"/>
              <a:t>= ½ * 2 * 4 = 1 * 4  </a:t>
            </a:r>
            <a:endParaRPr lang="en-GB" sz="2800" dirty="0"/>
          </a:p>
        </p:txBody>
      </p:sp>
    </p:spTree>
    <p:extLst>
      <p:ext uri="{BB962C8B-B14F-4D97-AF65-F5344CB8AC3E}">
        <p14:creationId xmlns:p14="http://schemas.microsoft.com/office/powerpoint/2010/main" val="68986293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5465"/>
            <a:ext cx="5124718" cy="4631498"/>
          </a:xfrm>
        </p:spPr>
        <p:txBody>
          <a:bodyPr>
            <a:normAutofit/>
          </a:bodyPr>
          <a:lstStyle/>
          <a:p>
            <a:pPr marL="0" indent="0">
              <a:buNone/>
            </a:pPr>
            <a:r>
              <a:rPr lang="en-US" dirty="0"/>
              <a:t>How far from the origin does the object move in first 6 s?</a:t>
            </a:r>
          </a:p>
          <a:p>
            <a:pPr marL="514350" indent="-514350">
              <a:buAutoNum type="alphaUcPeriod"/>
            </a:pPr>
            <a:r>
              <a:rPr lang="en-US" dirty="0" smtClean="0"/>
              <a:t>4 </a:t>
            </a:r>
            <a:r>
              <a:rPr lang="en-US" dirty="0"/>
              <a:t>m </a:t>
            </a:r>
            <a:endParaRPr lang="en-US" dirty="0" smtClean="0"/>
          </a:p>
          <a:p>
            <a:pPr marL="514350" indent="-514350">
              <a:buAutoNum type="alphaUcPeriod"/>
            </a:pPr>
            <a:r>
              <a:rPr lang="en-US" dirty="0" smtClean="0"/>
              <a:t>16 m</a:t>
            </a:r>
          </a:p>
          <a:p>
            <a:pPr marL="514350" indent="-514350">
              <a:buAutoNum type="alphaUcPeriod"/>
            </a:pPr>
            <a:r>
              <a:rPr lang="en-US" dirty="0" smtClean="0"/>
              <a:t>20 m</a:t>
            </a:r>
          </a:p>
          <a:p>
            <a:pPr marL="514350" indent="-514350">
              <a:buAutoNum type="alphaUcPeriod"/>
            </a:pPr>
            <a:r>
              <a:rPr lang="en-US" dirty="0" smtClean="0"/>
              <a:t>28 </a:t>
            </a:r>
            <a:r>
              <a:rPr lang="en-US" dirty="0"/>
              <a:t>m </a:t>
            </a:r>
            <a:endParaRPr lang="en-US" dirty="0" smtClean="0"/>
          </a:p>
          <a:p>
            <a:pPr marL="514350" indent="-514350">
              <a:buAutoNum type="alphaUcPeriod"/>
            </a:pPr>
            <a:r>
              <a:rPr lang="en-US" dirty="0" smtClean="0"/>
              <a:t>36 </a:t>
            </a:r>
            <a:r>
              <a:rPr lang="en-US" dirty="0"/>
              <a:t>m</a:t>
            </a: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44</a:t>
            </a:r>
            <a:endParaRPr lang="en-US" dirty="0"/>
          </a:p>
        </p:txBody>
      </p:sp>
    </p:spTree>
    <p:extLst>
      <p:ext uri="{BB962C8B-B14F-4D97-AF65-F5344CB8AC3E}">
        <p14:creationId xmlns:p14="http://schemas.microsoft.com/office/powerpoint/2010/main" val="392921541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45465"/>
            <a:ext cx="5124718" cy="4631498"/>
          </a:xfrm>
        </p:spPr>
        <p:txBody>
          <a:bodyPr>
            <a:normAutofit/>
          </a:bodyPr>
          <a:lstStyle/>
          <a:p>
            <a:pPr marL="0" indent="0">
              <a:buNone/>
            </a:pPr>
            <a:r>
              <a:rPr lang="en-US" dirty="0"/>
              <a:t>How far from the origin does the object move in first 6 s?</a:t>
            </a:r>
          </a:p>
          <a:p>
            <a:pPr marL="514350" indent="-514350">
              <a:buAutoNum type="alphaUcPeriod"/>
            </a:pPr>
            <a:r>
              <a:rPr lang="en-US" dirty="0" smtClean="0"/>
              <a:t>4 </a:t>
            </a:r>
            <a:r>
              <a:rPr lang="en-US" dirty="0"/>
              <a:t>m </a:t>
            </a:r>
            <a:endParaRPr lang="en-US" dirty="0" smtClean="0"/>
          </a:p>
          <a:p>
            <a:pPr marL="514350" indent="-514350">
              <a:buAutoNum type="alphaUcPeriod"/>
            </a:pPr>
            <a:r>
              <a:rPr lang="en-US" dirty="0" smtClean="0"/>
              <a:t>16 m</a:t>
            </a:r>
          </a:p>
          <a:p>
            <a:pPr marL="514350" indent="-514350">
              <a:buAutoNum type="alphaUcPeriod"/>
            </a:pPr>
            <a:r>
              <a:rPr lang="en-US" b="1" dirty="0" smtClean="0"/>
              <a:t>20 m</a:t>
            </a:r>
          </a:p>
          <a:p>
            <a:pPr marL="514350" indent="-514350">
              <a:buAutoNum type="alphaUcPeriod"/>
            </a:pPr>
            <a:r>
              <a:rPr lang="en-US" dirty="0" smtClean="0"/>
              <a:t>28 </a:t>
            </a:r>
            <a:r>
              <a:rPr lang="en-US" dirty="0"/>
              <a:t>m </a:t>
            </a:r>
            <a:endParaRPr lang="en-US" dirty="0" smtClean="0"/>
          </a:p>
          <a:p>
            <a:pPr marL="514350" indent="-514350">
              <a:buAutoNum type="alphaUcPeriod"/>
            </a:pPr>
            <a:r>
              <a:rPr lang="en-US" dirty="0" smtClean="0"/>
              <a:t>36 </a:t>
            </a:r>
            <a:r>
              <a:rPr lang="en-US" dirty="0"/>
              <a:t>m</a:t>
            </a: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44</a:t>
            </a:r>
            <a:endParaRPr lang="en-US" dirty="0"/>
          </a:p>
        </p:txBody>
      </p:sp>
      <p:sp>
        <p:nvSpPr>
          <p:cNvPr id="5" name="TextBox 4"/>
          <p:cNvSpPr txBox="1"/>
          <p:nvPr/>
        </p:nvSpPr>
        <p:spPr>
          <a:xfrm>
            <a:off x="218364" y="5022377"/>
            <a:ext cx="5649047" cy="2246769"/>
          </a:xfrm>
          <a:prstGeom prst="rect">
            <a:avLst/>
          </a:prstGeom>
          <a:noFill/>
        </p:spPr>
        <p:txBody>
          <a:bodyPr wrap="none" rtlCol="0">
            <a:spAutoFit/>
          </a:bodyPr>
          <a:lstStyle/>
          <a:p>
            <a:r>
              <a:rPr lang="en-GB" sz="2800" dirty="0" smtClean="0"/>
              <a:t>area under the graph from 2s – 6s</a:t>
            </a:r>
          </a:p>
          <a:p>
            <a:r>
              <a:rPr lang="en-GB" sz="2800" dirty="0" smtClean="0"/>
              <a:t>= 4 * (6 – 2) = 4 * 4  = 16</a:t>
            </a:r>
          </a:p>
          <a:p>
            <a:r>
              <a:rPr lang="en-GB" sz="2800" dirty="0"/>
              <a:t>area under the graph from </a:t>
            </a:r>
            <a:r>
              <a:rPr lang="en-GB" sz="2800" dirty="0" smtClean="0"/>
              <a:t>0s </a:t>
            </a:r>
            <a:r>
              <a:rPr lang="en-GB" sz="2800" dirty="0"/>
              <a:t>– </a:t>
            </a:r>
            <a:r>
              <a:rPr lang="en-GB" sz="2800" dirty="0" smtClean="0"/>
              <a:t>2s = 4</a:t>
            </a:r>
          </a:p>
          <a:p>
            <a:r>
              <a:rPr lang="en-GB" sz="2800" dirty="0" smtClean="0"/>
              <a:t>total displacement = 16 + 4</a:t>
            </a:r>
            <a:endParaRPr lang="en-GB" sz="2800" dirty="0"/>
          </a:p>
          <a:p>
            <a:endParaRPr lang="en-GB" sz="2800" dirty="0"/>
          </a:p>
        </p:txBody>
      </p:sp>
    </p:spTree>
    <p:extLst>
      <p:ext uri="{BB962C8B-B14F-4D97-AF65-F5344CB8AC3E}">
        <p14:creationId xmlns:p14="http://schemas.microsoft.com/office/powerpoint/2010/main" val="404395024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1223"/>
            <a:ext cx="4622442" cy="4605740"/>
          </a:xfrm>
        </p:spPr>
        <p:txBody>
          <a:bodyPr>
            <a:normAutofit/>
          </a:bodyPr>
          <a:lstStyle/>
          <a:p>
            <a:pPr marL="0" indent="0">
              <a:buNone/>
            </a:pPr>
            <a:r>
              <a:rPr lang="en-US" dirty="0"/>
              <a:t>How far from the origin does the object move in first 10 s?</a:t>
            </a:r>
          </a:p>
          <a:p>
            <a:pPr marL="514350" indent="-514350">
              <a:buAutoNum type="alphaUcPeriod"/>
            </a:pPr>
            <a:r>
              <a:rPr lang="en-US" dirty="0" smtClean="0"/>
              <a:t>4 m</a:t>
            </a:r>
          </a:p>
          <a:p>
            <a:pPr marL="514350" indent="-514350">
              <a:buAutoNum type="alphaUcPeriod"/>
            </a:pPr>
            <a:r>
              <a:rPr lang="en-US" dirty="0" smtClean="0"/>
              <a:t>16 m</a:t>
            </a:r>
          </a:p>
          <a:p>
            <a:pPr marL="514350" indent="-514350">
              <a:buAutoNum type="alphaUcPeriod"/>
            </a:pPr>
            <a:r>
              <a:rPr lang="en-US" dirty="0" smtClean="0"/>
              <a:t>20 m</a:t>
            </a:r>
          </a:p>
          <a:p>
            <a:pPr marL="514350" indent="-514350">
              <a:buAutoNum type="alphaUcPeriod"/>
            </a:pPr>
            <a:r>
              <a:rPr lang="en-US" dirty="0" smtClean="0"/>
              <a:t>28 </a:t>
            </a:r>
            <a:r>
              <a:rPr lang="en-US" dirty="0"/>
              <a:t>m </a:t>
            </a:r>
          </a:p>
          <a:p>
            <a:pPr marL="514350" indent="-514350">
              <a:buAutoNum type="alphaUcPeriod"/>
            </a:pPr>
            <a:r>
              <a:rPr lang="en-US" dirty="0" smtClean="0"/>
              <a:t>36 </a:t>
            </a:r>
            <a:r>
              <a:rPr lang="en-US" dirty="0"/>
              <a:t>m</a:t>
            </a: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45</a:t>
            </a:r>
            <a:endParaRPr lang="en-US" dirty="0"/>
          </a:p>
        </p:txBody>
      </p:sp>
    </p:spTree>
    <p:extLst>
      <p:ext uri="{BB962C8B-B14F-4D97-AF65-F5344CB8AC3E}">
        <p14:creationId xmlns:p14="http://schemas.microsoft.com/office/powerpoint/2010/main" val="67840606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1223"/>
            <a:ext cx="4622442" cy="4605740"/>
          </a:xfrm>
        </p:spPr>
        <p:txBody>
          <a:bodyPr>
            <a:normAutofit/>
          </a:bodyPr>
          <a:lstStyle/>
          <a:p>
            <a:pPr marL="0" indent="0">
              <a:buNone/>
            </a:pPr>
            <a:r>
              <a:rPr lang="en-US" dirty="0"/>
              <a:t>How far from the origin does the object move in first 10 s?</a:t>
            </a:r>
          </a:p>
          <a:p>
            <a:pPr marL="514350" indent="-514350">
              <a:buAutoNum type="alphaUcPeriod"/>
            </a:pPr>
            <a:r>
              <a:rPr lang="en-US" dirty="0" smtClean="0"/>
              <a:t>4 m</a:t>
            </a:r>
          </a:p>
          <a:p>
            <a:pPr marL="514350" indent="-514350">
              <a:buAutoNum type="alphaUcPeriod"/>
            </a:pPr>
            <a:r>
              <a:rPr lang="en-US" dirty="0" smtClean="0"/>
              <a:t>16 m</a:t>
            </a:r>
          </a:p>
          <a:p>
            <a:pPr marL="514350" indent="-514350">
              <a:buAutoNum type="alphaUcPeriod"/>
            </a:pPr>
            <a:r>
              <a:rPr lang="en-US" dirty="0" smtClean="0"/>
              <a:t>20 m</a:t>
            </a:r>
          </a:p>
          <a:p>
            <a:pPr marL="514350" indent="-514350">
              <a:buAutoNum type="alphaUcPeriod"/>
            </a:pPr>
            <a:r>
              <a:rPr lang="en-US" b="1" dirty="0" smtClean="0"/>
              <a:t>28 </a:t>
            </a:r>
            <a:r>
              <a:rPr lang="en-US" b="1" dirty="0"/>
              <a:t>m </a:t>
            </a:r>
          </a:p>
          <a:p>
            <a:pPr marL="514350" indent="-514350">
              <a:buAutoNum type="alphaUcPeriod"/>
            </a:pPr>
            <a:r>
              <a:rPr lang="en-US" dirty="0" smtClean="0"/>
              <a:t>36 </a:t>
            </a:r>
            <a:r>
              <a:rPr lang="en-US" dirty="0"/>
              <a:t>m</a:t>
            </a:r>
            <a:endParaRPr lang="en-US" sz="2400" baseline="30000" dirty="0"/>
          </a:p>
        </p:txBody>
      </p:sp>
      <p:pic>
        <p:nvPicPr>
          <p:cNvPr id="2" name="Picture 1"/>
          <p:cNvPicPr>
            <a:picLocks noChangeAspect="1"/>
          </p:cNvPicPr>
          <p:nvPr/>
        </p:nvPicPr>
        <p:blipFill>
          <a:blip r:embed="rId2"/>
          <a:stretch>
            <a:fillRect/>
          </a:stretch>
        </p:blipFill>
        <p:spPr>
          <a:xfrm>
            <a:off x="5679582" y="896603"/>
            <a:ext cx="5183809" cy="5416399"/>
          </a:xfrm>
          <a:prstGeom prst="rect">
            <a:avLst/>
          </a:prstGeom>
        </p:spPr>
      </p:pic>
      <p:sp>
        <p:nvSpPr>
          <p:cNvPr id="4" name="Title 3"/>
          <p:cNvSpPr>
            <a:spLocks noGrp="1"/>
          </p:cNvSpPr>
          <p:nvPr>
            <p:ph type="title"/>
          </p:nvPr>
        </p:nvSpPr>
        <p:spPr>
          <a:xfrm>
            <a:off x="838200" y="365125"/>
            <a:ext cx="10515600" cy="1325563"/>
          </a:xfrm>
        </p:spPr>
        <p:txBody>
          <a:bodyPr/>
          <a:lstStyle/>
          <a:p>
            <a:r>
              <a:rPr lang="en-US" dirty="0" smtClean="0"/>
              <a:t>Question 45</a:t>
            </a:r>
            <a:endParaRPr lang="en-US" dirty="0"/>
          </a:p>
        </p:txBody>
      </p:sp>
      <p:sp>
        <p:nvSpPr>
          <p:cNvPr id="5" name="TextBox 4"/>
          <p:cNvSpPr txBox="1"/>
          <p:nvPr/>
        </p:nvSpPr>
        <p:spPr>
          <a:xfrm>
            <a:off x="218364" y="5022377"/>
            <a:ext cx="5831789" cy="2246769"/>
          </a:xfrm>
          <a:prstGeom prst="rect">
            <a:avLst/>
          </a:prstGeom>
          <a:noFill/>
        </p:spPr>
        <p:txBody>
          <a:bodyPr wrap="none" rtlCol="0">
            <a:spAutoFit/>
          </a:bodyPr>
          <a:lstStyle/>
          <a:p>
            <a:r>
              <a:rPr lang="en-GB" sz="2800" dirty="0" smtClean="0"/>
              <a:t>area under the graph from 6s – 10s</a:t>
            </a:r>
          </a:p>
          <a:p>
            <a:r>
              <a:rPr lang="en-GB" sz="2800" dirty="0" smtClean="0"/>
              <a:t>= ½ * 4 * 4 = 8</a:t>
            </a:r>
          </a:p>
          <a:p>
            <a:r>
              <a:rPr lang="en-GB" sz="2800" dirty="0"/>
              <a:t>area under the graph from </a:t>
            </a:r>
            <a:r>
              <a:rPr lang="en-GB" sz="2800" dirty="0" smtClean="0"/>
              <a:t>0s </a:t>
            </a:r>
            <a:r>
              <a:rPr lang="en-GB" sz="2800" dirty="0"/>
              <a:t>– </a:t>
            </a:r>
            <a:r>
              <a:rPr lang="en-GB" sz="2800" dirty="0" smtClean="0"/>
              <a:t>6s = 20</a:t>
            </a:r>
          </a:p>
          <a:p>
            <a:r>
              <a:rPr lang="en-GB" sz="2800" dirty="0" smtClean="0"/>
              <a:t>total displacement = 20 + 8</a:t>
            </a:r>
            <a:endParaRPr lang="en-GB" sz="2800" dirty="0"/>
          </a:p>
          <a:p>
            <a:endParaRPr lang="en-GB" sz="2800" dirty="0"/>
          </a:p>
        </p:txBody>
      </p:sp>
    </p:spTree>
    <p:extLst>
      <p:ext uri="{BB962C8B-B14F-4D97-AF65-F5344CB8AC3E}">
        <p14:creationId xmlns:p14="http://schemas.microsoft.com/office/powerpoint/2010/main" val="42213676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a:t>
            </a:r>
            <a:r>
              <a:rPr lang="en-US" dirty="0"/>
              <a:t>boat can move at a constant velocity of 8 km/h in still water. How long will it take for the boat to move 24 km?</a:t>
            </a:r>
          </a:p>
          <a:p>
            <a:pPr marL="514350" indent="-514350">
              <a:buAutoNum type="alphaUcPeriod"/>
            </a:pPr>
            <a:r>
              <a:rPr lang="en-US" dirty="0" smtClean="0"/>
              <a:t>2 </a:t>
            </a:r>
            <a:r>
              <a:rPr lang="en-US" dirty="0"/>
              <a:t>h </a:t>
            </a:r>
          </a:p>
          <a:p>
            <a:pPr marL="514350" indent="-514350">
              <a:buAutoNum type="alphaUcPeriod"/>
            </a:pPr>
            <a:r>
              <a:rPr lang="en-US" b="1" dirty="0" smtClean="0"/>
              <a:t>3 </a:t>
            </a:r>
            <a:r>
              <a:rPr lang="en-US" b="1" dirty="0"/>
              <a:t>h </a:t>
            </a:r>
          </a:p>
          <a:p>
            <a:pPr marL="514350" indent="-514350">
              <a:buAutoNum type="alphaUcPeriod"/>
            </a:pPr>
            <a:r>
              <a:rPr lang="en-US" dirty="0" smtClean="0"/>
              <a:t>4 </a:t>
            </a:r>
            <a:r>
              <a:rPr lang="en-US" dirty="0"/>
              <a:t>h </a:t>
            </a:r>
          </a:p>
          <a:p>
            <a:pPr marL="514350" indent="-514350">
              <a:buAutoNum type="alphaUcPeriod"/>
            </a:pPr>
            <a:r>
              <a:rPr lang="en-US" dirty="0" smtClean="0"/>
              <a:t>6 </a:t>
            </a:r>
            <a:r>
              <a:rPr lang="en-US" dirty="0"/>
              <a:t>h </a:t>
            </a:r>
          </a:p>
          <a:p>
            <a:pPr marL="514350" indent="-514350">
              <a:buAutoNum type="alphaUcPeriod"/>
            </a:pPr>
            <a:r>
              <a:rPr lang="en-US" dirty="0" smtClean="0"/>
              <a:t>8 </a:t>
            </a:r>
            <a:r>
              <a:rPr lang="en-US" dirty="0"/>
              <a:t>h </a:t>
            </a:r>
          </a:p>
        </p:txBody>
      </p:sp>
    </p:spTree>
    <p:extLst>
      <p:ext uri="{BB962C8B-B14F-4D97-AF65-F5344CB8AC3E}">
        <p14:creationId xmlns:p14="http://schemas.microsoft.com/office/powerpoint/2010/main" val="398139123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93949"/>
            <a:ext cx="10515600" cy="4683014"/>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What </a:t>
            </a:r>
            <a:r>
              <a:rPr lang="en-US" dirty="0"/>
              <a:t>is the average velocity of the motorbike during </a:t>
            </a:r>
            <a:r>
              <a:rPr lang="en-US" dirty="0" smtClean="0"/>
              <a:t>the first </a:t>
            </a:r>
            <a:r>
              <a:rPr lang="en-US" dirty="0"/>
              <a:t>5 s?</a:t>
            </a:r>
          </a:p>
          <a:p>
            <a:pPr marL="514350" indent="-514350">
              <a:buAutoNum type="alphaUcPeriod"/>
            </a:pPr>
            <a:r>
              <a:rPr lang="en-US" dirty="0" smtClean="0"/>
              <a:t>0 m/s</a:t>
            </a:r>
          </a:p>
          <a:p>
            <a:pPr marL="514350" indent="-514350">
              <a:buAutoNum type="alphaUcPeriod"/>
            </a:pPr>
            <a:r>
              <a:rPr lang="en-US" dirty="0" smtClean="0"/>
              <a:t>5 </a:t>
            </a:r>
            <a:r>
              <a:rPr lang="en-US" dirty="0"/>
              <a:t>m/s </a:t>
            </a:r>
          </a:p>
          <a:p>
            <a:pPr marL="514350" indent="-514350">
              <a:buAutoNum type="alphaUcPeriod"/>
            </a:pPr>
            <a:r>
              <a:rPr lang="en-US" dirty="0" smtClean="0"/>
              <a:t>10 </a:t>
            </a:r>
            <a:r>
              <a:rPr lang="en-US" dirty="0"/>
              <a:t>m/s </a:t>
            </a:r>
          </a:p>
          <a:p>
            <a:pPr marL="514350" indent="-514350">
              <a:buAutoNum type="alphaUcPeriod"/>
            </a:pPr>
            <a:r>
              <a:rPr lang="en-US" dirty="0" smtClean="0"/>
              <a:t>15 </a:t>
            </a:r>
            <a:r>
              <a:rPr lang="en-US" dirty="0"/>
              <a:t>m/s </a:t>
            </a:r>
          </a:p>
          <a:p>
            <a:pPr marL="514350" indent="-514350">
              <a:buAutoNum type="alphaUcPeriod"/>
            </a:pPr>
            <a:r>
              <a:rPr lang="en-US" dirty="0" smtClean="0"/>
              <a:t>20 </a:t>
            </a:r>
            <a:r>
              <a:rPr lang="en-US" dirty="0"/>
              <a:t>m/s</a:t>
            </a:r>
          </a:p>
        </p:txBody>
      </p:sp>
      <p:pic>
        <p:nvPicPr>
          <p:cNvPr id="4" name="Picture 3"/>
          <p:cNvPicPr>
            <a:picLocks noChangeAspect="1"/>
          </p:cNvPicPr>
          <p:nvPr/>
        </p:nvPicPr>
        <p:blipFill>
          <a:blip r:embed="rId2"/>
          <a:stretch>
            <a:fillRect/>
          </a:stretch>
        </p:blipFill>
        <p:spPr>
          <a:xfrm>
            <a:off x="838200" y="1493949"/>
            <a:ext cx="10088548" cy="1378039"/>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46</a:t>
            </a:r>
            <a:endParaRPr lang="en-US" dirty="0"/>
          </a:p>
        </p:txBody>
      </p:sp>
    </p:spTree>
    <p:extLst>
      <p:ext uri="{BB962C8B-B14F-4D97-AF65-F5344CB8AC3E}">
        <p14:creationId xmlns:p14="http://schemas.microsoft.com/office/powerpoint/2010/main" val="249446750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93949"/>
            <a:ext cx="10515600" cy="4683014"/>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What </a:t>
            </a:r>
            <a:r>
              <a:rPr lang="en-US" dirty="0"/>
              <a:t>is the average velocity of the motorbike during </a:t>
            </a:r>
            <a:r>
              <a:rPr lang="en-US" dirty="0" smtClean="0"/>
              <a:t>the first </a:t>
            </a:r>
            <a:r>
              <a:rPr lang="en-US" dirty="0"/>
              <a:t>5 s?</a:t>
            </a:r>
          </a:p>
          <a:p>
            <a:pPr marL="514350" indent="-514350">
              <a:buAutoNum type="alphaUcPeriod"/>
            </a:pPr>
            <a:r>
              <a:rPr lang="en-US" dirty="0" smtClean="0"/>
              <a:t>0 m/s</a:t>
            </a:r>
          </a:p>
          <a:p>
            <a:pPr marL="514350" indent="-514350">
              <a:buAutoNum type="alphaUcPeriod"/>
            </a:pPr>
            <a:r>
              <a:rPr lang="en-US" dirty="0" smtClean="0"/>
              <a:t>5 </a:t>
            </a:r>
            <a:r>
              <a:rPr lang="en-US" dirty="0"/>
              <a:t>m/s </a:t>
            </a:r>
          </a:p>
          <a:p>
            <a:pPr marL="514350" indent="-514350">
              <a:buAutoNum type="alphaUcPeriod"/>
            </a:pPr>
            <a:r>
              <a:rPr lang="en-US" b="1" dirty="0" smtClean="0"/>
              <a:t>10 </a:t>
            </a:r>
            <a:r>
              <a:rPr lang="en-US" b="1" dirty="0"/>
              <a:t>m/s </a:t>
            </a:r>
          </a:p>
          <a:p>
            <a:pPr marL="514350" indent="-514350">
              <a:buAutoNum type="alphaUcPeriod"/>
            </a:pPr>
            <a:r>
              <a:rPr lang="en-US" dirty="0" smtClean="0"/>
              <a:t>15 </a:t>
            </a:r>
            <a:r>
              <a:rPr lang="en-US" dirty="0"/>
              <a:t>m/s </a:t>
            </a:r>
          </a:p>
          <a:p>
            <a:pPr marL="514350" indent="-514350">
              <a:buAutoNum type="alphaUcPeriod"/>
            </a:pPr>
            <a:r>
              <a:rPr lang="en-US" dirty="0" smtClean="0"/>
              <a:t>20 </a:t>
            </a:r>
            <a:r>
              <a:rPr lang="en-US" dirty="0"/>
              <a:t>m/s</a:t>
            </a:r>
          </a:p>
        </p:txBody>
      </p:sp>
      <p:pic>
        <p:nvPicPr>
          <p:cNvPr id="4" name="Picture 3"/>
          <p:cNvPicPr>
            <a:picLocks noChangeAspect="1"/>
          </p:cNvPicPr>
          <p:nvPr/>
        </p:nvPicPr>
        <p:blipFill>
          <a:blip r:embed="rId2"/>
          <a:stretch>
            <a:fillRect/>
          </a:stretch>
        </p:blipFill>
        <p:spPr>
          <a:xfrm>
            <a:off x="838200" y="1493949"/>
            <a:ext cx="10088548" cy="1378039"/>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46</a:t>
            </a:r>
            <a:endParaRPr lang="en-US" dirty="0"/>
          </a:p>
        </p:txBody>
      </p:sp>
      <mc:AlternateContent xmlns:mc="http://schemas.openxmlformats.org/markup-compatibility/2006" xmlns:a14="http://schemas.microsoft.com/office/drawing/2010/main">
        <mc:Choice Requires="a14">
          <p:sp>
            <p:nvSpPr>
              <p:cNvPr id="2" name="Rectangle 1"/>
              <p:cNvSpPr/>
              <p:nvPr/>
            </p:nvSpPr>
            <p:spPr>
              <a:xfrm>
                <a:off x="4759271" y="4000812"/>
                <a:ext cx="2024337" cy="9105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800" i="1" smtClean="0">
                          <a:latin typeface="Cambria Math" panose="02040503050406030204" pitchFamily="18" charset="0"/>
                        </a:rPr>
                        <m:t>𝑣</m:t>
                      </m:r>
                      <m:r>
                        <a:rPr lang="en-US" sz="2800" i="1">
                          <a:latin typeface="Cambria Math" panose="02040503050406030204" pitchFamily="18" charset="0"/>
                        </a:rPr>
                        <m:t>=</m:t>
                      </m:r>
                      <m:f>
                        <m:fPr>
                          <m:ctrlPr>
                            <a:rPr lang="en-US" sz="2800" i="1">
                              <a:latin typeface="Cambria Math" panose="02040503050406030204" pitchFamily="18" charset="0"/>
                            </a:rPr>
                          </m:ctrlPr>
                        </m:fPr>
                        <m:num>
                          <m:r>
                            <a:rPr lang="en-US" sz="2800" i="1">
                              <a:latin typeface="Cambria Math" panose="02040503050406030204" pitchFamily="18" charset="0"/>
                            </a:rPr>
                            <m:t>𝑑</m:t>
                          </m:r>
                        </m:num>
                        <m:den>
                          <m:r>
                            <a:rPr lang="en-US" sz="2800" i="1">
                              <a:latin typeface="Cambria Math" panose="02040503050406030204" pitchFamily="18" charset="0"/>
                            </a:rPr>
                            <m:t>𝑡</m:t>
                          </m:r>
                        </m:den>
                      </m:f>
                      <m:r>
                        <a:rPr lang="en-US" sz="2800" i="1">
                          <a:latin typeface="Cambria Math" panose="02040503050406030204" pitchFamily="18" charset="0"/>
                        </a:rPr>
                        <m:t>=</m:t>
                      </m:r>
                      <m:f>
                        <m:fPr>
                          <m:ctrlPr>
                            <a:rPr lang="en-US" sz="2800" i="1">
                              <a:latin typeface="Cambria Math" panose="02040503050406030204" pitchFamily="18" charset="0"/>
                            </a:rPr>
                          </m:ctrlPr>
                        </m:fPr>
                        <m:num>
                          <m:r>
                            <a:rPr lang="en-US" sz="2800" b="0" i="1" smtClean="0">
                              <a:latin typeface="Cambria Math" panose="02040503050406030204" pitchFamily="18" charset="0"/>
                            </a:rPr>
                            <m:t>50</m:t>
                          </m:r>
                        </m:num>
                        <m:den>
                          <m:r>
                            <a:rPr lang="en-US" sz="2800" b="0" i="1" smtClean="0">
                              <a:latin typeface="Cambria Math" panose="02040503050406030204" pitchFamily="18" charset="0"/>
                            </a:rPr>
                            <m:t>5</m:t>
                          </m:r>
                        </m:den>
                      </m:f>
                    </m:oMath>
                  </m:oMathPara>
                </a14:m>
                <a:endParaRPr lang="en-GB" sz="2800" dirty="0"/>
              </a:p>
            </p:txBody>
          </p:sp>
        </mc:Choice>
        <mc:Fallback xmlns="">
          <p:sp>
            <p:nvSpPr>
              <p:cNvPr id="2" name="Rectangle 1"/>
              <p:cNvSpPr>
                <a:spLocks noRot="1" noChangeAspect="1" noMove="1" noResize="1" noEditPoints="1" noAdjustHandles="1" noChangeArrowheads="1" noChangeShapeType="1" noTextEdit="1"/>
              </p:cNvSpPr>
              <p:nvPr/>
            </p:nvSpPr>
            <p:spPr>
              <a:xfrm>
                <a:off x="4759271" y="4000812"/>
                <a:ext cx="2024337" cy="910570"/>
              </a:xfrm>
              <a:prstGeom prst="rect">
                <a:avLst/>
              </a:prstGeom>
              <a:blipFill>
                <a:blip r:embed="rId3"/>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59360340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10515600" cy="4486275"/>
          </a:xfrm>
        </p:spPr>
        <p:txBody>
          <a:bodyPr>
            <a:normAutofit fontScale="92500"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What is the acceleration of the motorbike?</a:t>
            </a:r>
          </a:p>
          <a:p>
            <a:pPr marL="0" indent="0">
              <a:buNone/>
            </a:pPr>
            <a:r>
              <a:rPr lang="en-US" dirty="0"/>
              <a:t>A. 0 m/s</a:t>
            </a:r>
            <a:r>
              <a:rPr lang="en-US" baseline="30000" dirty="0"/>
              <a:t>2</a:t>
            </a:r>
          </a:p>
          <a:p>
            <a:pPr marL="0" indent="0">
              <a:buNone/>
            </a:pPr>
            <a:r>
              <a:rPr lang="en-US" dirty="0" smtClean="0"/>
              <a:t>B</a:t>
            </a:r>
            <a:r>
              <a:rPr lang="en-US" dirty="0"/>
              <a:t>. 2 m/s</a:t>
            </a:r>
            <a:r>
              <a:rPr lang="en-US" baseline="30000" dirty="0"/>
              <a:t>2</a:t>
            </a:r>
          </a:p>
          <a:p>
            <a:pPr marL="0" indent="0">
              <a:buNone/>
            </a:pPr>
            <a:r>
              <a:rPr lang="en-US" dirty="0" smtClean="0"/>
              <a:t>C</a:t>
            </a:r>
            <a:r>
              <a:rPr lang="en-US" dirty="0"/>
              <a:t>. 4 m/s</a:t>
            </a:r>
            <a:r>
              <a:rPr lang="en-US" baseline="30000" dirty="0"/>
              <a:t>2</a:t>
            </a:r>
          </a:p>
          <a:p>
            <a:pPr marL="0" indent="0">
              <a:buNone/>
            </a:pPr>
            <a:r>
              <a:rPr lang="en-US" dirty="0" smtClean="0"/>
              <a:t>D</a:t>
            </a:r>
            <a:r>
              <a:rPr lang="en-US" dirty="0"/>
              <a:t>. 6 m/s</a:t>
            </a:r>
            <a:r>
              <a:rPr lang="en-US" baseline="30000" dirty="0"/>
              <a:t>2</a:t>
            </a:r>
          </a:p>
          <a:p>
            <a:pPr marL="0" indent="0">
              <a:buNone/>
            </a:pPr>
            <a:r>
              <a:rPr lang="en-US" dirty="0" smtClean="0"/>
              <a:t>E</a:t>
            </a:r>
            <a:r>
              <a:rPr lang="en-US" dirty="0"/>
              <a:t>. 8 m/s</a:t>
            </a:r>
            <a:r>
              <a:rPr lang="en-US" baseline="30000" dirty="0"/>
              <a:t>2</a:t>
            </a:r>
          </a:p>
          <a:p>
            <a:pPr marL="0" indent="0">
              <a:buNone/>
            </a:pPr>
            <a:r>
              <a:rPr lang="en-US" dirty="0"/>
              <a:t> </a:t>
            </a:r>
          </a:p>
        </p:txBody>
      </p:sp>
      <p:pic>
        <p:nvPicPr>
          <p:cNvPr id="4" name="Picture 3"/>
          <p:cNvPicPr>
            <a:picLocks noChangeAspect="1"/>
          </p:cNvPicPr>
          <p:nvPr/>
        </p:nvPicPr>
        <p:blipFill>
          <a:blip r:embed="rId2"/>
          <a:stretch>
            <a:fillRect/>
          </a:stretch>
        </p:blipFill>
        <p:spPr>
          <a:xfrm>
            <a:off x="838200" y="1569299"/>
            <a:ext cx="10088548" cy="1378039"/>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47</a:t>
            </a:r>
            <a:endParaRPr lang="en-US" dirty="0"/>
          </a:p>
        </p:txBody>
      </p:sp>
      <p:sp>
        <p:nvSpPr>
          <p:cNvPr id="6" name="TextBox 5"/>
          <p:cNvSpPr txBox="1"/>
          <p:nvPr/>
        </p:nvSpPr>
        <p:spPr>
          <a:xfrm>
            <a:off x="0" y="25881"/>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129523515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7"/>
            <a:ext cx="10515600" cy="4486275"/>
          </a:xfrm>
        </p:spPr>
        <p:txBody>
          <a:bodyPr>
            <a:normAutofit fontScale="92500" lnSpcReduction="10000"/>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What is the acceleration of the motorbike?</a:t>
            </a:r>
          </a:p>
          <a:p>
            <a:pPr marL="0" indent="0">
              <a:buNone/>
            </a:pPr>
            <a:r>
              <a:rPr lang="en-US" dirty="0"/>
              <a:t>A. 0 m/s</a:t>
            </a:r>
            <a:r>
              <a:rPr lang="en-US" baseline="30000" dirty="0"/>
              <a:t>2</a:t>
            </a:r>
          </a:p>
          <a:p>
            <a:pPr marL="0" indent="0">
              <a:buNone/>
            </a:pPr>
            <a:r>
              <a:rPr lang="en-US" dirty="0" smtClean="0"/>
              <a:t>B</a:t>
            </a:r>
            <a:r>
              <a:rPr lang="en-US" dirty="0"/>
              <a:t>. 2 m/s</a:t>
            </a:r>
            <a:r>
              <a:rPr lang="en-US" baseline="30000" dirty="0"/>
              <a:t>2</a:t>
            </a:r>
          </a:p>
          <a:p>
            <a:pPr marL="0" indent="0">
              <a:buNone/>
            </a:pPr>
            <a:r>
              <a:rPr lang="en-US" b="1" dirty="0" smtClean="0"/>
              <a:t>C</a:t>
            </a:r>
            <a:r>
              <a:rPr lang="en-US" b="1" dirty="0"/>
              <a:t>. 4 m/s</a:t>
            </a:r>
            <a:r>
              <a:rPr lang="en-US" b="1" baseline="30000" dirty="0"/>
              <a:t>2</a:t>
            </a:r>
          </a:p>
          <a:p>
            <a:pPr marL="0" indent="0">
              <a:buNone/>
            </a:pPr>
            <a:r>
              <a:rPr lang="en-US" dirty="0" smtClean="0"/>
              <a:t>D</a:t>
            </a:r>
            <a:r>
              <a:rPr lang="en-US" dirty="0"/>
              <a:t>. 6 m/s</a:t>
            </a:r>
            <a:r>
              <a:rPr lang="en-US" baseline="30000" dirty="0"/>
              <a:t>2</a:t>
            </a:r>
          </a:p>
          <a:p>
            <a:pPr marL="0" indent="0">
              <a:buNone/>
            </a:pPr>
            <a:r>
              <a:rPr lang="en-US" dirty="0" smtClean="0"/>
              <a:t>E</a:t>
            </a:r>
            <a:r>
              <a:rPr lang="en-US" dirty="0"/>
              <a:t>. 8 m/s</a:t>
            </a:r>
            <a:r>
              <a:rPr lang="en-US" baseline="30000" dirty="0"/>
              <a:t>2</a:t>
            </a:r>
          </a:p>
          <a:p>
            <a:pPr marL="0" indent="0">
              <a:buNone/>
            </a:pPr>
            <a:r>
              <a:rPr lang="en-US" dirty="0"/>
              <a:t> </a:t>
            </a:r>
          </a:p>
        </p:txBody>
      </p:sp>
      <p:pic>
        <p:nvPicPr>
          <p:cNvPr id="4" name="Picture 3"/>
          <p:cNvPicPr>
            <a:picLocks noChangeAspect="1"/>
          </p:cNvPicPr>
          <p:nvPr/>
        </p:nvPicPr>
        <p:blipFill>
          <a:blip r:embed="rId2"/>
          <a:stretch>
            <a:fillRect/>
          </a:stretch>
        </p:blipFill>
        <p:spPr>
          <a:xfrm>
            <a:off x="838200" y="1553896"/>
            <a:ext cx="10088548" cy="1378039"/>
          </a:xfrm>
          <a:prstGeom prst="rect">
            <a:avLst/>
          </a:prstGeom>
        </p:spPr>
      </p:pic>
      <p:sp>
        <p:nvSpPr>
          <p:cNvPr id="5" name="Title 3"/>
          <p:cNvSpPr>
            <a:spLocks noGrp="1"/>
          </p:cNvSpPr>
          <p:nvPr>
            <p:ph type="title"/>
          </p:nvPr>
        </p:nvSpPr>
        <p:spPr>
          <a:xfrm>
            <a:off x="838200" y="365125"/>
            <a:ext cx="10515600" cy="1325563"/>
          </a:xfrm>
        </p:spPr>
        <p:txBody>
          <a:bodyPr/>
          <a:lstStyle/>
          <a:p>
            <a:r>
              <a:rPr lang="en-US" dirty="0" smtClean="0"/>
              <a:t>Question 47</a:t>
            </a:r>
            <a:endParaRPr lang="en-US" dirty="0"/>
          </a:p>
        </p:txBody>
      </p:sp>
      <mc:AlternateContent xmlns:mc="http://schemas.openxmlformats.org/markup-compatibility/2006" xmlns:a14="http://schemas.microsoft.com/office/drawing/2010/main">
        <mc:Choice Requires="a14">
          <p:sp>
            <p:nvSpPr>
              <p:cNvPr id="2" name="Rectangle 1"/>
              <p:cNvSpPr/>
              <p:nvPr/>
            </p:nvSpPr>
            <p:spPr>
              <a:xfrm>
                <a:off x="4623546" y="3788317"/>
                <a:ext cx="3950569" cy="1780552"/>
              </a:xfrm>
              <a:prstGeom prst="rect">
                <a:avLst/>
              </a:prstGeom>
            </p:spPr>
            <p:txBody>
              <a:bodyPr wrap="none">
                <a:spAutoFit/>
              </a:bodyPr>
              <a:lstStyle/>
              <a:p>
                <a14:m>
                  <m:oMath xmlns:m="http://schemas.openxmlformats.org/officeDocument/2006/math">
                    <m:r>
                      <m:rPr>
                        <m:sty m:val="p"/>
                      </m:rPr>
                      <a:rPr lang="en-US" sz="2800" smtClean="0">
                        <a:latin typeface="Cambria Math" panose="02040503050406030204" pitchFamily="18" charset="0"/>
                      </a:rPr>
                      <m:t>Δ</m:t>
                    </m:r>
                    <m:r>
                      <a:rPr lang="en-US" sz="2800" i="1">
                        <a:latin typeface="Cambria Math" panose="02040503050406030204" pitchFamily="18" charset="0"/>
                      </a:rPr>
                      <m:t>𝑥</m:t>
                    </m:r>
                    <m:r>
                      <a:rPr lang="en-US" sz="2800" i="1">
                        <a:latin typeface="Cambria Math" panose="02040503050406030204" pitchFamily="18" charset="0"/>
                      </a:rPr>
                      <m:t>=</m:t>
                    </m:r>
                    <m:sSub>
                      <m:sSubPr>
                        <m:ctrlPr>
                          <a:rPr lang="en-US" sz="2800" i="1">
                            <a:latin typeface="Cambria Math" panose="02040503050406030204" pitchFamily="18" charset="0"/>
                          </a:rPr>
                        </m:ctrlPr>
                      </m:sSubPr>
                      <m:e>
                        <m:r>
                          <a:rPr lang="en-US" sz="2800" i="1">
                            <a:latin typeface="Cambria Math" panose="02040503050406030204" pitchFamily="18" charset="0"/>
                          </a:rPr>
                          <m:t>𝑣</m:t>
                        </m:r>
                      </m:e>
                      <m:sub>
                        <m:r>
                          <a:rPr lang="en-US" sz="2800" i="1">
                            <a:latin typeface="Cambria Math" panose="02040503050406030204" pitchFamily="18" charset="0"/>
                          </a:rPr>
                          <m:t>𝑖</m:t>
                        </m:r>
                      </m:sub>
                    </m:sSub>
                    <m:r>
                      <a:rPr lang="en-US" sz="2800" i="1">
                        <a:latin typeface="Cambria Math" panose="02040503050406030204" pitchFamily="18" charset="0"/>
                      </a:rPr>
                      <m:t>𝑡</m:t>
                    </m:r>
                    <m:r>
                      <a:rPr lang="en-US" sz="2800" i="1">
                        <a:latin typeface="Cambria Math" panose="02040503050406030204" pitchFamily="18" charset="0"/>
                      </a:rPr>
                      <m:t> + </m:t>
                    </m:r>
                    <m:f>
                      <m:fPr>
                        <m:ctrlPr>
                          <a:rPr lang="en-US" sz="2800" i="1">
                            <a:latin typeface="Cambria Math" panose="02040503050406030204" pitchFamily="18" charset="0"/>
                          </a:rPr>
                        </m:ctrlPr>
                      </m:fPr>
                      <m:num>
                        <m:r>
                          <a:rPr lang="en-US" sz="2800" i="1">
                            <a:latin typeface="Cambria Math" panose="02040503050406030204" pitchFamily="18" charset="0"/>
                          </a:rPr>
                          <m:t>1</m:t>
                        </m:r>
                      </m:num>
                      <m:den>
                        <m:r>
                          <a:rPr lang="en-US" sz="2800" i="1">
                            <a:latin typeface="Cambria Math" panose="02040503050406030204" pitchFamily="18" charset="0"/>
                          </a:rPr>
                          <m:t>2</m:t>
                        </m:r>
                      </m:den>
                    </m:f>
                    <m:r>
                      <a:rPr lang="en-US" sz="2800" i="1">
                        <a:latin typeface="Cambria Math" panose="02040503050406030204" pitchFamily="18" charset="0"/>
                      </a:rPr>
                      <m:t>𝑎</m:t>
                    </m:r>
                    <m:sSup>
                      <m:sSupPr>
                        <m:ctrlPr>
                          <a:rPr lang="en-US" sz="2800" i="1">
                            <a:latin typeface="Cambria Math" panose="02040503050406030204" pitchFamily="18" charset="0"/>
                          </a:rPr>
                        </m:ctrlPr>
                      </m:sSupPr>
                      <m:e>
                        <m:r>
                          <a:rPr lang="en-US" sz="2800" i="1">
                            <a:latin typeface="Cambria Math" panose="02040503050406030204" pitchFamily="18" charset="0"/>
                          </a:rPr>
                          <m:t>𝑡</m:t>
                        </m:r>
                      </m:e>
                      <m:sup>
                        <m:r>
                          <a:rPr lang="en-US" sz="2800" i="1">
                            <a:latin typeface="Cambria Math" panose="02040503050406030204" pitchFamily="18" charset="0"/>
                          </a:rPr>
                          <m:t>2</m:t>
                        </m:r>
                      </m:sup>
                    </m:sSup>
                  </m:oMath>
                </a14:m>
                <a:r>
                  <a:rPr lang="en-GB" sz="2800" dirty="0" smtClean="0"/>
                  <a:t> = </a:t>
                </a:r>
                <a14:m>
                  <m:oMath xmlns:m="http://schemas.openxmlformats.org/officeDocument/2006/math">
                    <m:f>
                      <m:fPr>
                        <m:ctrlPr>
                          <a:rPr lang="en-US" sz="2800" i="1">
                            <a:latin typeface="Cambria Math" panose="02040503050406030204" pitchFamily="18" charset="0"/>
                          </a:rPr>
                        </m:ctrlPr>
                      </m:fPr>
                      <m:num>
                        <m:r>
                          <a:rPr lang="en-US" sz="2800" i="1">
                            <a:latin typeface="Cambria Math" panose="02040503050406030204" pitchFamily="18" charset="0"/>
                          </a:rPr>
                          <m:t>1</m:t>
                        </m:r>
                      </m:num>
                      <m:den>
                        <m:r>
                          <a:rPr lang="en-US" sz="2800" i="1">
                            <a:latin typeface="Cambria Math" panose="02040503050406030204" pitchFamily="18" charset="0"/>
                          </a:rPr>
                          <m:t>2</m:t>
                        </m:r>
                      </m:den>
                    </m:f>
                    <m:r>
                      <a:rPr lang="en-US" sz="2800" i="1">
                        <a:latin typeface="Cambria Math" panose="02040503050406030204" pitchFamily="18" charset="0"/>
                      </a:rPr>
                      <m:t>𝑎</m:t>
                    </m:r>
                    <m:sSup>
                      <m:sSupPr>
                        <m:ctrlPr>
                          <a:rPr lang="en-US" sz="2800" i="1">
                            <a:latin typeface="Cambria Math" panose="02040503050406030204" pitchFamily="18" charset="0"/>
                          </a:rPr>
                        </m:ctrlPr>
                      </m:sSupPr>
                      <m:e>
                        <m:r>
                          <a:rPr lang="en-US" sz="2800" i="1">
                            <a:latin typeface="Cambria Math" panose="02040503050406030204" pitchFamily="18" charset="0"/>
                          </a:rPr>
                          <m:t>𝑡</m:t>
                        </m:r>
                      </m:e>
                      <m:sup>
                        <m:r>
                          <a:rPr lang="en-US" sz="2800" i="1">
                            <a:latin typeface="Cambria Math" panose="02040503050406030204" pitchFamily="18" charset="0"/>
                          </a:rPr>
                          <m:t>2</m:t>
                        </m:r>
                      </m:sup>
                    </m:sSup>
                  </m:oMath>
                </a14:m>
                <a:endParaRPr lang="en-GB" sz="2800" dirty="0" smtClean="0"/>
              </a:p>
              <a:p>
                <a:endParaRPr lang="en-GB" sz="2800" dirty="0"/>
              </a:p>
              <a:p>
                <a14:m>
                  <m:oMath xmlns:m="http://schemas.openxmlformats.org/officeDocument/2006/math">
                    <m:r>
                      <a:rPr lang="en-US" sz="2800" i="1">
                        <a:latin typeface="Cambria Math" panose="02040503050406030204" pitchFamily="18" charset="0"/>
                      </a:rPr>
                      <m:t>𝑎</m:t>
                    </m:r>
                  </m:oMath>
                </a14:m>
                <a:r>
                  <a:rPr lang="en-GB" sz="2800" dirty="0" smtClean="0"/>
                  <a:t> =</a:t>
                </a:r>
                <a14:m>
                  <m:oMath xmlns:m="http://schemas.openxmlformats.org/officeDocument/2006/math">
                    <m:f>
                      <m:fPr>
                        <m:ctrlPr>
                          <a:rPr lang="en-US" sz="2800" i="1">
                            <a:latin typeface="Cambria Math" panose="02040503050406030204" pitchFamily="18" charset="0"/>
                          </a:rPr>
                        </m:ctrlPr>
                      </m:fPr>
                      <m:num>
                        <m:r>
                          <a:rPr lang="en-US" sz="2800" b="0" i="1" smtClean="0">
                            <a:latin typeface="Cambria Math" panose="02040503050406030204" pitchFamily="18" charset="0"/>
                          </a:rPr>
                          <m:t>2</m:t>
                        </m:r>
                        <m:r>
                          <m:rPr>
                            <m:sty m:val="p"/>
                          </m:rPr>
                          <a:rPr lang="en-US" sz="2800">
                            <a:latin typeface="Cambria Math" panose="02040503050406030204" pitchFamily="18" charset="0"/>
                          </a:rPr>
                          <m:t>Δ</m:t>
                        </m:r>
                        <m:r>
                          <a:rPr lang="en-US" sz="2800" i="1">
                            <a:latin typeface="Cambria Math" panose="02040503050406030204" pitchFamily="18" charset="0"/>
                          </a:rPr>
                          <m:t>𝑥</m:t>
                        </m:r>
                      </m:num>
                      <m:den>
                        <m:sSup>
                          <m:sSupPr>
                            <m:ctrlPr>
                              <a:rPr lang="en-US" sz="2800" i="1">
                                <a:latin typeface="Cambria Math" panose="02040503050406030204" pitchFamily="18" charset="0"/>
                              </a:rPr>
                            </m:ctrlPr>
                          </m:sSupPr>
                          <m:e>
                            <m:r>
                              <a:rPr lang="en-US" sz="2800" i="1">
                                <a:latin typeface="Cambria Math" panose="02040503050406030204" pitchFamily="18" charset="0"/>
                              </a:rPr>
                              <m:t>𝑡</m:t>
                            </m:r>
                          </m:e>
                          <m:sup>
                            <m:r>
                              <a:rPr lang="en-US" sz="2800" i="1">
                                <a:latin typeface="Cambria Math" panose="02040503050406030204" pitchFamily="18" charset="0"/>
                              </a:rPr>
                              <m:t>2</m:t>
                            </m:r>
                          </m:sup>
                        </m:sSup>
                      </m:den>
                    </m:f>
                    <m:r>
                      <a:rPr lang="en-US" sz="2800" b="0" i="1" smtClean="0">
                        <a:latin typeface="Cambria Math" panose="02040503050406030204" pitchFamily="18" charset="0"/>
                      </a:rPr>
                      <m:t>= </m:t>
                    </m:r>
                    <m:f>
                      <m:fPr>
                        <m:ctrlPr>
                          <a:rPr lang="en-US" sz="2800" i="1">
                            <a:latin typeface="Cambria Math" panose="02040503050406030204" pitchFamily="18" charset="0"/>
                          </a:rPr>
                        </m:ctrlPr>
                      </m:fPr>
                      <m:num>
                        <m:r>
                          <a:rPr lang="en-US" sz="2800" i="1">
                            <a:latin typeface="Cambria Math" panose="02040503050406030204" pitchFamily="18" charset="0"/>
                          </a:rPr>
                          <m:t>2</m:t>
                        </m:r>
                        <m:r>
                          <a:rPr lang="en-US" sz="2800" b="0" i="0" smtClean="0">
                            <a:latin typeface="Cambria Math" panose="02040503050406030204" pitchFamily="18" charset="0"/>
                          </a:rPr>
                          <m:t> ∗50</m:t>
                        </m:r>
                      </m:num>
                      <m:den>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5</m:t>
                            </m:r>
                          </m:e>
                          <m:sup>
                            <m:r>
                              <a:rPr lang="en-US" sz="2800" i="1">
                                <a:latin typeface="Cambria Math" panose="02040503050406030204" pitchFamily="18" charset="0"/>
                              </a:rPr>
                              <m:t>2</m:t>
                            </m:r>
                          </m:sup>
                        </m:sSup>
                      </m:den>
                    </m:f>
                    <m:r>
                      <a:rPr lang="en-US" sz="2800" i="1">
                        <a:latin typeface="Cambria Math" panose="02040503050406030204" pitchFamily="18" charset="0"/>
                      </a:rPr>
                      <m:t>= </m:t>
                    </m:r>
                    <m:f>
                      <m:fPr>
                        <m:ctrlPr>
                          <a:rPr lang="en-US" sz="2800" i="1">
                            <a:latin typeface="Cambria Math" panose="02040503050406030204" pitchFamily="18" charset="0"/>
                          </a:rPr>
                        </m:ctrlPr>
                      </m:fPr>
                      <m:num>
                        <m:r>
                          <a:rPr lang="en-US" sz="2800" b="0" i="1" smtClean="0">
                            <a:latin typeface="Cambria Math" panose="02040503050406030204" pitchFamily="18" charset="0"/>
                          </a:rPr>
                          <m:t>100</m:t>
                        </m:r>
                      </m:num>
                      <m:den>
                        <m:r>
                          <a:rPr lang="en-US" sz="2800" b="0" i="1" smtClean="0">
                            <a:latin typeface="Cambria Math" panose="02040503050406030204" pitchFamily="18" charset="0"/>
                          </a:rPr>
                          <m:t>25</m:t>
                        </m:r>
                      </m:den>
                    </m:f>
                  </m:oMath>
                </a14:m>
                <a:endParaRPr lang="en-GB" sz="2800" dirty="0"/>
              </a:p>
            </p:txBody>
          </p:sp>
        </mc:Choice>
        <mc:Fallback xmlns="">
          <p:sp>
            <p:nvSpPr>
              <p:cNvPr id="2" name="Rectangle 1"/>
              <p:cNvSpPr>
                <a:spLocks noRot="1" noChangeAspect="1" noMove="1" noResize="1" noEditPoints="1" noAdjustHandles="1" noChangeArrowheads="1" noChangeShapeType="1" noTextEdit="1"/>
              </p:cNvSpPr>
              <p:nvPr/>
            </p:nvSpPr>
            <p:spPr>
              <a:xfrm>
                <a:off x="4623546" y="3788317"/>
                <a:ext cx="3950569" cy="1780552"/>
              </a:xfrm>
              <a:prstGeom prst="rect">
                <a:avLst/>
              </a:prstGeom>
              <a:blipFill>
                <a:blip r:embed="rId3"/>
                <a:stretch>
                  <a:fillRect b="-2389"/>
                </a:stretch>
              </a:blipFill>
            </p:spPr>
            <p:txBody>
              <a:bodyPr/>
              <a:lstStyle/>
              <a:p>
                <a:r>
                  <a:rPr lang="en-GB">
                    <a:noFill/>
                  </a:rPr>
                  <a:t> </a:t>
                </a:r>
              </a:p>
            </p:txBody>
          </p:sp>
        </mc:Fallback>
      </mc:AlternateContent>
      <p:sp>
        <p:nvSpPr>
          <p:cNvPr id="6" name="TextBox 5"/>
          <p:cNvSpPr txBox="1"/>
          <p:nvPr/>
        </p:nvSpPr>
        <p:spPr>
          <a:xfrm>
            <a:off x="0" y="-1415"/>
            <a:ext cx="1843453" cy="461665"/>
          </a:xfrm>
          <a:prstGeom prst="rect">
            <a:avLst/>
          </a:prstGeom>
          <a:noFill/>
        </p:spPr>
        <p:txBody>
          <a:bodyPr wrap="none" rtlCol="0">
            <a:spAutoFit/>
          </a:bodyPr>
          <a:lstStyle/>
          <a:p>
            <a:r>
              <a:rPr lang="en-GB" sz="2400" b="1" dirty="0" smtClean="0"/>
              <a:t>Grade 8 Only</a:t>
            </a:r>
            <a:endParaRPr lang="en-GB" sz="2400" b="1" dirty="0"/>
          </a:p>
        </p:txBody>
      </p:sp>
    </p:spTree>
    <p:extLst>
      <p:ext uri="{BB962C8B-B14F-4D97-AF65-F5344CB8AC3E}">
        <p14:creationId xmlns:p14="http://schemas.microsoft.com/office/powerpoint/2010/main" val="3861123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3477</TotalTime>
  <Words>3281</Words>
  <Application>Microsoft Office PowerPoint</Application>
  <PresentationFormat>Widescreen</PresentationFormat>
  <Paragraphs>690</Paragraphs>
  <Slides>93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93</vt:i4>
      </vt:variant>
    </vt:vector>
  </HeadingPairs>
  <TitlesOfParts>
    <vt:vector size="98" baseType="lpstr">
      <vt:lpstr>Arial</vt:lpstr>
      <vt:lpstr>Calibri</vt:lpstr>
      <vt:lpstr>Calibri Light</vt:lpstr>
      <vt:lpstr>Cambria Math</vt:lpstr>
      <vt:lpstr>Office Theme</vt:lpstr>
      <vt:lpstr>Precomp Review Day 1</vt:lpstr>
      <vt:lpstr>Question 1</vt:lpstr>
      <vt:lpstr>Question 1</vt:lpstr>
      <vt:lpstr>Question 2</vt:lpstr>
      <vt:lpstr>Question 2</vt:lpstr>
      <vt:lpstr>Question 3</vt:lpstr>
      <vt:lpstr>Question 3</vt:lpstr>
      <vt:lpstr>Question 4</vt:lpstr>
      <vt:lpstr>Question 4</vt:lpstr>
      <vt:lpstr>Question 5</vt:lpstr>
      <vt:lpstr>Question 5</vt:lpstr>
      <vt:lpstr>Question 6</vt:lpstr>
      <vt:lpstr>Question 6</vt:lpstr>
      <vt:lpstr>Question 7</vt:lpstr>
      <vt:lpstr>Question 7</vt:lpstr>
      <vt:lpstr>Question 8</vt:lpstr>
      <vt:lpstr>Question 8</vt:lpstr>
      <vt:lpstr>Question 9</vt:lpstr>
      <vt:lpstr>Question 9</vt:lpstr>
      <vt:lpstr>Question 10</vt:lpstr>
      <vt:lpstr>Question 10</vt:lpstr>
      <vt:lpstr>Question 11</vt:lpstr>
      <vt:lpstr>Question 11</vt:lpstr>
      <vt:lpstr>Question 12</vt:lpstr>
      <vt:lpstr>Question 12</vt:lpstr>
      <vt:lpstr>Question 13</vt:lpstr>
      <vt:lpstr>Question 13</vt:lpstr>
      <vt:lpstr>Question 14</vt:lpstr>
      <vt:lpstr>Question 14</vt:lpstr>
      <vt:lpstr>Question 15</vt:lpstr>
      <vt:lpstr>Question 15</vt:lpstr>
      <vt:lpstr>Question 16</vt:lpstr>
      <vt:lpstr>Question 16</vt:lpstr>
      <vt:lpstr>Question 17</vt:lpstr>
      <vt:lpstr>Question 17</vt:lpstr>
      <vt:lpstr>Question 18</vt:lpstr>
      <vt:lpstr>Question 18</vt:lpstr>
      <vt:lpstr>Question 19</vt:lpstr>
      <vt:lpstr>Question 19</vt:lpstr>
      <vt:lpstr>Question 20</vt:lpstr>
      <vt:lpstr>Question 20</vt:lpstr>
      <vt:lpstr>Question 21</vt:lpstr>
      <vt:lpstr>Question 21</vt:lpstr>
      <vt:lpstr>Question 22</vt:lpstr>
      <vt:lpstr>Question 22</vt:lpstr>
      <vt:lpstr>Question 23</vt:lpstr>
      <vt:lpstr>Question 23</vt:lpstr>
      <vt:lpstr>Question 24</vt:lpstr>
      <vt:lpstr>Question 24</vt:lpstr>
      <vt:lpstr>Question 25</vt:lpstr>
      <vt:lpstr>Question 25</vt:lpstr>
      <vt:lpstr>Question 26</vt:lpstr>
      <vt:lpstr>Question 26</vt:lpstr>
      <vt:lpstr>Question 27</vt:lpstr>
      <vt:lpstr>Question 27</vt:lpstr>
      <vt:lpstr>Question 28</vt:lpstr>
      <vt:lpstr>Question 28</vt:lpstr>
      <vt:lpstr>Question 29</vt:lpstr>
      <vt:lpstr>Question 29</vt:lpstr>
      <vt:lpstr>Question 30</vt:lpstr>
      <vt:lpstr>Question 30</vt:lpstr>
      <vt:lpstr>Question 31</vt:lpstr>
      <vt:lpstr>Question 31</vt:lpstr>
      <vt:lpstr>Question 32</vt:lpstr>
      <vt:lpstr>Question 32</vt:lpstr>
      <vt:lpstr>Question 33</vt:lpstr>
      <vt:lpstr>Question 33</vt:lpstr>
      <vt:lpstr>Question 34</vt:lpstr>
      <vt:lpstr>Question 34</vt:lpstr>
      <vt:lpstr>Question 35</vt:lpstr>
      <vt:lpstr>Question 35</vt:lpstr>
      <vt:lpstr>Question 36</vt:lpstr>
      <vt:lpstr>Question 36</vt:lpstr>
      <vt:lpstr>Question 37</vt:lpstr>
      <vt:lpstr>Question 37</vt:lpstr>
      <vt:lpstr>Question 38</vt:lpstr>
      <vt:lpstr>Question 38</vt:lpstr>
      <vt:lpstr>Question 40</vt:lpstr>
      <vt:lpstr>Question 40</vt:lpstr>
      <vt:lpstr>Question 41</vt:lpstr>
      <vt:lpstr>Question 41</vt:lpstr>
      <vt:lpstr>Question 42</vt:lpstr>
      <vt:lpstr>Question 42</vt:lpstr>
      <vt:lpstr>Question 43</vt:lpstr>
      <vt:lpstr>Question 43</vt:lpstr>
      <vt:lpstr>Question 44</vt:lpstr>
      <vt:lpstr>Question 44</vt:lpstr>
      <vt:lpstr>Question 45</vt:lpstr>
      <vt:lpstr>Question 45</vt:lpstr>
      <vt:lpstr>Question 46</vt:lpstr>
      <vt:lpstr>Question 46</vt:lpstr>
      <vt:lpstr>Question 47</vt:lpstr>
      <vt:lpstr>Question 47</vt:lpstr>
    </vt:vector>
  </TitlesOfParts>
  <Company>BASIS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Precomp Review Day 1</dc:title>
  <dc:creator>Melissa Georgi</dc:creator>
  <cp:lastModifiedBy>Neill Lee</cp:lastModifiedBy>
  <cp:revision>100</cp:revision>
  <cp:lastPrinted>2018-01-26T08:30:39Z</cp:lastPrinted>
  <dcterms:created xsi:type="dcterms:W3CDTF">2015-01-14T21:56:33Z</dcterms:created>
  <dcterms:modified xsi:type="dcterms:W3CDTF">2018-01-26T08:38:27Z</dcterms:modified>
</cp:coreProperties>
</file>