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28"/>
  </p:notesMasterIdLst>
  <p:sldIdLst>
    <p:sldId id="372" r:id="rId6"/>
    <p:sldId id="257" r:id="rId7"/>
    <p:sldId id="375" r:id="rId8"/>
    <p:sldId id="373" r:id="rId9"/>
    <p:sldId id="376" r:id="rId10"/>
    <p:sldId id="377" r:id="rId11"/>
    <p:sldId id="388" r:id="rId12"/>
    <p:sldId id="389" r:id="rId13"/>
    <p:sldId id="390" r:id="rId14"/>
    <p:sldId id="391" r:id="rId15"/>
    <p:sldId id="392" r:id="rId16"/>
    <p:sldId id="401" r:id="rId17"/>
    <p:sldId id="393" r:id="rId18"/>
    <p:sldId id="394" r:id="rId19"/>
    <p:sldId id="396" r:id="rId20"/>
    <p:sldId id="397" r:id="rId21"/>
    <p:sldId id="402" r:id="rId22"/>
    <p:sldId id="398" r:id="rId23"/>
    <p:sldId id="395" r:id="rId24"/>
    <p:sldId id="400" r:id="rId25"/>
    <p:sldId id="378" r:id="rId26"/>
    <p:sldId id="3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15/11/2017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1129" y="13448"/>
            <a:ext cx="1810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science/physics/work-and-energy/hookes-law/a/what-is-hookes-la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X3zuwusUyi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hyperlink" Target="https://www.khanacademy.org/science/physics/work-and-energy/hookes-law/v/intro-to-springs-and-hooke-s-la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roduction-to-physics.com/elasticity-problems.html" TargetMode="External"/><Relationship Id="rId2" Type="http://schemas.openxmlformats.org/officeDocument/2006/relationships/hyperlink" Target="http://www.problemsphysics.com/forces/hookes_law.html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solvephysics.com/topic_dynamics_hooke.shtml" TargetMode="External"/><Relationship Id="rId4" Type="http://schemas.openxmlformats.org/officeDocument/2006/relationships/hyperlink" Target="http://formulas.tutorvista.com/physics/hooke-s-law-formula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578862"/>
            <a:ext cx="10018713" cy="4473388"/>
          </a:xfrm>
        </p:spPr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ossible </a:t>
            </a:r>
            <a:r>
              <a:rPr lang="en-GB" dirty="0"/>
              <a:t>error sources.</a:t>
            </a:r>
          </a:p>
          <a:p>
            <a:pPr lvl="1"/>
            <a:r>
              <a:rPr lang="en-GB" dirty="0" smtClean="0"/>
              <a:t>Parallax errors</a:t>
            </a:r>
          </a:p>
          <a:p>
            <a:pPr lvl="1"/>
            <a:r>
              <a:rPr lang="en-GB" dirty="0" smtClean="0"/>
              <a:t>Zero errors</a:t>
            </a:r>
          </a:p>
          <a:p>
            <a:pPr lvl="1"/>
            <a:r>
              <a:rPr lang="en-GB" dirty="0" smtClean="0"/>
              <a:t>The movement of the spring</a:t>
            </a:r>
          </a:p>
          <a:p>
            <a:pPr lvl="1"/>
            <a:r>
              <a:rPr lang="en-GB" dirty="0" smtClean="0"/>
              <a:t>….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10" y="364285"/>
            <a:ext cx="10686198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</p:spTree>
    <p:extLst>
      <p:ext uri="{BB962C8B-B14F-4D97-AF65-F5344CB8AC3E}">
        <p14:creationId xmlns:p14="http://schemas.microsoft.com/office/powerpoint/2010/main" val="127529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45847"/>
            <a:ext cx="10018713" cy="659371"/>
          </a:xfrm>
        </p:spPr>
        <p:txBody>
          <a:bodyPr anchor="t"/>
          <a:lstStyle/>
          <a:p>
            <a:r>
              <a:rPr lang="en-GB" dirty="0" smtClean="0"/>
              <a:t>Table: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10" y="364285"/>
            <a:ext cx="10686198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79451"/>
              </p:ext>
            </p:extLst>
          </p:nvPr>
        </p:nvGraphicFramePr>
        <p:xfrm>
          <a:off x="1314339" y="2374941"/>
          <a:ext cx="10358651" cy="429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528">
                  <a:extLst>
                    <a:ext uri="{9D8B030D-6E8A-4147-A177-3AD203B41FA5}">
                      <a16:colId xmlns:a16="http://schemas.microsoft.com/office/drawing/2014/main" val="190499734"/>
                    </a:ext>
                  </a:extLst>
                </a:gridCol>
                <a:gridCol w="1080846">
                  <a:extLst>
                    <a:ext uri="{9D8B030D-6E8A-4147-A177-3AD203B41FA5}">
                      <a16:colId xmlns:a16="http://schemas.microsoft.com/office/drawing/2014/main" val="4154042844"/>
                    </a:ext>
                  </a:extLst>
                </a:gridCol>
                <a:gridCol w="1351129">
                  <a:extLst>
                    <a:ext uri="{9D8B030D-6E8A-4147-A177-3AD203B41FA5}">
                      <a16:colId xmlns:a16="http://schemas.microsoft.com/office/drawing/2014/main" val="4198411278"/>
                    </a:ext>
                  </a:extLst>
                </a:gridCol>
                <a:gridCol w="2115403">
                  <a:extLst>
                    <a:ext uri="{9D8B030D-6E8A-4147-A177-3AD203B41FA5}">
                      <a16:colId xmlns:a16="http://schemas.microsoft.com/office/drawing/2014/main" val="1244490396"/>
                    </a:ext>
                  </a:extLst>
                </a:gridCol>
                <a:gridCol w="2033516">
                  <a:extLst>
                    <a:ext uri="{9D8B030D-6E8A-4147-A177-3AD203B41FA5}">
                      <a16:colId xmlns:a16="http://schemas.microsoft.com/office/drawing/2014/main" val="1109102058"/>
                    </a:ext>
                  </a:extLst>
                </a:gridCol>
                <a:gridCol w="2597229">
                  <a:extLst>
                    <a:ext uri="{9D8B030D-6E8A-4147-A177-3AD203B41FA5}">
                      <a16:colId xmlns:a16="http://schemas.microsoft.com/office/drawing/2014/main" val="532385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dirty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Mass </a:t>
                      </a:r>
                      <a:r>
                        <a:rPr lang="en-GB" sz="2800" b="1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used (g)</a:t>
                      </a:r>
                      <a:endParaRPr lang="en-GB" sz="28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Force (N)</a:t>
                      </a:r>
                      <a:endParaRPr lang="en-GB" sz="28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dirty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Spring </a:t>
                      </a:r>
                      <a:r>
                        <a:rPr lang="en-GB" sz="2800" b="1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Length (cm)</a:t>
                      </a:r>
                      <a:endParaRPr lang="en-GB" sz="28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Extension Adding(cm)</a:t>
                      </a:r>
                      <a:endParaRPr lang="en-GB" sz="28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Extension Removing (cm)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Average</a:t>
                      </a:r>
                      <a:r>
                        <a:rPr lang="en-GB" sz="2800" b="1" baseline="0" dirty="0" smtClean="0">
                          <a:solidFill>
                            <a:srgbClr val="446677"/>
                          </a:solidFill>
                          <a:effectLst/>
                          <a:latin typeface="inherit"/>
                        </a:rPr>
                        <a:t> Extension (cm)</a:t>
                      </a:r>
                      <a:endParaRPr lang="en-GB" sz="2800" b="1" dirty="0" smtClean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44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432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93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162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381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200" b="1" dirty="0">
                        <a:solidFill>
                          <a:srgbClr val="446677"/>
                        </a:solidFill>
                        <a:effectLst/>
                        <a:latin typeface="inheri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7467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018713" cy="5383238"/>
          </a:xfrm>
        </p:spPr>
        <p:txBody>
          <a:bodyPr/>
          <a:lstStyle/>
          <a:p>
            <a:r>
              <a:rPr lang="en-GB" sz="3200" dirty="0" smtClean="0"/>
              <a:t>Equipment:</a:t>
            </a:r>
          </a:p>
          <a:p>
            <a:pPr lvl="1"/>
            <a:r>
              <a:rPr lang="en-GB" sz="2800" dirty="0" smtClean="0"/>
              <a:t>spring</a:t>
            </a:r>
            <a:endParaRPr lang="en-GB" sz="2800" dirty="0"/>
          </a:p>
          <a:p>
            <a:pPr lvl="1"/>
            <a:r>
              <a:rPr lang="en-GB" sz="2800" dirty="0" smtClean="0"/>
              <a:t>ring stand</a:t>
            </a:r>
            <a:endParaRPr lang="en-GB" sz="2800" dirty="0"/>
          </a:p>
          <a:p>
            <a:pPr lvl="1"/>
            <a:r>
              <a:rPr lang="en-GB" sz="2800" dirty="0"/>
              <a:t>ring-stand </a:t>
            </a:r>
            <a:r>
              <a:rPr lang="en-GB" sz="2800" dirty="0" smtClean="0"/>
              <a:t>clamps</a:t>
            </a:r>
            <a:endParaRPr lang="en-GB" sz="2800" dirty="0"/>
          </a:p>
          <a:p>
            <a:pPr lvl="1"/>
            <a:r>
              <a:rPr lang="en-GB" sz="2800" dirty="0" smtClean="0"/>
              <a:t>c-clamp</a:t>
            </a:r>
            <a:endParaRPr lang="en-GB" sz="2800" dirty="0"/>
          </a:p>
          <a:p>
            <a:pPr lvl="1"/>
            <a:r>
              <a:rPr lang="en-GB" sz="2800" dirty="0" smtClean="0"/>
              <a:t>ruler </a:t>
            </a:r>
            <a:r>
              <a:rPr lang="en-GB" sz="2800" dirty="0"/>
              <a:t>or meter </a:t>
            </a:r>
            <a:r>
              <a:rPr lang="en-GB" sz="2800" dirty="0" smtClean="0"/>
              <a:t>stick</a:t>
            </a:r>
            <a:endParaRPr lang="en-GB" sz="2800" dirty="0"/>
          </a:p>
          <a:p>
            <a:pPr lvl="1"/>
            <a:r>
              <a:rPr lang="en-GB" sz="2800" dirty="0"/>
              <a:t>set of known </a:t>
            </a:r>
            <a:r>
              <a:rPr lang="en-GB" sz="2800" dirty="0" smtClean="0"/>
              <a:t>masses</a:t>
            </a:r>
          </a:p>
          <a:p>
            <a:pPr lvl="1"/>
            <a:r>
              <a:rPr lang="en-GB" sz="2800" dirty="0" smtClean="0"/>
              <a:t>straight edge (e.g. small ruler)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2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http://www.cyberphysics.co.uk/graphics/graphs/hook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19" y="2716053"/>
            <a:ext cx="6237598" cy="39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8082" y="1500187"/>
            <a:ext cx="10018713" cy="659371"/>
          </a:xfrm>
        </p:spPr>
        <p:txBody>
          <a:bodyPr anchor="t"/>
          <a:lstStyle/>
          <a:p>
            <a:r>
              <a:rPr lang="en-GB" dirty="0" smtClean="0"/>
              <a:t>Graph: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2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8082" y="1500187"/>
            <a:ext cx="10018713" cy="3453950"/>
          </a:xfrm>
        </p:spPr>
        <p:txBody>
          <a:bodyPr anchor="t"/>
          <a:lstStyle/>
          <a:p>
            <a:r>
              <a:rPr lang="en-GB" sz="3200" dirty="0" smtClean="0"/>
              <a:t>Conclusion:</a:t>
            </a:r>
          </a:p>
          <a:p>
            <a:pPr lvl="1"/>
            <a:r>
              <a:rPr lang="en-GB" sz="2800" dirty="0" smtClean="0"/>
              <a:t>The extension </a:t>
            </a:r>
            <a:r>
              <a:rPr lang="en-GB" sz="2800" dirty="0"/>
              <a:t>of an elastic object (like a spring) is directly proportional to the force added</a:t>
            </a:r>
            <a:r>
              <a:rPr lang="en-GB" sz="2800" dirty="0" smtClean="0"/>
              <a:t>.</a:t>
            </a:r>
          </a:p>
          <a:p>
            <a:r>
              <a:rPr lang="en-GB" sz="3200" dirty="0" smtClean="0"/>
              <a:t>Equation ?:</a:t>
            </a:r>
          </a:p>
          <a:p>
            <a:pPr lvl="1"/>
            <a:r>
              <a:rPr lang="en-GB" sz="2800" dirty="0"/>
              <a:t>F = </a:t>
            </a:r>
            <a:r>
              <a:rPr lang="en-GB" sz="2800" dirty="0" err="1"/>
              <a:t>kx</a:t>
            </a:r>
            <a:endParaRPr lang="en-GB" sz="2800" dirty="0"/>
          </a:p>
          <a:p>
            <a:pPr lvl="2"/>
            <a:r>
              <a:rPr lang="en-GB" sz="2400" dirty="0"/>
              <a:t>F = force applied</a:t>
            </a:r>
          </a:p>
          <a:p>
            <a:pPr lvl="2"/>
            <a:r>
              <a:rPr lang="en-GB" sz="2400" dirty="0"/>
              <a:t>k = spring </a:t>
            </a:r>
            <a:r>
              <a:rPr lang="en-GB" sz="2400" dirty="0" smtClean="0"/>
              <a:t>constant</a:t>
            </a:r>
          </a:p>
          <a:p>
            <a:pPr lvl="3"/>
            <a:r>
              <a:rPr lang="en-GB" sz="2000" dirty="0"/>
              <a:t>proportionality constant </a:t>
            </a:r>
            <a:r>
              <a:rPr lang="en-GB" sz="2000" i="1" dirty="0"/>
              <a:t>k</a:t>
            </a:r>
            <a:r>
              <a:rPr lang="en-GB" sz="2000" dirty="0"/>
              <a:t> is specific for each spring</a:t>
            </a:r>
          </a:p>
          <a:p>
            <a:pPr lvl="2"/>
            <a:r>
              <a:rPr lang="en-GB" sz="2400" dirty="0"/>
              <a:t>x = </a:t>
            </a:r>
            <a:r>
              <a:rPr lang="en-GB" sz="2400" dirty="0" smtClean="0"/>
              <a:t>extension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776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Calculating the spring </a:t>
            </a:r>
            <a:r>
              <a:rPr lang="en-GB" dirty="0"/>
              <a:t>constant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8082" y="1500187"/>
            <a:ext cx="10018713" cy="3453950"/>
          </a:xfrm>
        </p:spPr>
        <p:txBody>
          <a:bodyPr anchor="t"/>
          <a:lstStyle/>
          <a:p>
            <a:r>
              <a:rPr lang="en-GB" sz="3200" dirty="0"/>
              <a:t>How can we do this from the graph</a:t>
            </a:r>
            <a:r>
              <a:rPr lang="en-GB" sz="3200" dirty="0" smtClean="0"/>
              <a:t>?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96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 showing Hooke's L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90" y="2790824"/>
            <a:ext cx="4986681" cy="38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Calculating the spring </a:t>
            </a:r>
            <a:r>
              <a:rPr lang="en-GB" dirty="0"/>
              <a:t>constant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8082" y="1500187"/>
            <a:ext cx="10018713" cy="3453950"/>
          </a:xfrm>
        </p:spPr>
        <p:txBody>
          <a:bodyPr anchor="t"/>
          <a:lstStyle/>
          <a:p>
            <a:r>
              <a:rPr lang="en-GB" sz="3200" dirty="0" smtClean="0"/>
              <a:t>How can we do this from the graph?</a:t>
            </a:r>
          </a:p>
          <a:p>
            <a:pPr lvl="1"/>
            <a:r>
              <a:rPr lang="en-GB" dirty="0" smtClean="0"/>
              <a:t>The spring </a:t>
            </a:r>
            <a:r>
              <a:rPr lang="en-GB" dirty="0"/>
              <a:t>constant is the slope of the line.</a:t>
            </a:r>
            <a:endParaRPr lang="en-GB" sz="2800" dirty="0" smtClean="0"/>
          </a:p>
          <a:p>
            <a:endParaRPr lang="en-GB" sz="3200" dirty="0" smtClean="0"/>
          </a:p>
          <a:p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440720" y="3041227"/>
            <a:ext cx="5396624" cy="341632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Notes:</a:t>
            </a:r>
          </a:p>
          <a:p>
            <a:pPr marL="457200" indent="-457200">
              <a:buAutoNum type="arabicPeriod"/>
            </a:pPr>
            <a:r>
              <a:rPr lang="en-GB" sz="2400" i="1" dirty="0" smtClean="0"/>
              <a:t>As F = </a:t>
            </a:r>
            <a:r>
              <a:rPr lang="en-GB" sz="2400" i="1" dirty="0" err="1" smtClean="0"/>
              <a:t>kx</a:t>
            </a:r>
            <a:r>
              <a:rPr lang="en-GB" sz="2400" i="1" smtClean="0"/>
              <a:t>, </a:t>
            </a:r>
            <a:r>
              <a:rPr lang="en-GB" sz="2400" i="1" smtClean="0"/>
              <a:t>k </a:t>
            </a:r>
            <a:r>
              <a:rPr lang="en-GB" sz="2400" i="1" dirty="0" smtClean="0"/>
              <a:t>= F/x so to make life easier, really we need a graph with Extension in m on the x-axis and Force in N on the y-axis.</a:t>
            </a:r>
          </a:p>
          <a:p>
            <a:pPr marL="457200" indent="-457200">
              <a:buAutoNum type="arabicPeriod"/>
            </a:pPr>
            <a:r>
              <a:rPr lang="en-GB" sz="2400" i="1" dirty="0" smtClean="0"/>
              <a:t>To use our </a:t>
            </a:r>
            <a:r>
              <a:rPr lang="en-GB" sz="2400" i="1" dirty="0" smtClean="0"/>
              <a:t>graph </a:t>
            </a:r>
            <a:r>
              <a:rPr lang="en-GB" sz="2000" i="1" dirty="0" smtClean="0"/>
              <a:t>(see next slide) </a:t>
            </a:r>
            <a:r>
              <a:rPr lang="en-GB" sz="2400" i="1" dirty="0" smtClean="0"/>
              <a:t>we will need to convert the rise from cm to m, then 1/the </a:t>
            </a:r>
            <a:r>
              <a:rPr lang="en-GB" sz="2400" i="1" dirty="0" smtClean="0"/>
              <a:t>slope </a:t>
            </a:r>
            <a:r>
              <a:rPr lang="en-GB" sz="2000" i="1" dirty="0" smtClean="0"/>
              <a:t>(with the rise in m)</a:t>
            </a:r>
            <a:r>
              <a:rPr lang="en-GB" sz="2400" i="1" dirty="0" smtClean="0"/>
              <a:t>.</a:t>
            </a:r>
            <a:endParaRPr lang="en-GB" sz="2400" i="1" dirty="0" smtClean="0"/>
          </a:p>
          <a:p>
            <a:pPr marL="457200" indent="-457200">
              <a:buAutoNum type="arabicPeriod"/>
            </a:pPr>
            <a:endParaRPr lang="en-GB" sz="24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19343" y="3370243"/>
            <a:ext cx="29964" cy="223227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54513" y="5602514"/>
            <a:ext cx="3094794" cy="1874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cyberphysics.co.uk/graphics/graphs/hook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9" y="2769695"/>
            <a:ext cx="6237598" cy="39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Calculating the spring </a:t>
            </a:r>
            <a:r>
              <a:rPr lang="en-GB" dirty="0"/>
              <a:t>constant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67215" y="1332836"/>
            <a:ext cx="10018713" cy="3453950"/>
          </a:xfrm>
        </p:spPr>
        <p:txBody>
          <a:bodyPr anchor="t"/>
          <a:lstStyle/>
          <a:p>
            <a:r>
              <a:rPr lang="en-GB" sz="3200" dirty="0" smtClean="0"/>
              <a:t>How can we do this from the graph?</a:t>
            </a:r>
          </a:p>
          <a:p>
            <a:pPr lvl="1"/>
            <a:r>
              <a:rPr lang="en-GB" dirty="0" smtClean="0"/>
              <a:t>The spring </a:t>
            </a:r>
            <a:r>
              <a:rPr lang="en-GB" dirty="0"/>
              <a:t>constant is the slope of the line.</a:t>
            </a:r>
            <a:endParaRPr lang="en-GB" sz="2800" dirty="0" smtClean="0"/>
          </a:p>
          <a:p>
            <a:endParaRPr lang="en-GB" sz="3200" dirty="0" smtClean="0"/>
          </a:p>
          <a:p>
            <a:endParaRPr lang="en-GB" sz="24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123543" y="4025223"/>
            <a:ext cx="3250" cy="157729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54513" y="5602514"/>
            <a:ext cx="2569030" cy="1874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123544" y="4025223"/>
            <a:ext cx="3106056" cy="928914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123542" y="4025223"/>
            <a:ext cx="4252470" cy="1369727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95822" y="2925113"/>
            <a:ext cx="4321243" cy="156966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Note: to use our graph we will need to convert the rise from cm to m, then 1/the </a:t>
            </a:r>
            <a:r>
              <a:rPr lang="en-GB" sz="2400" i="1" dirty="0" smtClean="0"/>
              <a:t>slope (with the rise in m).</a:t>
            </a:r>
            <a:endParaRPr lang="en-GB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3900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Calculating the spring </a:t>
            </a:r>
            <a:r>
              <a:rPr lang="en-GB" dirty="0"/>
              <a:t>constant 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8082" y="1500187"/>
            <a:ext cx="10018713" cy="3453950"/>
          </a:xfrm>
        </p:spPr>
        <p:txBody>
          <a:bodyPr anchor="t"/>
          <a:lstStyle/>
          <a:p>
            <a:r>
              <a:rPr lang="en-GB" sz="3200" dirty="0"/>
              <a:t>How can we do this from </a:t>
            </a:r>
            <a:r>
              <a:rPr lang="en-GB" sz="3200" dirty="0" smtClean="0"/>
              <a:t>a force and extension reading</a:t>
            </a:r>
          </a:p>
          <a:p>
            <a:pPr lvl="1"/>
            <a:r>
              <a:rPr lang="en-GB" sz="2800" dirty="0" smtClean="0"/>
              <a:t>F = </a:t>
            </a:r>
            <a:r>
              <a:rPr lang="en-GB" sz="2800" dirty="0" err="1" smtClean="0"/>
              <a:t>kx</a:t>
            </a:r>
            <a:endParaRPr lang="en-GB" sz="2800" dirty="0"/>
          </a:p>
          <a:p>
            <a:pPr lvl="2"/>
            <a:r>
              <a:rPr lang="en-GB" sz="3600" b="1" dirty="0" smtClean="0"/>
              <a:t>k = F/x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697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Hooke’s Law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8082" y="1500187"/>
            <a:ext cx="10018713" cy="3453950"/>
          </a:xfrm>
        </p:spPr>
        <p:txBody>
          <a:bodyPr anchor="t"/>
          <a:lstStyle/>
          <a:p>
            <a:r>
              <a:rPr lang="en-GB" sz="3200" dirty="0" smtClean="0"/>
              <a:t>The extension </a:t>
            </a:r>
            <a:r>
              <a:rPr lang="en-GB" sz="3200" dirty="0"/>
              <a:t>of an elastic object (like a spring) is directly proportional to the force added</a:t>
            </a:r>
            <a:r>
              <a:rPr lang="en-GB" sz="3200" dirty="0" smtClean="0"/>
              <a:t>.</a:t>
            </a:r>
          </a:p>
          <a:p>
            <a:r>
              <a:rPr lang="en-GB" sz="3200" dirty="0"/>
              <a:t>F = </a:t>
            </a:r>
            <a:r>
              <a:rPr lang="en-GB" sz="3200" dirty="0" smtClean="0"/>
              <a:t>- </a:t>
            </a:r>
            <a:r>
              <a:rPr lang="en-GB" sz="3200" dirty="0" err="1" smtClean="0"/>
              <a:t>kx</a:t>
            </a:r>
            <a:endParaRPr lang="en-GB" sz="3200" dirty="0" smtClean="0"/>
          </a:p>
          <a:p>
            <a:pPr lvl="1"/>
            <a:r>
              <a:rPr lang="en-GB" sz="2800" dirty="0" smtClean="0"/>
              <a:t>The negative </a:t>
            </a:r>
            <a:r>
              <a:rPr lang="en-GB" sz="2800" dirty="0"/>
              <a:t>sign is customarily </a:t>
            </a:r>
            <a:r>
              <a:rPr lang="en-GB" sz="2800" dirty="0" smtClean="0"/>
              <a:t>added to </a:t>
            </a:r>
            <a:r>
              <a:rPr lang="en-GB" sz="2800" dirty="0"/>
              <a:t>signify that the </a:t>
            </a:r>
            <a:r>
              <a:rPr lang="en-GB" sz="2800" b="1" i="1" u="sng" dirty="0"/>
              <a:t>restoring </a:t>
            </a:r>
            <a:r>
              <a:rPr lang="en-GB" sz="2800" b="1" i="1" u="sng" dirty="0" smtClean="0"/>
              <a:t>force</a:t>
            </a:r>
            <a:r>
              <a:rPr lang="en-GB" sz="2800" b="1" i="1" dirty="0" smtClean="0"/>
              <a:t> </a:t>
            </a:r>
            <a:r>
              <a:rPr lang="en-GB" sz="2800" dirty="0" smtClean="0"/>
              <a:t>due </a:t>
            </a:r>
            <a:r>
              <a:rPr lang="en-GB" sz="2800" dirty="0"/>
              <a:t>to the spring is in the opposite direction to the force which caused the </a:t>
            </a:r>
            <a:r>
              <a:rPr lang="en-GB" sz="2800" dirty="0" smtClean="0"/>
              <a:t>displacement.</a:t>
            </a:r>
          </a:p>
          <a:p>
            <a:pPr lvl="1"/>
            <a:r>
              <a:rPr lang="en-GB" sz="2800" dirty="0" smtClean="0"/>
              <a:t>Pulling </a:t>
            </a:r>
            <a:r>
              <a:rPr lang="en-GB" sz="2800" dirty="0"/>
              <a:t>down on a spring will cause an extension of the spring </a:t>
            </a:r>
            <a:r>
              <a:rPr lang="en-GB" sz="2800" b="1" dirty="0"/>
              <a:t>downward</a:t>
            </a:r>
            <a:r>
              <a:rPr lang="en-GB" sz="2800" dirty="0"/>
              <a:t>, which will in turn result in an </a:t>
            </a:r>
            <a:r>
              <a:rPr lang="en-GB" sz="2800" b="1" dirty="0"/>
              <a:t>upward</a:t>
            </a:r>
            <a:r>
              <a:rPr lang="en-GB" sz="2800" dirty="0"/>
              <a:t> force due to the spring.</a:t>
            </a:r>
            <a:endParaRPr lang="en-GB" sz="2800" dirty="0" smtClean="0"/>
          </a:p>
          <a:p>
            <a:pPr lvl="1"/>
            <a:r>
              <a:rPr lang="en-GB" sz="2800" dirty="0" smtClean="0"/>
              <a:t>F = force applied, k = spring constant, x = extension</a:t>
            </a:r>
          </a:p>
          <a:p>
            <a:pPr lvl="1"/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3523290" y="2739367"/>
            <a:ext cx="428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GB" b="1" dirty="0">
                <a:solidFill>
                  <a:srgbClr val="21242C"/>
                </a:solidFill>
                <a:latin typeface="Proxima Nova"/>
                <a:hlinkClick r:id="rId2"/>
              </a:rPr>
              <a:t>What is Hooke's Law</a:t>
            </a:r>
            <a:r>
              <a:rPr lang="en-GB" b="1" dirty="0" smtClean="0">
                <a:solidFill>
                  <a:srgbClr val="21242C"/>
                </a:solidFill>
                <a:latin typeface="Proxima Nova"/>
                <a:hlinkClick r:id="rId2"/>
              </a:rPr>
              <a:t>?</a:t>
            </a:r>
            <a:r>
              <a:rPr lang="en-GB" b="1" dirty="0" smtClean="0">
                <a:solidFill>
                  <a:srgbClr val="21242C"/>
                </a:solidFill>
                <a:latin typeface="Proxima Nova"/>
              </a:rPr>
              <a:t> (Khan Academy)</a:t>
            </a:r>
            <a:endParaRPr lang="en-GB" b="1" i="0" dirty="0">
              <a:solidFill>
                <a:srgbClr val="21242C"/>
              </a:solidFill>
              <a:effectLst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027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Hooke's Law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Experiment procedure for </a:t>
            </a:r>
            <a:r>
              <a:rPr lang="en-GB" dirty="0" err="1"/>
              <a:t>Hookes</a:t>
            </a:r>
            <a:r>
              <a:rPr lang="en-GB" dirty="0"/>
              <a:t> Law</a:t>
            </a:r>
            <a:br>
              <a:rPr lang="en-GB" dirty="0"/>
            </a:br>
            <a:r>
              <a:rPr lang="en-US" sz="2700" i="1" dirty="0"/>
              <a:t>(</a:t>
            </a:r>
            <a:r>
              <a:rPr lang="en-US" sz="2700" i="1" dirty="0" err="1"/>
              <a:t>Liew</a:t>
            </a:r>
            <a:r>
              <a:rPr lang="en-US" sz="2700" i="1" dirty="0"/>
              <a:t> Seng </a:t>
            </a:r>
            <a:r>
              <a:rPr lang="en-US" sz="2700" i="1" dirty="0" smtClean="0"/>
              <a:t>Choy – </a:t>
            </a:r>
            <a:r>
              <a:rPr lang="en-US" sz="2700" i="1" dirty="0" err="1" smtClean="0"/>
              <a:t>youtube</a:t>
            </a:r>
            <a:r>
              <a:rPr lang="en-US" sz="2700" i="1" dirty="0"/>
              <a:t>)</a:t>
            </a:r>
            <a:br>
              <a:rPr lang="en-US" sz="2700" i="1" dirty="0"/>
            </a:br>
            <a:r>
              <a:rPr lang="en-US" sz="2700" i="1" dirty="0">
                <a:hlinkClick r:id="rId4"/>
              </a:rPr>
              <a:t>https://www.youtube.com/watch?v=X3zuwusUyi0</a:t>
            </a:r>
            <a:endParaRPr lang="en-GB" dirty="0"/>
          </a:p>
        </p:txBody>
      </p:sp>
      <p:pic>
        <p:nvPicPr>
          <p:cNvPr id="6" name="Experiment procedure for Hookes La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4002" y="1578769"/>
            <a:ext cx="7953375" cy="44735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Intro to springs and Hooke's </a:t>
            </a:r>
            <a:r>
              <a:rPr lang="en-GB" sz="3600" b="1" dirty="0" smtClean="0"/>
              <a:t>law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US" sz="1800" b="1" i="1" dirty="0" smtClean="0"/>
              <a:t>(Khan Academy)</a:t>
            </a:r>
            <a:br>
              <a:rPr lang="en-US" sz="1800" b="1" i="1" dirty="0" smtClean="0"/>
            </a:br>
            <a:r>
              <a:rPr lang="en-GB" sz="1600" dirty="0">
                <a:hlinkClick r:id="rId4"/>
              </a:rPr>
              <a:t>https://www.khanacademy.org/science/physics/work-and-energy/hookes-law/v/intro-to-springs-and-hooke-s-law</a:t>
            </a:r>
            <a:endParaRPr lang="en-GB" sz="1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Intro to springs and Hookes law Work and energy Physics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254" y="1623845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650" y="1754541"/>
            <a:ext cx="10288372" cy="4473388"/>
          </a:xfrm>
        </p:spPr>
        <p:txBody>
          <a:bodyPr/>
          <a:lstStyle/>
          <a:p>
            <a:r>
              <a:rPr lang="en-GB" sz="2800" dirty="0" smtClean="0">
                <a:hlinkClick r:id="rId2"/>
              </a:rPr>
              <a:t>http</a:t>
            </a:r>
            <a:r>
              <a:rPr lang="en-GB" sz="2800" dirty="0">
                <a:hlinkClick r:id="rId2"/>
              </a:rPr>
              <a:t>://</a:t>
            </a:r>
            <a:r>
              <a:rPr lang="en-GB" sz="2800" dirty="0" smtClean="0">
                <a:hlinkClick r:id="rId2"/>
              </a:rPr>
              <a:t>www.problemsphysics.com/forces/hookes_law.html</a:t>
            </a:r>
            <a:endParaRPr lang="en-GB" sz="2800" dirty="0" smtClean="0"/>
          </a:p>
          <a:p>
            <a:r>
              <a:rPr lang="en-GB" sz="2800" dirty="0">
                <a:hlinkClick r:id="rId3"/>
              </a:rPr>
              <a:t>https://</a:t>
            </a:r>
            <a:r>
              <a:rPr lang="en-GB" sz="2800" dirty="0" smtClean="0">
                <a:hlinkClick r:id="rId3"/>
              </a:rPr>
              <a:t>www.introduction-to-physics.com/elasticity-problems.html</a:t>
            </a:r>
            <a:endParaRPr lang="en-GB" sz="2800" dirty="0" smtClean="0"/>
          </a:p>
          <a:p>
            <a:r>
              <a:rPr lang="en-GB" sz="2800" dirty="0">
                <a:hlinkClick r:id="rId4"/>
              </a:rPr>
              <a:t>http://</a:t>
            </a:r>
            <a:r>
              <a:rPr lang="en-GB" sz="2800" dirty="0" smtClean="0">
                <a:hlinkClick r:id="rId4"/>
              </a:rPr>
              <a:t>formulas.tutorvista.com/physics/hooke-s-law-formula.html</a:t>
            </a:r>
            <a:endParaRPr lang="en-GB" sz="2800" dirty="0" smtClean="0"/>
          </a:p>
          <a:p>
            <a:r>
              <a:rPr lang="en-GB" sz="2800" dirty="0">
                <a:hlinkClick r:id="rId5"/>
              </a:rPr>
              <a:t>http</a:t>
            </a:r>
            <a:r>
              <a:rPr lang="en-GB" sz="2800">
                <a:hlinkClick r:id="rId5"/>
              </a:rPr>
              <a:t>://</a:t>
            </a:r>
            <a:r>
              <a:rPr lang="en-GB" sz="2800" smtClean="0">
                <a:hlinkClick r:id="rId5"/>
              </a:rPr>
              <a:t>www.solvephysics.com/topic_dynamics_hooke.shtml</a:t>
            </a:r>
            <a:endParaRPr lang="en-GB" sz="2800" dirty="0" smtClean="0"/>
          </a:p>
          <a:p>
            <a:endParaRPr lang="en-GB" sz="2800" b="1" dirty="0" smtClean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791122"/>
              </p:ext>
            </p:extLst>
          </p:nvPr>
        </p:nvGraphicFramePr>
        <p:xfrm>
          <a:off x="3013486" y="1536020"/>
          <a:ext cx="67056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Hooke's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law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spring constant 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force extension graph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spring force 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008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621339"/>
              </p:ext>
            </p:extLst>
          </p:nvPr>
        </p:nvGraphicFramePr>
        <p:xfrm>
          <a:off x="2678635" y="1278443"/>
          <a:ext cx="6705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state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98290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737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510091"/>
              </p:ext>
            </p:extLst>
          </p:nvPr>
        </p:nvGraphicFramePr>
        <p:xfrm>
          <a:off x="1484309" y="1630997"/>
          <a:ext cx="10574878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State Hooke's Law both in words and mathematically.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Calculate the spring constant of a spring given a force and the extension or compression it causes.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Determine the spring constant of a spring from a force extension graph.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19452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Define the spring force and use it in problems.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5480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484230"/>
              </p:ext>
            </p:extLst>
          </p:nvPr>
        </p:nvGraphicFramePr>
        <p:xfrm>
          <a:off x="1484309" y="1474304"/>
          <a:ext cx="1057487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verbally and in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writing</a:t>
                      </a:r>
                      <a:r>
                        <a:rPr lang="en-GB" sz="2400" baseline="0" dirty="0" smtClean="0"/>
                        <a:t>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equations to define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mathematically.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2024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64285"/>
            <a:ext cx="10686198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839912"/>
            <a:ext cx="10018713" cy="4473388"/>
          </a:xfrm>
        </p:spPr>
        <p:txBody>
          <a:bodyPr/>
          <a:lstStyle/>
          <a:p>
            <a:r>
              <a:rPr lang="en-GB" sz="3200" dirty="0" smtClean="0"/>
              <a:t>Define the variables.</a:t>
            </a:r>
          </a:p>
          <a:p>
            <a:r>
              <a:rPr lang="en-GB" sz="3200" dirty="0" smtClean="0"/>
              <a:t>List possible error sources.</a:t>
            </a:r>
          </a:p>
          <a:p>
            <a:r>
              <a:rPr lang="en-GB" sz="3200" dirty="0" smtClean="0"/>
              <a:t>Create a table.</a:t>
            </a:r>
          </a:p>
          <a:p>
            <a:r>
              <a:rPr lang="en-GB" sz="3200" dirty="0" smtClean="0"/>
              <a:t>List the equipment you will need.</a:t>
            </a:r>
          </a:p>
          <a:p>
            <a:r>
              <a:rPr lang="en-GB" sz="3200" dirty="0" smtClean="0"/>
              <a:t>Predict what will happen </a:t>
            </a:r>
            <a:r>
              <a:rPr lang="en-GB" sz="2800" i="1" dirty="0" smtClean="0"/>
              <a:t>(rough sketch of graph)</a:t>
            </a:r>
          </a:p>
          <a:p>
            <a:r>
              <a:rPr lang="en-GB" sz="3200" dirty="0" smtClean="0"/>
              <a:t>Carry out the experiment.</a:t>
            </a:r>
          </a:p>
          <a:p>
            <a:r>
              <a:rPr lang="en-GB" sz="3200" dirty="0" smtClean="0"/>
              <a:t>Create a graph.</a:t>
            </a:r>
          </a:p>
          <a:p>
            <a:r>
              <a:rPr lang="en-GB" sz="3200" dirty="0" smtClean="0"/>
              <a:t>Write a conclusion.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273" t="38013" r="61503" b="34935"/>
          <a:stretch/>
        </p:blipFill>
        <p:spPr>
          <a:xfrm>
            <a:off x="9446099" y="2099224"/>
            <a:ext cx="2461332" cy="33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Variables:</a:t>
            </a:r>
          </a:p>
          <a:p>
            <a:pPr lvl="1"/>
            <a:r>
              <a:rPr lang="en-GB" dirty="0" smtClean="0"/>
              <a:t>Independent </a:t>
            </a:r>
          </a:p>
          <a:p>
            <a:pPr lvl="1"/>
            <a:r>
              <a:rPr lang="en-GB" dirty="0" smtClean="0"/>
              <a:t>Dependent</a:t>
            </a:r>
          </a:p>
          <a:p>
            <a:pPr lvl="1"/>
            <a:r>
              <a:rPr lang="en-GB" dirty="0" smtClean="0"/>
              <a:t>Control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10" y="364285"/>
            <a:ext cx="10686198" cy="11247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is the </a:t>
            </a:r>
            <a:r>
              <a:rPr lang="en-GB" dirty="0"/>
              <a:t>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</a:t>
            </a:r>
            <a:r>
              <a:rPr lang="en-GB" dirty="0" smtClean="0"/>
              <a:t>related to </a:t>
            </a:r>
            <a:r>
              <a:rPr lang="en-GB" dirty="0"/>
              <a:t>the force </a:t>
            </a:r>
            <a:r>
              <a:rPr lang="en-GB" dirty="0" smtClean="0"/>
              <a:t>added?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839912"/>
            <a:ext cx="10018713" cy="4473388"/>
          </a:xfrm>
        </p:spPr>
        <p:txBody>
          <a:bodyPr/>
          <a:lstStyle/>
          <a:p>
            <a:r>
              <a:rPr lang="en-GB" dirty="0" smtClean="0"/>
              <a:t>Variables:</a:t>
            </a:r>
          </a:p>
          <a:p>
            <a:pPr lvl="1"/>
            <a:r>
              <a:rPr lang="en-GB" dirty="0" smtClean="0"/>
              <a:t>Independent:</a:t>
            </a:r>
          </a:p>
          <a:p>
            <a:pPr lvl="2"/>
            <a:r>
              <a:rPr lang="en-GB" dirty="0" smtClean="0"/>
              <a:t>Force (Mass)</a:t>
            </a:r>
          </a:p>
          <a:p>
            <a:pPr lvl="1"/>
            <a:r>
              <a:rPr lang="en-GB" dirty="0" smtClean="0"/>
              <a:t>Dependent:</a:t>
            </a:r>
          </a:p>
          <a:p>
            <a:pPr lvl="2"/>
            <a:r>
              <a:rPr lang="en-GB" dirty="0" smtClean="0"/>
              <a:t>Extension</a:t>
            </a:r>
          </a:p>
          <a:p>
            <a:pPr lvl="1"/>
            <a:r>
              <a:rPr lang="en-GB" dirty="0" smtClean="0"/>
              <a:t>Control:</a:t>
            </a:r>
          </a:p>
          <a:p>
            <a:pPr lvl="2"/>
            <a:r>
              <a:rPr lang="en-GB" dirty="0"/>
              <a:t>Spring, retort stand </a:t>
            </a:r>
            <a:r>
              <a:rPr lang="en-GB" dirty="0" smtClean="0"/>
              <a:t>and its height, environment, the way the spring moves, ……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310" y="364285"/>
            <a:ext cx="10686198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How is the extension of an elastic object </a:t>
            </a:r>
            <a:r>
              <a:rPr lang="en-GB" sz="3600" b="0" i="1" dirty="0"/>
              <a:t>(like a spring)</a:t>
            </a:r>
            <a:r>
              <a:rPr lang="en-GB" dirty="0"/>
              <a:t> related to the force added?</a:t>
            </a:r>
          </a:p>
        </p:txBody>
      </p:sp>
    </p:spTree>
    <p:extLst>
      <p:ext uri="{BB962C8B-B14F-4D97-AF65-F5344CB8AC3E}">
        <p14:creationId xmlns:p14="http://schemas.microsoft.com/office/powerpoint/2010/main" val="20429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10593</TotalTime>
  <Words>753</Words>
  <Application>Microsoft Office PowerPoint</Application>
  <PresentationFormat>Widescreen</PresentationFormat>
  <Paragraphs>166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inherit</vt:lpstr>
      <vt:lpstr>Proxima Nova</vt:lpstr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Hooke's Law</vt:lpstr>
      <vt:lpstr>Vocabulary</vt:lpstr>
      <vt:lpstr>Vocabulary</vt:lpstr>
      <vt:lpstr>Learning Objectives</vt:lpstr>
      <vt:lpstr>Learning Objectives</vt:lpstr>
      <vt:lpstr>How is the extension of an elastic object (like a spring) related to the force added?</vt:lpstr>
      <vt:lpstr>How is the extension of an elastic object (like a spring) related to the force added?</vt:lpstr>
      <vt:lpstr>How is the extension of an elastic object (like a spring) related to the force added?</vt:lpstr>
      <vt:lpstr>How is the extension of an elastic object (like a spring) related to the force added?</vt:lpstr>
      <vt:lpstr>How is the extension of an elastic object (like a spring) related to the force added?</vt:lpstr>
      <vt:lpstr>How is the extension of an elastic object (like a spring) related to the force added?</vt:lpstr>
      <vt:lpstr>How is the extension of an elastic object (like a spring) related to the force added?</vt:lpstr>
      <vt:lpstr>How is the extension of an elastic object (like a spring) related to the force added?</vt:lpstr>
      <vt:lpstr>Calculating the spring constant </vt:lpstr>
      <vt:lpstr>Calculating the spring constant </vt:lpstr>
      <vt:lpstr>Calculating the spring constant </vt:lpstr>
      <vt:lpstr>Calculating the spring constant </vt:lpstr>
      <vt:lpstr>Hooke’s Law</vt:lpstr>
      <vt:lpstr>Experiment procedure for Hookes Law (Liew Seng Choy – youtube) https://www.youtube.com/watch?v=X3zuwusUyi0</vt:lpstr>
      <vt:lpstr>Intro to springs and Hooke's law (Khan Academy) https://www.khanacademy.org/science/physics/work-and-energy/hookes-law/v/intro-to-springs-and-hooke-s-law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155</cp:revision>
  <dcterms:created xsi:type="dcterms:W3CDTF">2014-09-24T02:59:48Z</dcterms:created>
  <dcterms:modified xsi:type="dcterms:W3CDTF">2017-11-17T06:01:01Z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