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3749" r:id="rId5"/>
  </p:sldMasterIdLst>
  <p:notesMasterIdLst>
    <p:notesMasterId r:id="rId17"/>
  </p:notesMasterIdLst>
  <p:sldIdLst>
    <p:sldId id="372" r:id="rId6"/>
    <p:sldId id="257" r:id="rId7"/>
    <p:sldId id="373" r:id="rId8"/>
    <p:sldId id="375" r:id="rId9"/>
    <p:sldId id="376" r:id="rId10"/>
    <p:sldId id="377" r:id="rId11"/>
    <p:sldId id="270" r:id="rId12"/>
    <p:sldId id="378" r:id="rId13"/>
    <p:sldId id="263" r:id="rId14"/>
    <p:sldId id="262" r:id="rId15"/>
    <p:sldId id="3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6776E-A417-48E0-BBE6-96D02D536D7E}" type="datetimeFigureOut">
              <a:rPr lang="en-GB" smtClean="0"/>
              <a:t>17/01/2018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E447-FE0B-47D8-AEF2-2DD036FA8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0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ctr">
              <a:defRPr sz="6000" b="1" u="sng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0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8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47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7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1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u="sng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81957" y="13448"/>
            <a:ext cx="1810044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7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4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76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3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2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5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02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61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58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1/17/2018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1/17/2018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1/17/2018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1/17/2018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03859" y="13448"/>
            <a:ext cx="14881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9000" y="13448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t>1/17/2018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science/physics/one-dimensional-motion/kinematic-formulas/e/setting-up-problems-with-constant-acceleration" TargetMode="External"/><Relationship Id="rId2" Type="http://schemas.openxmlformats.org/officeDocument/2006/relationships/hyperlink" Target="http://www.physicsclassroom.com/class/1DKin/Lesson-6/Sample-Problems-and-Solution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rilliant.org/wiki/velocity-and-acceleration-problem-solving-easy/" TargetMode="External"/><Relationship Id="rId4" Type="http://schemas.openxmlformats.org/officeDocument/2006/relationships/hyperlink" Target="https://www.khanacademy.org/science/physics/one-dimensional-motion/kinematic-formulas/e/kinematic-formulas-in-one-dimensio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s://www.khanacademy.org/science/physics/one-dimensional-motion/kinematic-formulas/a/what-are-the-kinematic-formulas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hD0ineZXpcw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State as many Vocabulary words and Learning Objectives that you remember from the last lesson as you can.</a:t>
            </a:r>
          </a:p>
          <a:p>
            <a:r>
              <a:rPr lang="en-US" altLang="zh-CN" dirty="0"/>
              <a:t>Now complete the content learning objectives.</a:t>
            </a:r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85D7-2672-45E6-AE91-9136ACDEFB2D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84311" y="157767"/>
            <a:ext cx="10018713" cy="730876"/>
          </a:xfrm>
        </p:spPr>
        <p:txBody>
          <a:bodyPr/>
          <a:lstStyle/>
          <a:p>
            <a:r>
              <a:rPr lang="en-US" dirty="0" smtClean="0"/>
              <a:t>How to properly use GFEMA: a review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1484310" y="1455312"/>
                <a:ext cx="10018713" cy="5267459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US" sz="2800" b="1" dirty="0" smtClean="0"/>
                  <a:t>E:</a:t>
                </a:r>
                <a:r>
                  <a:rPr lang="en-US" sz="2800" dirty="0" smtClean="0"/>
                  <a:t> equation – write down the equation you are going to use</a:t>
                </a:r>
              </a:p>
              <a:p>
                <a:pPr lvl="1"/>
                <a:r>
                  <a:rPr lang="en-US" sz="2400" dirty="0" smtClean="0"/>
                  <a:t>I highly recommend writing it in its standard format first and then rearranging, that way if you rearrange it wrong, the right equation is still there to get you credit</a:t>
                </a:r>
              </a:p>
              <a:p>
                <a:pPr lvl="1"/>
                <a:r>
                  <a:rPr lang="en-US" sz="2400" dirty="0" smtClean="0"/>
                  <a:t>Right: E: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2400" dirty="0" smtClean="0"/>
                  <a:t>  rearranges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𝑎𝑡</m:t>
                    </m:r>
                  </m:oMath>
                </a14:m>
                <a:endParaRPr lang="en-US" sz="2400" b="0" dirty="0" smtClean="0"/>
              </a:p>
              <a:p>
                <a:pPr marL="0" indent="0">
                  <a:buNone/>
                </a:pPr>
                <a:r>
                  <a:rPr lang="en-US" sz="2800" dirty="0" smtClean="0"/>
                  <a:t>M: Math – substitute numbers here and solve. </a:t>
                </a:r>
              </a:p>
              <a:p>
                <a:pPr marL="800100" lvl="2" indent="-342900"/>
                <a:r>
                  <a:rPr lang="en-US" sz="2000" dirty="0" smtClean="0"/>
                  <a:t>Show your working out (algebra and numbers).  More work means more chances to find simple mistakes.</a:t>
                </a:r>
              </a:p>
              <a:p>
                <a:pPr marL="0" lvl="1" indent="0">
                  <a:buNone/>
                </a:pPr>
                <a:r>
                  <a:rPr lang="en-US" sz="2800" dirty="0" smtClean="0"/>
                  <a:t>A: Answer – the answer, with units </a:t>
                </a:r>
              </a:p>
              <a:p>
                <a:pPr marL="800100" lvl="2" indent="-342900"/>
                <a:r>
                  <a:rPr lang="en-US" sz="2000" dirty="0" smtClean="0"/>
                  <a:t>AND if you know the answer is wrong, and have no idea why – this is where you should tell me that.</a:t>
                </a:r>
              </a:p>
              <a:p>
                <a:pPr marL="800100" lvl="2" indent="-342900"/>
                <a:r>
                  <a:rPr lang="en-US" sz="2000" dirty="0" smtClean="0"/>
                  <a:t>Please note: you DID the whole problem.  Even if you got a wrong answer, it’s all here.</a:t>
                </a:r>
                <a:endParaRPr lang="en-US" sz="20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484310" y="1455312"/>
                <a:ext cx="10018713" cy="5267459"/>
              </a:xfrm>
              <a:blipFill>
                <a:blip r:embed="rId2"/>
                <a:stretch>
                  <a:fillRect l="-1217" t="-6829" r="-8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6A6A5-522B-44C2-B652-FFBFB4717AB6}" type="datetime1">
              <a:rPr lang="en-US" smtClean="0"/>
              <a:t>1/17/2018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394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Sample Problems and </a:t>
            </a:r>
            <a:r>
              <a:rPr lang="en-GB" dirty="0" smtClean="0"/>
              <a:t>Solutions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0" y="955344"/>
            <a:ext cx="10018713" cy="5902656"/>
          </a:xfrm>
        </p:spPr>
        <p:txBody>
          <a:bodyPr/>
          <a:lstStyle/>
          <a:p>
            <a:r>
              <a:rPr lang="en-GB" sz="2000" dirty="0">
                <a:hlinkClick r:id="rId2"/>
              </a:rPr>
              <a:t>http://</a:t>
            </a:r>
            <a:r>
              <a:rPr lang="en-GB" sz="2000" dirty="0" smtClean="0">
                <a:hlinkClick r:id="rId2"/>
              </a:rPr>
              <a:t>www.physicsclassroom.com/class/1DKin/Lesson-6/Sample-Problems-and-Solutions</a:t>
            </a:r>
            <a:endParaRPr lang="en-GB" sz="2000" dirty="0" smtClean="0"/>
          </a:p>
          <a:p>
            <a:r>
              <a:rPr lang="en-GB" sz="2000" dirty="0">
                <a:hlinkClick r:id="rId3"/>
              </a:rPr>
              <a:t>http://</a:t>
            </a:r>
            <a:r>
              <a:rPr lang="en-GB" sz="2000" dirty="0" smtClean="0">
                <a:hlinkClick r:id="rId3"/>
              </a:rPr>
              <a:t>www.solvephysics.com/problems_kinematics.shtml</a:t>
            </a:r>
          </a:p>
          <a:p>
            <a:r>
              <a:rPr lang="en-GB" sz="2000" dirty="0">
                <a:hlinkClick r:id="rId3"/>
              </a:rPr>
              <a:t>http://www.redknightphysics.com/kinematicsProbs.php</a:t>
            </a:r>
            <a:endParaRPr lang="en-GB" sz="2000" dirty="0" smtClean="0">
              <a:hlinkClick r:id="rId3"/>
            </a:endParaRPr>
          </a:p>
          <a:p>
            <a:r>
              <a:rPr lang="en-GB" sz="2000" dirty="0" smtClean="0">
                <a:hlinkClick r:id="rId3"/>
              </a:rPr>
              <a:t>https</a:t>
            </a:r>
            <a:r>
              <a:rPr lang="en-GB" sz="2000" dirty="0">
                <a:hlinkClick r:id="rId3"/>
              </a:rPr>
              <a:t>://</a:t>
            </a:r>
            <a:r>
              <a:rPr lang="en-GB" sz="2000" dirty="0" smtClean="0">
                <a:hlinkClick r:id="rId3"/>
              </a:rPr>
              <a:t>www.khanacademy.org/science/physics/one-dimensional-motion/kinematic-formulas/e/setting-up-problems-with-constant-acceleration</a:t>
            </a:r>
            <a:endParaRPr lang="en-GB" sz="2000" dirty="0" smtClean="0"/>
          </a:p>
          <a:p>
            <a:r>
              <a:rPr lang="en-GB" sz="2000" dirty="0">
                <a:hlinkClick r:id="rId4"/>
              </a:rPr>
              <a:t>https://</a:t>
            </a:r>
            <a:r>
              <a:rPr lang="en-GB" sz="2000" dirty="0" smtClean="0">
                <a:hlinkClick r:id="rId4"/>
              </a:rPr>
              <a:t>www.khanacademy.org/science/physics/one-dimensional-motion/kinematic-formulas/e/kinematic-formulas-in-one-dimension</a:t>
            </a:r>
            <a:endParaRPr lang="en-GB" sz="2000" dirty="0" smtClean="0"/>
          </a:p>
          <a:p>
            <a:r>
              <a:rPr lang="en-GB" sz="2000" dirty="0" smtClean="0">
                <a:hlinkClick r:id="rId5"/>
              </a:rPr>
              <a:t>https</a:t>
            </a:r>
            <a:r>
              <a:rPr lang="en-GB" sz="2000" dirty="0">
                <a:hlinkClick r:id="rId5"/>
              </a:rPr>
              <a:t>://brilliant.org/wiki/velocity-and-acceleration-problem-solving-easy</a:t>
            </a:r>
            <a:r>
              <a:rPr lang="en-GB" sz="2000" dirty="0" smtClean="0">
                <a:hlinkClick r:id="rId5"/>
              </a:rPr>
              <a:t>/</a:t>
            </a:r>
            <a:endParaRPr lang="en-GB" sz="2000" dirty="0" smtClean="0"/>
          </a:p>
          <a:p>
            <a:endParaRPr lang="en-GB" sz="2000" dirty="0" smtClean="0"/>
          </a:p>
          <a:p>
            <a:endParaRPr lang="en-GB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9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1D Kinematics Equations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01AD7-9CD5-409C-B83F-7BC4F6BB34A5}" type="datetime1">
              <a:rPr lang="en-US" smtClean="0"/>
              <a:t>1/17/2018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8013969"/>
              </p:ext>
            </p:extLst>
          </p:nvPr>
        </p:nvGraphicFramePr>
        <p:xfrm>
          <a:off x="3386973" y="853440"/>
          <a:ext cx="6705600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US" sz="2400" dirty="0" smtClean="0"/>
                        <a:t>kinematic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equations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64217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formula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48750902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velocity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283476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acceleration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6947101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constant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866384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variables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33218504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interval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72911734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displacement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481512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9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7116108"/>
              </p:ext>
            </p:extLst>
          </p:nvPr>
        </p:nvGraphicFramePr>
        <p:xfrm>
          <a:off x="3386973" y="853440"/>
          <a:ext cx="6705600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US" sz="2400" dirty="0" smtClean="0"/>
                        <a:t>accurate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known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64217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unknown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283476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initial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1748048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final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9184199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given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36947101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substitute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0866384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direction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5208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3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2927789"/>
              </p:ext>
            </p:extLst>
          </p:nvPr>
        </p:nvGraphicFramePr>
        <p:xfrm>
          <a:off x="1484309" y="1630997"/>
          <a:ext cx="10574878" cy="454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Determine whether an object has been displaced and be able to calculate the displacement of an object using the appropriate kinematics equation.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Determine whether an object is undergoing constant velocity and be able to calculate the velocity of an object using the appropriate kinematics equation. 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642170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Determine whether an object is undergoing acceleration and be able to use appropriate kinematics equations to describe the motion of an object with constant acceleration. 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3283476"/>
                  </a:ext>
                </a:extLst>
              </a:tr>
              <a:tr h="45719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Apply and</a:t>
                      </a:r>
                      <a:r>
                        <a:rPr lang="en-GB" sz="2400" baseline="0" dirty="0" smtClean="0"/>
                        <a:t> show the </a:t>
                      </a:r>
                      <a:r>
                        <a:rPr lang="en-US" sz="2400" dirty="0" smtClean="0"/>
                        <a:t>GFEMA process</a:t>
                      </a:r>
                      <a:r>
                        <a:rPr lang="en-US" sz="2400" baseline="0" dirty="0" smtClean="0"/>
                        <a:t> in “working out”.</a:t>
                      </a:r>
                      <a:endParaRPr lang="en-GB" sz="2400" dirty="0"/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77253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4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0902527"/>
              </p:ext>
            </p:extLst>
          </p:nvPr>
        </p:nvGraphicFramePr>
        <p:xfrm>
          <a:off x="1375127" y="2697797"/>
          <a:ext cx="10574878" cy="97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dirty="0" smtClean="0"/>
                        <a:t>Explain, using algebra and GFEMA</a:t>
                      </a:r>
                      <a:r>
                        <a:rPr lang="en-GB" sz="2400" baseline="0" dirty="0" smtClean="0"/>
                        <a:t>, “</a:t>
                      </a:r>
                      <a:r>
                        <a:rPr lang="en-GB" sz="2400" dirty="0" smtClean="0"/>
                        <a:t>working out”.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2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0537" y="0"/>
            <a:ext cx="5315738" cy="59819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Kinematics Equations</a:t>
            </a:r>
            <a:endParaRPr lang="en-US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868012" y="1059789"/>
                <a:ext cx="4916321" cy="4628241"/>
              </a:xfr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rgbClr val="FF0000"/>
                </a:solidFill>
                <a:prstDash val="solid"/>
              </a:ln>
            </p:spPr>
            <p:txBody>
              <a:bodyPr tIns="540000" bIns="540000">
                <a:noAutofit/>
              </a:bodyPr>
              <a:lstStyle/>
              <a:p>
                <a:pPr marL="469900" indent="-469900">
                  <a:buClrTx/>
                  <a:buSzPct val="80000"/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−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dirty="0"/>
              </a:p>
              <a:p>
                <a:pPr marL="469900" indent="-469900">
                  <a:buClrTx/>
                  <a:buSzPct val="80000"/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i="0" dirty="0" smtClean="0">
                    <a:latin typeface="Cambria Math" panose="02040503050406030204" pitchFamily="18" charset="0"/>
                  </a:rPr>
                  <a:t> =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 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b="0" i="0" dirty="0" smtClean="0">
                    <a:latin typeface="Cambria Math" panose="02040503050406030204" pitchFamily="18" charset="0"/>
                  </a:rPr>
                  <a:t>) t</a:t>
                </a:r>
              </a:p>
              <a:p>
                <a:pPr marL="469900" indent="-469900">
                  <a:buClrTx/>
                  <a:buSzPct val="80000"/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+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 smtClean="0"/>
              </a:p>
              <a:p>
                <a:pPr marL="469900" indent="-469900">
                  <a:buClrTx/>
                  <a:buSzPct val="80000"/>
                  <a:buFont typeface="+mj-lt"/>
                  <a:buAutoNum type="arabicPeriod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+ 2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 smtClean="0"/>
              </a:p>
            </p:txBody>
          </p:sp>
        </mc:Choice>
        <mc:Fallback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68012" y="1059789"/>
                <a:ext cx="4916321" cy="4628241"/>
              </a:xfr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  <a:prstDash val="solid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658475" y="13448"/>
            <a:ext cx="1533525" cy="365125"/>
          </a:xfrm>
        </p:spPr>
        <p:txBody>
          <a:bodyPr/>
          <a:lstStyle/>
          <a:p>
            <a:fld id="{983B8E78-230F-4C3B-8609-BB067FDEE837}" type="datetime1">
              <a:rPr lang="en-US" sz="2000" b="1" smtClean="0"/>
              <a:t>1/17/2018</a:t>
            </a:fld>
            <a:endParaRPr lang="en-US" sz="2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08157" y="598195"/>
                <a:ext cx="3850318" cy="197400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prstDash val="sysDash"/>
              </a:ln>
            </p:spPr>
            <p:txBody>
              <a:bodyPr wrap="square" rtlCol="0">
                <a:spAutoFit/>
              </a:bodyPr>
              <a:lstStyle/>
              <a:p>
                <a:pPr defTabSz="723900"/>
                <a:r>
                  <a:rPr lang="el-GR" sz="2400" b="1" dirty="0" smtClean="0">
                    <a:solidFill>
                      <a:srgbClr val="FF0000"/>
                    </a:solidFill>
                  </a:rPr>
                  <a:t>Δ</a:t>
                </a:r>
                <a:r>
                  <a:rPr lang="en-GB" sz="2400" b="1" i="1" dirty="0" smtClean="0">
                    <a:solidFill>
                      <a:srgbClr val="FF0000"/>
                    </a:solidFill>
                  </a:rPr>
                  <a:t>x	</a:t>
                </a:r>
                <a:r>
                  <a:rPr lang="en-GB" sz="2400" b="1" dirty="0" smtClean="0">
                    <a:solidFill>
                      <a:srgbClr val="FF0000"/>
                    </a:solidFill>
                  </a:rPr>
                  <a:t>Displacement </a:t>
                </a:r>
                <a:r>
                  <a:rPr lang="en-GB" sz="2000" i="1" dirty="0" smtClean="0">
                    <a:solidFill>
                      <a:schemeClr val="tx1"/>
                    </a:solidFill>
                  </a:rPr>
                  <a:t>(</a:t>
                </a:r>
                <a14:m>
                  <m:oMath xmlns:m="http://schemas.openxmlformats.org/officeDocument/2006/math">
                    <m:r>
                      <a:rPr lang="en-US" sz="20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sz="2000" i="1" dirty="0" smtClean="0">
                    <a:solidFill>
                      <a:schemeClr val="tx1"/>
                    </a:solidFill>
                  </a:rPr>
                  <a:t>)</a:t>
                </a:r>
              </a:p>
              <a:p>
                <a:pPr defTabSz="723900"/>
                <a:r>
                  <a:rPr lang="en-GB" sz="2400" b="1" dirty="0" smtClean="0">
                    <a:solidFill>
                      <a:srgbClr val="FF0000"/>
                    </a:solidFill>
                  </a:rPr>
                  <a:t>t	Time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 </a:t>
                </a:r>
                <a:r>
                  <a:rPr lang="en-GB" sz="2400" b="1" dirty="0" smtClean="0">
                    <a:solidFill>
                      <a:srgbClr val="FF0000"/>
                    </a:solidFill>
                  </a:rPr>
                  <a:t>interval </a:t>
                </a:r>
                <a:r>
                  <a:rPr lang="en-GB" sz="2400" i="1" dirty="0"/>
                  <a:t>(</a:t>
                </a:r>
                <a14:m>
                  <m:oMath xmlns:m="http://schemas.openxmlformats.org/officeDocument/2006/math">
                    <m:r>
                      <a:rPr lang="en-US" sz="2400" b="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sz="2400" i="1" dirty="0" smtClean="0"/>
                  <a:t>)</a:t>
                </a:r>
                <a:endParaRPr lang="en-GB" sz="2400" dirty="0" smtClean="0">
                  <a:solidFill>
                    <a:srgbClr val="FF0000"/>
                  </a:solidFill>
                </a:endParaRPr>
              </a:p>
              <a:p>
                <a:pPr defTabSz="723900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en-GB" sz="2400" b="1" dirty="0" smtClean="0">
                    <a:solidFill>
                      <a:srgbClr val="FF0000"/>
                    </a:solidFill>
                  </a:rPr>
                  <a:t> 	Initial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 velocity </a:t>
                </a:r>
                <a:r>
                  <a:rPr lang="en-GB" sz="2400" i="1" dirty="0" smtClean="0"/>
                  <a:t>(</a:t>
                </a:r>
                <a:r>
                  <a:rPr lang="en-GB" sz="2400" i="1" dirty="0"/>
                  <a:t>u</a:t>
                </a:r>
                <a:r>
                  <a:rPr lang="en-GB" sz="2400" i="1" dirty="0" smtClean="0"/>
                  <a:t>/v</a:t>
                </a:r>
                <a:r>
                  <a:rPr lang="en-GB" sz="2400" i="1" baseline="-25000" dirty="0" smtClean="0"/>
                  <a:t>1</a:t>
                </a:r>
                <a:r>
                  <a:rPr lang="en-GB" sz="2400" i="1" dirty="0" smtClean="0"/>
                  <a:t>)</a:t>
                </a:r>
                <a:endParaRPr lang="en-GB" sz="2400" i="1" dirty="0" smtClean="0">
                  <a:solidFill>
                    <a:srgbClr val="FF0000"/>
                  </a:solidFill>
                </a:endParaRPr>
              </a:p>
              <a:p>
                <a:pPr defTabSz="723900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GB" sz="2400" b="1" dirty="0" smtClean="0">
                    <a:solidFill>
                      <a:srgbClr val="FF0000"/>
                    </a:solidFill>
                  </a:rPr>
                  <a:t>	Final</a:t>
                </a:r>
                <a:r>
                  <a:rPr lang="en-GB" sz="2400" b="1" dirty="0">
                    <a:solidFill>
                      <a:srgbClr val="FF0000"/>
                    </a:solidFill>
                  </a:rPr>
                  <a:t> </a:t>
                </a:r>
                <a:r>
                  <a:rPr lang="en-GB" sz="2400" b="1" dirty="0" smtClean="0">
                    <a:solidFill>
                      <a:srgbClr val="FF0000"/>
                    </a:solidFill>
                  </a:rPr>
                  <a:t>velocity </a:t>
                </a:r>
                <a:r>
                  <a:rPr lang="en-GB" sz="2400" i="1" dirty="0" smtClean="0"/>
                  <a:t>(v/v</a:t>
                </a:r>
                <a:r>
                  <a:rPr lang="en-GB" sz="2400" i="1" baseline="-25000" dirty="0" smtClean="0"/>
                  <a:t>2</a:t>
                </a:r>
                <a:r>
                  <a:rPr lang="en-GB" sz="2400" i="1" dirty="0" smtClean="0"/>
                  <a:t>)</a:t>
                </a:r>
                <a:endParaRPr lang="en-GB" sz="2400" b="1" dirty="0" smtClean="0">
                  <a:solidFill>
                    <a:srgbClr val="FF0000"/>
                  </a:solidFill>
                </a:endParaRPr>
              </a:p>
              <a:p>
                <a:pPr defTabSz="723900"/>
                <a:r>
                  <a:rPr lang="en-GB" sz="2400" b="1" dirty="0" smtClean="0">
                    <a:solidFill>
                      <a:srgbClr val="FF0000"/>
                    </a:solidFill>
                  </a:rPr>
                  <a:t>a 	constant acceleration</a:t>
                </a:r>
                <a:endParaRPr lang="en-GB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8157" y="598195"/>
                <a:ext cx="3850318" cy="1974002"/>
              </a:xfrm>
              <a:prstGeom prst="rect">
                <a:avLst/>
              </a:prstGeom>
              <a:blipFill>
                <a:blip r:embed="rId3"/>
                <a:stretch>
                  <a:fillRect l="-2370" t="-2147" b="-5521"/>
                </a:stretch>
              </a:blipFill>
              <a:ln>
                <a:solidFill>
                  <a:schemeClr val="tx1"/>
                </a:solidFill>
                <a:prstDash val="sysDash"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5663425" y="30245"/>
            <a:ext cx="52784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2800" b="1" dirty="0" smtClean="0"/>
              <a:t>Relate the </a:t>
            </a:r>
            <a:r>
              <a:rPr lang="en-GB" sz="2800" b="1" dirty="0"/>
              <a:t>5 kinematic variables: </a:t>
            </a:r>
            <a:endParaRPr lang="en-US" sz="2800" b="1" i="1" dirty="0">
              <a:latin typeface="Cambria Math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1266" y="5751711"/>
            <a:ext cx="3402662" cy="400110"/>
          </a:xfrm>
          <a:prstGeom prst="rect">
            <a:avLst/>
          </a:prstGeom>
          <a:ln w="50800">
            <a:solidFill>
              <a:srgbClr val="FF0000"/>
            </a:solidFill>
            <a:prstDash val="sysDash"/>
          </a:ln>
        </p:spPr>
        <p:txBody>
          <a:bodyPr wrap="none">
            <a:spAutoFit/>
          </a:bodyPr>
          <a:lstStyle/>
          <a:p>
            <a:pPr algn="r"/>
            <a:r>
              <a:rPr lang="en-GB" sz="2000" b="1" smtClean="0"/>
              <a:t>You need to memorise these.</a:t>
            </a:r>
            <a:endParaRPr lang="en-US" sz="2000" b="1" i="1" dirty="0">
              <a:latin typeface="Cambria Math" panose="020405030504060302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381100" y="677631"/>
            <a:ext cx="4455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rgbClr val="6B0235"/>
                </a:solidFill>
                <a:latin typeface="Proxima Nova"/>
                <a:hlinkClick r:id="rId4"/>
              </a:rPr>
              <a:t>[Where did these formulas come from?]</a:t>
            </a:r>
            <a:endParaRPr lang="en-GB" dirty="0"/>
          </a:p>
        </p:txBody>
      </p:sp>
      <p:sp>
        <p:nvSpPr>
          <p:cNvPr id="19" name="Rectangle 18"/>
          <p:cNvSpPr/>
          <p:nvPr/>
        </p:nvSpPr>
        <p:spPr>
          <a:xfrm>
            <a:off x="5881623" y="2829270"/>
            <a:ext cx="6180300" cy="287771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174625" indent="-174625">
              <a:buFont typeface="Arial" panose="020B0604020202020204" pitchFamily="34" charset="0"/>
              <a:buChar char="•"/>
            </a:pPr>
            <a:r>
              <a:rPr lang="en-GB" sz="2300" dirty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accurate if the </a:t>
            </a:r>
            <a:r>
              <a:rPr lang="en-GB" sz="2300" b="1" dirty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acceleration is </a:t>
            </a:r>
            <a:r>
              <a:rPr lang="en-GB" sz="2300" b="1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  <a:r>
              <a:rPr lang="en-GB" sz="2300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300" dirty="0">
              <a:solidFill>
                <a:srgbClr val="21242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GB" sz="2400" dirty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kinematic </a:t>
            </a:r>
            <a:r>
              <a:rPr lang="en-GB" sz="2400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variables: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equation has only </a:t>
            </a:r>
            <a:r>
              <a:rPr lang="en-GB" sz="2000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  <a:p>
            <a:pPr marL="631825" lvl="1" indent="-174625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need to </a:t>
            </a:r>
            <a:r>
              <a:rPr lang="en-GB" sz="2000" b="1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en-GB" sz="2000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1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2000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find any 4</a:t>
            </a:r>
            <a:r>
              <a:rPr lang="en-GB" sz="2000" baseline="30000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000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 1 of the equations.</a:t>
            </a:r>
          </a:p>
          <a:p>
            <a:pPr marL="1089025" lvl="2" indent="-174625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</a:t>
            </a:r>
            <a:r>
              <a:rPr lang="en-GB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</a:t>
            </a:r>
            <a:r>
              <a:rPr lang="en-GB" dirty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3 </a:t>
            </a:r>
            <a:r>
              <a:rPr lang="en-GB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either</a:t>
            </a:r>
            <a:r>
              <a:rPr lang="en-GB" dirty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1546225" lvl="3" indent="-174625"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have read </a:t>
            </a:r>
            <a:r>
              <a:rPr lang="en-GB" sz="1600" dirty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question wrong.</a:t>
            </a:r>
          </a:p>
          <a:p>
            <a:pPr marL="1546225" lvl="3" indent="-174625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question is impossible</a:t>
            </a:r>
            <a:r>
              <a:rPr lang="en-GB" sz="1600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4625" indent="-174625">
              <a:buFont typeface="Arial" panose="020B0604020202020204" pitchFamily="34" charset="0"/>
              <a:buChar char="•"/>
            </a:pPr>
            <a:r>
              <a:rPr lang="en-GB" sz="2300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GB" sz="2300" dirty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 </a:t>
            </a:r>
            <a:r>
              <a:rPr lang="en-GB" sz="2300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 refer </a:t>
            </a:r>
            <a:r>
              <a:rPr lang="en-GB" sz="2300" dirty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</a:t>
            </a:r>
            <a:r>
              <a:rPr lang="en-GB" sz="2300" b="1" dirty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</a:t>
            </a:r>
            <a:r>
              <a:rPr lang="en-GB" sz="2300" b="1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</a:t>
            </a:r>
            <a:r>
              <a:rPr lang="en-GB" sz="2400" dirty="0" smtClean="0">
                <a:solidFill>
                  <a:srgbClr val="21242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506923" y="5628366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>
                <a:solidFill>
                  <a:srgbClr val="6B0235"/>
                </a:solidFill>
                <a:latin typeface="Proxima Nova"/>
                <a:hlinkClick r:id="rId4"/>
              </a:rPr>
              <a:t>[Wait, what?]</a:t>
            </a:r>
            <a:endParaRPr lang="en-GB" dirty="0"/>
          </a:p>
        </p:txBody>
      </p:sp>
      <p:sp>
        <p:nvSpPr>
          <p:cNvPr id="22" name="Rectangle 21"/>
          <p:cNvSpPr/>
          <p:nvPr/>
        </p:nvSpPr>
        <p:spPr>
          <a:xfrm>
            <a:off x="4094115" y="6221127"/>
            <a:ext cx="774954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21242C"/>
                </a:solidFill>
                <a:latin typeface="Proxima Nova"/>
              </a:rPr>
              <a:t>Warning:</a:t>
            </a:r>
            <a:r>
              <a:rPr lang="en-GB" dirty="0">
                <a:solidFill>
                  <a:srgbClr val="21242C"/>
                </a:solidFill>
                <a:latin typeface="Proxima Nova"/>
              </a:rPr>
              <a:t> Forgetting to include a </a:t>
            </a:r>
            <a:r>
              <a:rPr lang="en-GB" dirty="0" smtClean="0">
                <a:solidFill>
                  <a:srgbClr val="21242C"/>
                </a:solidFill>
                <a:latin typeface="Proxima Nova"/>
              </a:rPr>
              <a:t>-tive sign for direction </a:t>
            </a:r>
            <a:r>
              <a:rPr lang="en-GB" dirty="0">
                <a:solidFill>
                  <a:srgbClr val="21242C"/>
                </a:solidFill>
                <a:latin typeface="Proxima Nova"/>
              </a:rPr>
              <a:t>is one of the most common sources of error when using kinematic formulas.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973778" y="1441820"/>
            <a:ext cx="68964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1400" i="1" dirty="0" smtClean="0"/>
              <a:t>From earlier physics.</a:t>
            </a:r>
            <a:endParaRPr lang="en-GB" sz="14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53928" y="2804355"/>
            <a:ext cx="92769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1400" i="1" dirty="0"/>
              <a:t>Syllabus</a:t>
            </a:r>
            <a:endParaRPr lang="en-GB" sz="16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4973778" y="4778657"/>
            <a:ext cx="92769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1400" i="1" dirty="0"/>
              <a:t>S</a:t>
            </a:r>
            <a:r>
              <a:rPr lang="en-GB" sz="1400" i="1" dirty="0" smtClean="0"/>
              <a:t>yllabus.</a:t>
            </a:r>
            <a:endParaRPr lang="en-GB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953928" y="3869285"/>
            <a:ext cx="927695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1400" i="1" dirty="0"/>
              <a:t>Syllabus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380067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  <p:bldP spid="8" grpId="0"/>
      <p:bldP spid="9" grpId="0" animBg="1"/>
      <p:bldP spid="9" grpId="1" animBg="1"/>
      <p:bldP spid="22" grpId="0" animBg="1"/>
      <p:bldP spid="4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Kinematics Equations </a:t>
            </a:r>
            <a:r>
              <a:rPr lang="en-US" sz="2400" b="1" i="1" dirty="0"/>
              <a:t>(</a:t>
            </a:r>
            <a:r>
              <a:rPr lang="en-US" sz="2400" b="1" i="1" dirty="0" err="1"/>
              <a:t>PhysicsEH</a:t>
            </a:r>
            <a:r>
              <a:rPr lang="en-US" sz="2400" b="1" i="1" dirty="0"/>
              <a:t> - </a:t>
            </a:r>
            <a:r>
              <a:rPr lang="en-US" sz="2400" b="1" i="1" dirty="0" err="1"/>
              <a:t>youtube</a:t>
            </a:r>
            <a:r>
              <a:rPr lang="en-US" sz="2400" b="1" i="1" dirty="0" smtClean="0"/>
              <a:t>)</a:t>
            </a:r>
            <a:br>
              <a:rPr lang="en-US" sz="2400" b="1" i="1" dirty="0" smtClean="0"/>
            </a:br>
            <a:r>
              <a:rPr lang="en-GB" sz="2400" dirty="0">
                <a:hlinkClick r:id="rId4"/>
              </a:rPr>
              <a:t>https://</a:t>
            </a:r>
            <a:r>
              <a:rPr lang="en-GB" sz="2400" dirty="0" smtClean="0">
                <a:hlinkClick r:id="rId4"/>
              </a:rPr>
              <a:t>www.youtube.com/watch?v=hD0ineZXpcw</a:t>
            </a:r>
            <a:endParaRPr lang="en-GB" sz="2400" i="1" dirty="0"/>
          </a:p>
        </p:txBody>
      </p:sp>
      <p:pic>
        <p:nvPicPr>
          <p:cNvPr id="6" name="Physics Kinematics Equations Lesson Acceleration Part 1 Kinematics for High School [360p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4118" y="1302011"/>
            <a:ext cx="8519500" cy="479200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1/17/2018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882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84311" y="157767"/>
            <a:ext cx="10018713" cy="730876"/>
          </a:xfrm>
        </p:spPr>
        <p:txBody>
          <a:bodyPr/>
          <a:lstStyle/>
          <a:p>
            <a:r>
              <a:rPr lang="en-US" dirty="0" smtClean="0"/>
              <a:t>How to properly use GFEMA: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84310" y="1068947"/>
            <a:ext cx="10018713" cy="52909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G:</a:t>
            </a:r>
            <a:r>
              <a:rPr lang="en-US" dirty="0" smtClean="0"/>
              <a:t> givens – write down every value that the problem gives you with a </a:t>
            </a:r>
            <a:r>
              <a:rPr lang="en-US" u="sng" dirty="0" smtClean="0"/>
              <a:t>symbol and units</a:t>
            </a:r>
            <a:r>
              <a:rPr lang="en-US" dirty="0" smtClean="0"/>
              <a:t>, separated by commas</a:t>
            </a:r>
          </a:p>
          <a:p>
            <a:pPr lvl="1"/>
            <a:r>
              <a:rPr lang="en-US" sz="3100" dirty="0" smtClean="0"/>
              <a:t>Right: G: m = 5 kg,  v = 13 m/s, t = 10 s</a:t>
            </a:r>
          </a:p>
          <a:p>
            <a:pPr lvl="1"/>
            <a:r>
              <a:rPr lang="en-US" sz="3100" dirty="0" smtClean="0"/>
              <a:t>Wrong G: 5 kg 13 m/s 10 s</a:t>
            </a:r>
          </a:p>
          <a:p>
            <a:pPr lvl="2"/>
            <a:r>
              <a:rPr lang="en-US" dirty="0" smtClean="0"/>
              <a:t>If you don’t have 3 of the 5 kinematic variables once you have written down your givens then either:</a:t>
            </a:r>
          </a:p>
          <a:p>
            <a:pPr lvl="3"/>
            <a:r>
              <a:rPr lang="en-US" sz="2600" dirty="0" smtClean="0"/>
              <a:t>You have read the question wrong.</a:t>
            </a:r>
          </a:p>
          <a:p>
            <a:pPr lvl="4"/>
            <a:r>
              <a:rPr lang="en-US" sz="2300" dirty="0" smtClean="0"/>
              <a:t>e.g. from </a:t>
            </a:r>
            <a:r>
              <a:rPr lang="en-US" sz="2300" dirty="0"/>
              <a:t>rest </a:t>
            </a:r>
            <a:r>
              <a:rPr lang="en-US" sz="2300" dirty="0" smtClean="0"/>
              <a:t>means </a:t>
            </a:r>
            <a:r>
              <a:rPr lang="en-US" sz="2300" dirty="0"/>
              <a:t>v</a:t>
            </a:r>
            <a:r>
              <a:rPr lang="en-US" sz="2300" baseline="-25000" dirty="0"/>
              <a:t>i</a:t>
            </a:r>
            <a:r>
              <a:rPr lang="en-US" sz="2300" dirty="0"/>
              <a:t> = 0 </a:t>
            </a:r>
            <a:r>
              <a:rPr lang="en-US" sz="2300" dirty="0" smtClean="0"/>
              <a:t>m/s</a:t>
            </a:r>
          </a:p>
          <a:p>
            <a:pPr lvl="3"/>
            <a:r>
              <a:rPr lang="en-US" sz="2600" dirty="0" smtClean="0"/>
              <a:t>The question is impossible.</a:t>
            </a:r>
          </a:p>
          <a:p>
            <a:pPr marL="0" indent="0">
              <a:buNone/>
            </a:pPr>
            <a:r>
              <a:rPr lang="en-US" b="1" dirty="0" smtClean="0"/>
              <a:t>F:</a:t>
            </a:r>
            <a:r>
              <a:rPr lang="en-US" dirty="0" smtClean="0"/>
              <a:t> find – write down the </a:t>
            </a:r>
            <a:r>
              <a:rPr lang="en-US" u="sng" dirty="0" smtClean="0"/>
              <a:t>variable</a:t>
            </a:r>
            <a:r>
              <a:rPr lang="en-US" dirty="0" smtClean="0"/>
              <a:t> of the quantity you are looking for</a:t>
            </a:r>
          </a:p>
          <a:p>
            <a:pPr lvl="1"/>
            <a:r>
              <a:rPr lang="en-US" sz="3100" dirty="0" smtClean="0"/>
              <a:t>Right: F: a </a:t>
            </a:r>
          </a:p>
          <a:p>
            <a:pPr lvl="1"/>
            <a:r>
              <a:rPr lang="en-US" sz="3100" dirty="0" smtClean="0"/>
              <a:t>Wrong: F: the acceleration of the car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06B8F-C8ED-49F3-9FD6-6A0842E04F40}" type="datetime1">
              <a:rPr lang="en-US" smtClean="0"/>
              <a:t>1/17/2018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6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1_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46310B-FBC3-4F3F-92DA-793B7F5BE7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C19442-B78D-4D48-888C-03EEE0FB43A5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A2CFE9C-C03A-4A7F-B3E0-066033505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6909</TotalTime>
  <Words>517</Words>
  <Application>Microsoft Office PowerPoint</Application>
  <PresentationFormat>Widescreen</PresentationFormat>
  <Paragraphs>120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Proxima Nova</vt:lpstr>
      <vt:lpstr>华文楷体</vt:lpstr>
      <vt:lpstr>Arial</vt:lpstr>
      <vt:lpstr>Calibri</vt:lpstr>
      <vt:lpstr>Cambria Math</vt:lpstr>
      <vt:lpstr>Corbel</vt:lpstr>
      <vt:lpstr>Parallax</vt:lpstr>
      <vt:lpstr>1_Parallax</vt:lpstr>
      <vt:lpstr>Review of Previous Lesson</vt:lpstr>
      <vt:lpstr>1D Kinematics Equations</vt:lpstr>
      <vt:lpstr>Vocabulary</vt:lpstr>
      <vt:lpstr>Vocabulary</vt:lpstr>
      <vt:lpstr>Learning Objectives</vt:lpstr>
      <vt:lpstr>Learning Objectives</vt:lpstr>
      <vt:lpstr>Kinematics Equations</vt:lpstr>
      <vt:lpstr>Kinematics Equations (PhysicsEH - youtube) https://www.youtube.com/watch?v=hD0ineZXpcw</vt:lpstr>
      <vt:lpstr>How to properly use GFEMA:</vt:lpstr>
      <vt:lpstr>How to properly use GFEMA: a review</vt:lpstr>
      <vt:lpstr>Sample Problems and Solutions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1D kinematics</dc:title>
  <dc:creator>Melissa Georgi</dc:creator>
  <cp:lastModifiedBy>Neill Lee</cp:lastModifiedBy>
  <cp:revision>76</cp:revision>
  <dcterms:created xsi:type="dcterms:W3CDTF">2014-09-24T02:59:48Z</dcterms:created>
  <dcterms:modified xsi:type="dcterms:W3CDTF">2018-01-18T08:11:18Z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0790abb9-63b0-4c0d-b05f-669b82da9fdf</vt:lpwstr>
  </property>
  <property fmtid="{D5CDD505-2E9C-101B-9397-08002B2CF9AE}" pid="4" name="Order">
    <vt:r8>1700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