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305" r:id="rId5"/>
    <p:sldId id="256" r:id="rId6"/>
    <p:sldId id="306" r:id="rId7"/>
    <p:sldId id="307" r:id="rId8"/>
    <p:sldId id="308" r:id="rId9"/>
    <p:sldId id="309" r:id="rId10"/>
    <p:sldId id="350" r:id="rId11"/>
    <p:sldId id="371" r:id="rId12"/>
    <p:sldId id="362" r:id="rId13"/>
    <p:sldId id="355" r:id="rId14"/>
    <p:sldId id="356" r:id="rId15"/>
    <p:sldId id="369" r:id="rId16"/>
    <p:sldId id="357" r:id="rId17"/>
    <p:sldId id="359" r:id="rId18"/>
    <p:sldId id="370" r:id="rId19"/>
    <p:sldId id="361" r:id="rId20"/>
    <p:sldId id="358" r:id="rId21"/>
    <p:sldId id="345" r:id="rId22"/>
    <p:sldId id="316" r:id="rId23"/>
    <p:sldId id="319" r:id="rId24"/>
    <p:sldId id="320" r:id="rId25"/>
    <p:sldId id="351" r:id="rId26"/>
    <p:sldId id="348" r:id="rId27"/>
    <p:sldId id="318" r:id="rId28"/>
    <p:sldId id="329" r:id="rId29"/>
    <p:sldId id="346" r:id="rId30"/>
    <p:sldId id="347" r:id="rId31"/>
    <p:sldId id="324" r:id="rId32"/>
    <p:sldId id="349" r:id="rId33"/>
    <p:sldId id="352" r:id="rId34"/>
    <p:sldId id="353" r:id="rId35"/>
    <p:sldId id="330" r:id="rId36"/>
    <p:sldId id="363" r:id="rId37"/>
    <p:sldId id="364" r:id="rId38"/>
    <p:sldId id="365" r:id="rId39"/>
    <p:sldId id="366" r:id="rId40"/>
    <p:sldId id="367" r:id="rId41"/>
    <p:sldId id="368" r:id="rId42"/>
    <p:sldId id="334" r:id="rId43"/>
    <p:sldId id="335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B360F-AF66-4FC6-B955-58369494E5CC}" type="datetimeFigureOut">
              <a:rPr lang="en-US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00570-90D0-4E55-9D13-65AC5BF9B36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37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4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00570-90D0-4E55-9D13-65AC5BF9B3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6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669CD-3D79-4D53-9782-D2AD613D5F0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9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1" y="-13446"/>
            <a:ext cx="1945340" cy="365125"/>
          </a:xfrm>
        </p:spPr>
        <p:txBody>
          <a:bodyPr/>
          <a:lstStyle/>
          <a:p>
            <a:fld id="{4C1FCAE5-6E1E-4B94-B3BB-C5F4228608A1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AEE0-77EB-45BA-80DD-5B27F9A8A6D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4A55-153D-425A-ACD3-2939A1FE852D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1" y="-13446"/>
            <a:ext cx="1792940" cy="365125"/>
          </a:xfrm>
        </p:spPr>
        <p:txBody>
          <a:bodyPr/>
          <a:lstStyle/>
          <a:p>
            <a:fld id="{ACB73BAA-773E-4C26-A2F4-4791D14C83A3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492875"/>
            <a:ext cx="609600" cy="365125"/>
          </a:xfrm>
        </p:spPr>
        <p:txBody>
          <a:bodyPr/>
          <a:lstStyle>
            <a:lvl1pPr>
              <a:defRPr sz="2400"/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355E-9A05-40DE-B111-266D4A05B0E3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BD0A4-3385-4D73-9078-A4B59A00B7CE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F1A2-71D8-4138-BAFC-DFC915BE1250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E9AC7-DD2E-4AD2-8B11-8CCF235B41C0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4009-D47A-4235-9875-8022F38EF3A2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B079-5C8D-49D6-982F-61BF6E913C62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9E584-6D6D-4F76-958B-57644A539F9D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1" y="-13446"/>
            <a:ext cx="2326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30F5-46B9-46E6-B597-0D7E859B05A5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3BFE-33EE-4848-8701-91B1B607C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EZXLkAYjmR0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physics/one-dimensional-motion/acceleration-tutorial/a/acceleration-artic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hyperlink" Target="https://www.youtube.com/channel/UCYqACVYl0c0BhlVN6X2HIMg" TargetMode="External"/><Relationship Id="rId4" Type="http://schemas.openxmlformats.org/officeDocument/2006/relationships/hyperlink" Target="https://www.youtube.com/watch?v=8BR_7vK9PD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hyperlink" Target="https://www.khanacademy.org/science/physics/one-dimensional-motion/acceleration-tutorial/v/acceleration-vs-time-graph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hanacademy.org/science/physics/one-dimensional-motion/acceleration-tutorial/a/what-are-acceleration-vs-time-graph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29eb5meqa6ct7.cloudfront.net/physics_basis/Physics_8/031_Displacement-Time_Graphs.pptx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hyperlink" Target="https://www.youtube.com/channel/UCYqACVYl0c0BhlVN6X2HIMg" TargetMode="External"/><Relationship Id="rId4" Type="http://schemas.openxmlformats.org/officeDocument/2006/relationships/hyperlink" Target="https://www.youtube.com/watch?v=0kQrz4dfxD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iniphysics.com/reading-kinematics-graphs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ebra.org/m/pdNj3DgD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29eb5meqa6ct7.cloudfront.net/physics_basis/Physics_8/031_Displacement-Time_Graphs.pptx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State </a:t>
            </a:r>
            <a:r>
              <a:rPr lang="en-US" altLang="zh-CN" dirty="0"/>
              <a:t>as many Vocabulary words and Learning Objectives that you remember from the last lesson as you can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Now complete the content learning objectives.</a:t>
            </a:r>
            <a:endParaRPr lang="en-US" altLang="zh-CN" dirty="0"/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77C7-510A-4D3A-AED6-7689AF2A80D2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</a:t>
            </a:r>
            <a:r>
              <a:rPr lang="en-US" dirty="0" smtClean="0"/>
              <a:t>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743C0-3416-416E-BE65-7799D9D624E3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 a Acceleration - Time Graph for this journey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</a:t>
            </a:r>
            <a:r>
              <a:rPr lang="en-US" dirty="0"/>
              <a:t>- Time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we </a:t>
            </a:r>
            <a:r>
              <a:rPr lang="en-GB" dirty="0"/>
              <a:t>look at the velocities </a:t>
            </a:r>
            <a:r>
              <a:rPr lang="en-GB" b="1" dirty="0"/>
              <a:t>during</a:t>
            </a:r>
            <a:r>
              <a:rPr lang="en-GB" dirty="0"/>
              <a:t> each stage and consider the velocity changes as instantaneous </a:t>
            </a:r>
            <a:r>
              <a:rPr lang="en-GB" sz="2800" i="1" dirty="0"/>
              <a:t>(although this not actually possible)</a:t>
            </a:r>
            <a:r>
              <a:rPr lang="en-GB" dirty="0"/>
              <a:t> we will </a:t>
            </a:r>
            <a:r>
              <a:rPr lang="en-GB" b="1" dirty="0"/>
              <a:t>not have any acceleration </a:t>
            </a:r>
            <a:r>
              <a:rPr lang="en-GB" sz="2800" i="1" dirty="0" smtClean="0"/>
              <a:t>(as the slopes on such a velocity time graph are all zero) </a:t>
            </a:r>
            <a:r>
              <a:rPr lang="en-GB" dirty="0" smtClean="0"/>
              <a:t>so </a:t>
            </a:r>
            <a:r>
              <a:rPr lang="en-GB" dirty="0"/>
              <a:t>we will have a graph that looks like this: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4586A-1513-4191-BCB9-A91FD2BCF65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2F0A-A440-42CD-B347-0BFF23BB3E01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73179" y="5213697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45319" y="3537466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2819400" y="5053886"/>
            <a:ext cx="874717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/>
          </p:nvPr>
        </p:nvGraphicFramePr>
        <p:xfrm>
          <a:off x="6042864" y="785065"/>
          <a:ext cx="274437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22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85018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549513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836123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Distance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Velocity  (m/s)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/>
          </p:nvPr>
        </p:nvGraphicFramePr>
        <p:xfrm>
          <a:off x="6036955" y="1238818"/>
          <a:ext cx="275028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468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84557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4919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37069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09" name="Table 108"/>
          <p:cNvGraphicFramePr>
            <a:graphicFrameLocks noGrp="1"/>
          </p:cNvGraphicFramePr>
          <p:nvPr>
            <p:extLst/>
          </p:nvPr>
        </p:nvGraphicFramePr>
        <p:xfrm>
          <a:off x="6045749" y="1742932"/>
          <a:ext cx="27414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958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83930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48751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38851">
                  <a:extLst>
                    <a:ext uri="{9D8B030D-6E8A-4147-A177-3AD203B41FA5}">
                      <a16:colId xmlns:a16="http://schemas.microsoft.com/office/drawing/2014/main" val="3202627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+2.5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110" name="Table 109"/>
          <p:cNvGraphicFramePr>
            <a:graphicFrameLocks noGrp="1"/>
          </p:cNvGraphicFramePr>
          <p:nvPr>
            <p:extLst/>
          </p:nvPr>
        </p:nvGraphicFramePr>
        <p:xfrm>
          <a:off x="6045749" y="2203814"/>
          <a:ext cx="274149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116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82771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54794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841664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111" name="Table 110"/>
          <p:cNvGraphicFramePr>
            <a:graphicFrameLocks noGrp="1"/>
          </p:cNvGraphicFramePr>
          <p:nvPr>
            <p:extLst/>
          </p:nvPr>
        </p:nvGraphicFramePr>
        <p:xfrm>
          <a:off x="6045749" y="2703287"/>
          <a:ext cx="274149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168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88345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551841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828136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-1.5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527944" y="5173167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75274" y="3184982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80657" y="5053886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7" name="Rectangle 76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32564" y="3554314"/>
            <a:ext cx="35782" cy="168213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622132" y="3537465"/>
            <a:ext cx="0" cy="975181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819400" y="4495799"/>
            <a:ext cx="32658" cy="558087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0572" y="2590800"/>
            <a:ext cx="4897174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Dotted lines show instantaneous velocity changes.</a:t>
            </a:r>
          </a:p>
          <a:p>
            <a:r>
              <a:rPr lang="en-GB" dirty="0" smtClean="0"/>
              <a:t>They are not solid as this is not  actually possible.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/>
      <p:bldP spid="75" grpId="1"/>
      <p:bldP spid="76" grpId="0"/>
      <p:bldP spid="76" grpId="1"/>
      <p:bldP spid="77" grpId="0"/>
      <p:bldP spid="77" grpId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079471" y="5333481"/>
            <a:ext cx="240000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8532" y="81649"/>
            <a:ext cx="8229600" cy="39860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Acceleration - Time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1B0FD-F129-4DFF-8E5F-7E282CAD33A1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791225" y="1397019"/>
            <a:ext cx="190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Acceleration </a:t>
            </a:r>
            <a:r>
              <a:rPr lang="en-GB" dirty="0" smtClean="0"/>
              <a:t>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9114" y="4583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58482" y="4495800"/>
            <a:ext cx="381288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622132" y="4495799"/>
            <a:ext cx="1201767" cy="1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29282" y="4486098"/>
            <a:ext cx="792850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2823899" y="4483902"/>
            <a:ext cx="807868" cy="717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10</a:t>
            </a:r>
            <a:endParaRPr lang="en-GB" b="1" dirty="0"/>
          </a:p>
        </p:txBody>
      </p:sp>
      <p:sp>
        <p:nvSpPr>
          <p:cNvPr id="58" name="Rectangle 57"/>
          <p:cNvSpPr/>
          <p:nvPr/>
        </p:nvSpPr>
        <p:spPr>
          <a:xfrm>
            <a:off x="486492" y="4114570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sp>
        <p:nvSpPr>
          <p:cNvPr id="59" name="Rectangle 58"/>
          <p:cNvSpPr/>
          <p:nvPr/>
        </p:nvSpPr>
        <p:spPr>
          <a:xfrm>
            <a:off x="1060289" y="4114570"/>
            <a:ext cx="34721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B</a:t>
            </a:r>
            <a:endParaRPr lang="en-GB" b="1" dirty="0"/>
          </a:p>
        </p:txBody>
      </p:sp>
      <p:sp>
        <p:nvSpPr>
          <p:cNvPr id="61" name="Rectangle 60"/>
          <p:cNvSpPr/>
          <p:nvPr/>
        </p:nvSpPr>
        <p:spPr>
          <a:xfrm>
            <a:off x="2010052" y="410627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3064112" y="4127380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7236813" y="5324562"/>
            <a:ext cx="1242667" cy="891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7057610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7" name="Rectangle 76"/>
          <p:cNvSpPr/>
          <p:nvPr/>
        </p:nvSpPr>
        <p:spPr>
          <a:xfrm>
            <a:off x="8389410" y="5802166"/>
            <a:ext cx="460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3s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sp>
        <p:nvSpPr>
          <p:cNvPr id="80" name="Rectangle 79"/>
          <p:cNvSpPr/>
          <p:nvPr/>
        </p:nvSpPr>
        <p:spPr>
          <a:xfrm>
            <a:off x="7289559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sp>
        <p:nvSpPr>
          <p:cNvPr id="81" name="Rectangle 80"/>
          <p:cNvSpPr/>
          <p:nvPr/>
        </p:nvSpPr>
        <p:spPr>
          <a:xfrm>
            <a:off x="8541810" y="4926304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GB" sz="2400" dirty="0"/>
          </a:p>
        </p:txBody>
      </p:sp>
      <p:sp>
        <p:nvSpPr>
          <p:cNvPr id="82" name="Rectangle 81"/>
          <p:cNvSpPr/>
          <p:nvPr/>
        </p:nvSpPr>
        <p:spPr>
          <a:xfrm>
            <a:off x="8541810" y="5578469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GB" sz="2400" dirty="0"/>
          </a:p>
        </p:txBody>
      </p:sp>
      <p:sp>
        <p:nvSpPr>
          <p:cNvPr id="83" name="Rectangle 82"/>
          <p:cNvSpPr/>
          <p:nvPr/>
        </p:nvSpPr>
        <p:spPr>
          <a:xfrm>
            <a:off x="7336303" y="4830898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3 m, fast</a:t>
            </a:r>
            <a:endParaRPr lang="en-GB" sz="2400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43024"/>
              </p:ext>
            </p:extLst>
          </p:nvPr>
        </p:nvGraphicFramePr>
        <p:xfrm>
          <a:off x="5727523" y="733520"/>
          <a:ext cx="34147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899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837701675"/>
                    </a:ext>
                  </a:extLst>
                </a:gridCol>
                <a:gridCol w="912684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Initial Velocity</a:t>
                      </a:r>
                      <a:r>
                        <a:rPr lang="en-GB" sz="1200" baseline="0" dirty="0" smtClean="0"/>
                        <a:t> (m/s)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Final Velocity</a:t>
                      </a:r>
                      <a:r>
                        <a:rPr lang="en-GB" sz="1200" baseline="0" dirty="0" smtClean="0"/>
                        <a:t> (m/s)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Acceleration (m/s</a:t>
                      </a:r>
                      <a:r>
                        <a:rPr lang="en-GB" sz="1200" strike="noStrike" baseline="30000" dirty="0" smtClean="0"/>
                        <a:t>2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460614"/>
              </p:ext>
            </p:extLst>
          </p:nvPr>
        </p:nvGraphicFramePr>
        <p:xfrm>
          <a:off x="5721614" y="1343120"/>
          <a:ext cx="3420672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08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767647663"/>
                    </a:ext>
                  </a:extLst>
                </a:gridCol>
                <a:gridCol w="912686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101501"/>
              </p:ext>
            </p:extLst>
          </p:nvPr>
        </p:nvGraphicFramePr>
        <p:xfrm>
          <a:off x="5730408" y="1847234"/>
          <a:ext cx="3411877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14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779546336"/>
                    </a:ext>
                  </a:extLst>
                </a:gridCol>
                <a:gridCol w="912685">
                  <a:extLst>
                    <a:ext uri="{9D8B030D-6E8A-4147-A177-3AD203B41FA5}">
                      <a16:colId xmlns:a16="http://schemas.microsoft.com/office/drawing/2014/main" val="3202627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487889"/>
              </p:ext>
            </p:extLst>
          </p:nvPr>
        </p:nvGraphicFramePr>
        <p:xfrm>
          <a:off x="5730408" y="2308116"/>
          <a:ext cx="337353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14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469142737"/>
                    </a:ext>
                  </a:extLst>
                </a:gridCol>
                <a:gridCol w="874344">
                  <a:extLst>
                    <a:ext uri="{9D8B030D-6E8A-4147-A177-3AD203B41FA5}">
                      <a16:colId xmlns:a16="http://schemas.microsoft.com/office/drawing/2014/main" val="284324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49750"/>
              </p:ext>
            </p:extLst>
          </p:nvPr>
        </p:nvGraphicFramePr>
        <p:xfrm>
          <a:off x="5730408" y="2807589"/>
          <a:ext cx="337353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014">
                  <a:extLst>
                    <a:ext uri="{9D8B030D-6E8A-4147-A177-3AD203B41FA5}">
                      <a16:colId xmlns:a16="http://schemas.microsoft.com/office/drawing/2014/main" val="1755050480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425733037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1835522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954053568"/>
                    </a:ext>
                  </a:extLst>
                </a:gridCol>
                <a:gridCol w="874344">
                  <a:extLst>
                    <a:ext uri="{9D8B030D-6E8A-4147-A177-3AD203B41FA5}">
                      <a16:colId xmlns:a16="http://schemas.microsoft.com/office/drawing/2014/main" val="3379849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-2.5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 marL="72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GB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77697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9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  <p:bldP spid="75" grpId="0"/>
      <p:bldP spid="75" grpId="1"/>
      <p:bldP spid="76" grpId="0"/>
      <p:bldP spid="76" grpId="1"/>
      <p:bldP spid="77" grpId="0"/>
      <p:bldP spid="77" grpId="1"/>
      <p:bldP spid="79" grpId="0" animBg="1"/>
      <p:bldP spid="79" grpId="1" animBg="1"/>
      <p:bldP spid="80" grpId="0" animBg="1"/>
      <p:bldP spid="80" grpId="1" animBg="1"/>
      <p:bldP spid="81" grpId="0" animBg="1"/>
      <p:bldP spid="82" grpId="0" animBg="1"/>
      <p:bldP spid="82" grpId="1" animBg="1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</a:t>
            </a:r>
            <a:r>
              <a:rPr lang="en-US" dirty="0"/>
              <a:t>- Time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Note that if we look at the velocities </a:t>
            </a:r>
            <a:r>
              <a:rPr lang="en-GB" b="1" dirty="0" smtClean="0"/>
              <a:t>during</a:t>
            </a:r>
            <a:r>
              <a:rPr lang="en-GB" dirty="0" smtClean="0"/>
              <a:t> each stage </a:t>
            </a:r>
            <a:r>
              <a:rPr lang="en-GB" dirty="0"/>
              <a:t>and estimate or “best guess” </a:t>
            </a:r>
            <a:r>
              <a:rPr lang="en-GB" dirty="0" smtClean="0"/>
              <a:t>the </a:t>
            </a:r>
            <a:r>
              <a:rPr lang="en-GB" dirty="0"/>
              <a:t>times to accelerate and </a:t>
            </a:r>
            <a:r>
              <a:rPr lang="en-GB" dirty="0" smtClean="0"/>
              <a:t>deaccelerate, we will have a graph that looks like this: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76B6A-5803-4DFD-B02E-CC56A04E0519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10189" y="6488668"/>
            <a:ext cx="6097951" cy="369332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To save time we will only look at the first stage of your journey.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Straight Arrow Connector 65"/>
          <p:cNvCxnSpPr/>
          <p:nvPr/>
        </p:nvCxnSpPr>
        <p:spPr>
          <a:xfrm>
            <a:off x="6187598" y="5333481"/>
            <a:ext cx="2136807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Velocity -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1527-26BF-4BDF-AECA-E2B95A026AF6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577321" y="1397019"/>
            <a:ext cx="1480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Velocity 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21977" y="614963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-5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7" y="1465306"/>
            <a:ext cx="8745" cy="4797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58482" y="4495800"/>
            <a:ext cx="205341" cy="723167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45117" y="4543002"/>
            <a:ext cx="32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5</a:t>
            </a:r>
            <a:endParaRPr lang="en-GB" b="1" dirty="0"/>
          </a:p>
        </p:txBody>
      </p:sp>
      <p:graphicFrame>
        <p:nvGraphicFramePr>
          <p:cNvPr id="107" name="Table 106"/>
          <p:cNvGraphicFramePr>
            <a:graphicFrameLocks noGrp="1"/>
          </p:cNvGraphicFramePr>
          <p:nvPr>
            <p:extLst/>
          </p:nvPr>
        </p:nvGraphicFramePr>
        <p:xfrm>
          <a:off x="5691501" y="457200"/>
          <a:ext cx="337642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853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965813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76069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1028687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Distance</a:t>
                      </a:r>
                      <a:r>
                        <a:rPr lang="en-GB" sz="1200" baseline="0" dirty="0" smtClean="0"/>
                        <a:t> (m)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Average Velocity  (m/s)</a:t>
                      </a:r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108" name="Table 107"/>
          <p:cNvGraphicFramePr>
            <a:graphicFrameLocks noGrp="1"/>
          </p:cNvGraphicFramePr>
          <p:nvPr>
            <p:extLst/>
          </p:nvPr>
        </p:nvGraphicFramePr>
        <p:xfrm>
          <a:off x="5685592" y="1066800"/>
          <a:ext cx="338233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636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  <a:gridCol w="964857">
                  <a:extLst>
                    <a:ext uri="{9D8B030D-6E8A-4147-A177-3AD203B41FA5}">
                      <a16:colId xmlns:a16="http://schemas.microsoft.com/office/drawing/2014/main" val="3197426083"/>
                    </a:ext>
                  </a:extLst>
                </a:gridCol>
                <a:gridCol w="675400">
                  <a:extLst>
                    <a:ext uri="{9D8B030D-6E8A-4147-A177-3AD203B41FA5}">
                      <a16:colId xmlns:a16="http://schemas.microsoft.com/office/drawing/2014/main" val="4224024321"/>
                    </a:ext>
                  </a:extLst>
                </a:gridCol>
                <a:gridCol w="1029437">
                  <a:extLst>
                    <a:ext uri="{9D8B030D-6E8A-4147-A177-3AD203B41FA5}">
                      <a16:colId xmlns:a16="http://schemas.microsoft.com/office/drawing/2014/main" val="2459410161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" name="Rectangle 57"/>
          <p:cNvSpPr/>
          <p:nvPr/>
        </p:nvSpPr>
        <p:spPr>
          <a:xfrm>
            <a:off x="2289114" y="550191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48000" y="5220000"/>
            <a:ext cx="460653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1109903" y="4498825"/>
            <a:ext cx="148570" cy="72000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-37729" y="4699407"/>
            <a:ext cx="123963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Accelerate</a:t>
            </a:r>
            <a:endParaRPr lang="en-GB" b="1" dirty="0"/>
          </a:p>
        </p:txBody>
      </p:sp>
      <p:sp>
        <p:nvSpPr>
          <p:cNvPr id="65" name="Rectangle 64"/>
          <p:cNvSpPr/>
          <p:nvPr/>
        </p:nvSpPr>
        <p:spPr>
          <a:xfrm>
            <a:off x="71782" y="5169958"/>
            <a:ext cx="21112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Constant velocity</a:t>
            </a:r>
            <a:endParaRPr lang="en-GB" b="1" dirty="0"/>
          </a:p>
        </p:txBody>
      </p:sp>
      <p:sp>
        <p:nvSpPr>
          <p:cNvPr id="67" name="Rectangle 66"/>
          <p:cNvSpPr/>
          <p:nvPr/>
        </p:nvSpPr>
        <p:spPr>
          <a:xfrm>
            <a:off x="1219357" y="4662429"/>
            <a:ext cx="149911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Decelerate</a:t>
            </a:r>
            <a:endParaRPr lang="en-GB" b="1" dirty="0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015772" y="4568178"/>
            <a:ext cx="775157" cy="662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7757661" y="4378175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892449" y="437312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4410000" y="4327149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274078" y="3543300"/>
            <a:ext cx="81069" cy="92785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355147" y="3550124"/>
            <a:ext cx="1337302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692449" y="3543300"/>
            <a:ext cx="116203" cy="994485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26970" y="3773376"/>
            <a:ext cx="123963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Accelerate</a:t>
            </a:r>
            <a:endParaRPr lang="en-GB" b="1" dirty="0"/>
          </a:p>
        </p:txBody>
      </p:sp>
      <p:sp>
        <p:nvSpPr>
          <p:cNvPr id="62" name="Rectangle 61"/>
          <p:cNvSpPr/>
          <p:nvPr/>
        </p:nvSpPr>
        <p:spPr>
          <a:xfrm>
            <a:off x="1108653" y="3167314"/>
            <a:ext cx="211129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Constant velocity</a:t>
            </a:r>
            <a:endParaRPr lang="en-GB" b="1" dirty="0"/>
          </a:p>
        </p:txBody>
      </p:sp>
      <p:sp>
        <p:nvSpPr>
          <p:cNvPr id="64" name="Rectangle 63"/>
          <p:cNvSpPr/>
          <p:nvPr/>
        </p:nvSpPr>
        <p:spPr>
          <a:xfrm>
            <a:off x="2295632" y="3766143"/>
            <a:ext cx="149911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Decelerate</a:t>
            </a:r>
            <a:endParaRPr lang="en-GB" b="1" dirty="0"/>
          </a:p>
        </p:txBody>
      </p:sp>
      <p:sp>
        <p:nvSpPr>
          <p:cNvPr id="68" name="Rectangle 67"/>
          <p:cNvSpPr/>
          <p:nvPr/>
        </p:nvSpPr>
        <p:spPr>
          <a:xfrm>
            <a:off x="6902535" y="5851443"/>
            <a:ext cx="12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5 m, fast</a:t>
            </a:r>
            <a:endParaRPr lang="en-GB" sz="2400" dirty="0"/>
          </a:p>
        </p:txBody>
      </p:sp>
      <p:sp>
        <p:nvSpPr>
          <p:cNvPr id="69" name="Rectangle 68"/>
          <p:cNvSpPr/>
          <p:nvPr/>
        </p:nvSpPr>
        <p:spPr>
          <a:xfrm>
            <a:off x="7134484" y="5413247"/>
            <a:ext cx="3574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GB" sz="24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5694386" y="2614025"/>
          <a:ext cx="338233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9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+2.5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1985" y="6269998"/>
            <a:ext cx="4572000" cy="646331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Note that negative acceleration here shows increasing velocity in the negative direction.</a:t>
            </a:r>
            <a:endParaRPr lang="en-GB" dirty="0"/>
          </a:p>
        </p:txBody>
      </p:sp>
      <p:cxnSp>
        <p:nvCxnSpPr>
          <p:cNvPr id="7" name="Straight Arrow Connector 6"/>
          <p:cNvCxnSpPr>
            <a:endCxn id="63" idx="2"/>
          </p:cNvCxnSpPr>
          <p:nvPr/>
        </p:nvCxnSpPr>
        <p:spPr>
          <a:xfrm flipH="1" flipV="1">
            <a:off x="582086" y="5068739"/>
            <a:ext cx="930107" cy="1514135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015594" y="2458910"/>
            <a:ext cx="4572000" cy="646331"/>
          </a:xfrm>
          <a:prstGeom prst="rect">
            <a:avLst/>
          </a:prstGeom>
          <a:ln w="12700">
            <a:solidFill>
              <a:schemeClr val="accent1"/>
            </a:solidFill>
            <a:prstDash val="sysDash"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Note that negative acceleration here shows decreasing velocity in the positive direction.</a:t>
            </a:r>
            <a:endParaRPr lang="en-GB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2750550" y="3092623"/>
            <a:ext cx="952346" cy="680753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9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6" grpId="0"/>
      <p:bldP spid="76" grpId="1"/>
      <p:bldP spid="79" grpId="0" animBg="1"/>
      <p:bldP spid="79" grpId="1" animBg="1"/>
      <p:bldP spid="63" grpId="0"/>
      <p:bldP spid="65" grpId="0"/>
      <p:bldP spid="67" grpId="0"/>
      <p:bldP spid="61" grpId="0"/>
      <p:bldP spid="62" grpId="0"/>
      <p:bldP spid="64" grpId="0"/>
      <p:bldP spid="68" grpId="0"/>
      <p:bldP spid="69" grpId="0" animBg="1"/>
      <p:bldP spid="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Arrow Connector 72"/>
          <p:cNvCxnSpPr/>
          <p:nvPr/>
        </p:nvCxnSpPr>
        <p:spPr>
          <a:xfrm flipH="1">
            <a:off x="6079471" y="5333481"/>
            <a:ext cx="94793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5223" y="762000"/>
          <a:ext cx="517129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92">
                  <a:extLst>
                    <a:ext uri="{9D8B030D-6E8A-4147-A177-3AD203B41FA5}">
                      <a16:colId xmlns:a16="http://schemas.microsoft.com/office/drawing/2014/main" val="967313722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5031990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25059257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1455926607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0646062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18939597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3751232468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7554510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55794065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763860826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2326172934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739120291"/>
                    </a:ext>
                  </a:extLst>
                </a:gridCol>
                <a:gridCol w="397792">
                  <a:extLst>
                    <a:ext uri="{9D8B030D-6E8A-4147-A177-3AD203B41FA5}">
                      <a16:colId xmlns:a16="http://schemas.microsoft.com/office/drawing/2014/main" val="42090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1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60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37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34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0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682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742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382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71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50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3882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881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854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7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16521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5143"/>
            <a:ext cx="8229600" cy="8794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Acceleration - Graph - Specimen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D6014-93B0-444B-9704-C16BE6FEF2C0}" type="datetime1">
              <a:rPr lang="en-US" smtClean="0"/>
              <a:t>10/26/2017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000" y="4495800"/>
            <a:ext cx="517129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791225" y="1397019"/>
            <a:ext cx="190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Acceleration </a:t>
            </a:r>
            <a:r>
              <a:rPr lang="en-GB" dirty="0" smtClean="0"/>
              <a:t>(m/s)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726022" y="4079267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Time (s)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430000" y="4347072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3133" y="63246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3133" y="2590800"/>
            <a:ext cx="37069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55849" y="458028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0.5</a:t>
            </a:r>
            <a:endParaRPr lang="en-GB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-78532" y="42458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51" name="TextBox 50"/>
          <p:cNvSpPr txBox="1"/>
          <p:nvPr/>
        </p:nvSpPr>
        <p:spPr>
          <a:xfrm>
            <a:off x="-62317" y="241338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-76200" y="6149631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-10</a:t>
            </a:r>
            <a:endParaRPr lang="en-GB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449738" y="1465306"/>
            <a:ext cx="22022" cy="48592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471760" y="6310946"/>
            <a:ext cx="747440" cy="9103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419273" y="4343400"/>
            <a:ext cx="0" cy="288000"/>
          </a:xfrm>
          <a:prstGeom prst="straightConnector1">
            <a:avLst/>
          </a:prstGeom>
          <a:ln w="508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06739" y="4543002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1.0</a:t>
            </a:r>
            <a:endParaRPr lang="en-GB" b="1" dirty="0"/>
          </a:p>
        </p:txBody>
      </p:sp>
      <p:sp>
        <p:nvSpPr>
          <p:cNvPr id="58" name="Rectangle 57"/>
          <p:cNvSpPr/>
          <p:nvPr/>
        </p:nvSpPr>
        <p:spPr>
          <a:xfrm>
            <a:off x="2241028" y="3307591"/>
            <a:ext cx="37794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</a:t>
            </a:r>
            <a:endParaRPr lang="en-GB" b="1" dirty="0"/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4836949" y="1053560"/>
            <a:ext cx="6553" cy="87050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970988" y="785065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Forwards (F) </a:t>
            </a:r>
            <a:r>
              <a:rPr lang="en-GB" sz="1200" i="1" dirty="0" smtClean="0"/>
              <a:t>/ W</a:t>
            </a:r>
            <a:endParaRPr lang="en-GB" sz="1600" i="1" dirty="0"/>
          </a:p>
        </p:txBody>
      </p:sp>
      <p:sp>
        <p:nvSpPr>
          <p:cNvPr id="106" name="TextBox 105"/>
          <p:cNvSpPr txBox="1"/>
          <p:nvPr/>
        </p:nvSpPr>
        <p:spPr>
          <a:xfrm>
            <a:off x="3919885" y="1874163"/>
            <a:ext cx="172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Backwards (B) </a:t>
            </a:r>
            <a:r>
              <a:rPr lang="en-GB" sz="1200" dirty="0" smtClean="0"/>
              <a:t>/ E</a:t>
            </a:r>
            <a:endParaRPr lang="en-GB" dirty="0"/>
          </a:p>
        </p:txBody>
      </p:sp>
      <p:sp>
        <p:nvSpPr>
          <p:cNvPr id="72" name="Oval 71"/>
          <p:cNvSpPr/>
          <p:nvPr/>
        </p:nvSpPr>
        <p:spPr>
          <a:xfrm>
            <a:off x="7027402" y="5219181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5691501" y="4783131"/>
            <a:ext cx="13023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2m, slow</a:t>
            </a:r>
            <a:endParaRPr lang="en-GB" sz="2400" dirty="0"/>
          </a:p>
        </p:txBody>
      </p:sp>
      <p:sp>
        <p:nvSpPr>
          <p:cNvPr id="79" name="Rectangle 78"/>
          <p:cNvSpPr/>
          <p:nvPr/>
        </p:nvSpPr>
        <p:spPr>
          <a:xfrm>
            <a:off x="6447825" y="5447781"/>
            <a:ext cx="377943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A</a:t>
            </a:r>
            <a:endParaRPr lang="en-GB" sz="2400" dirty="0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219200" y="4475238"/>
            <a:ext cx="2401423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620623" y="1512768"/>
            <a:ext cx="791676" cy="3024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438875" y="5909446"/>
            <a:ext cx="123963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Accelerate</a:t>
            </a:r>
            <a:endParaRPr lang="en-GB" b="1" dirty="0"/>
          </a:p>
        </p:txBody>
      </p:sp>
      <p:sp>
        <p:nvSpPr>
          <p:cNvPr id="65" name="Rectangle 64"/>
          <p:cNvSpPr/>
          <p:nvPr/>
        </p:nvSpPr>
        <p:spPr>
          <a:xfrm>
            <a:off x="1633021" y="3679315"/>
            <a:ext cx="2111298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No acceleration</a:t>
            </a:r>
          </a:p>
          <a:p>
            <a:r>
              <a:rPr lang="en-US" b="1" dirty="0" smtClean="0"/>
              <a:t>Constant velocity</a:t>
            </a:r>
            <a:endParaRPr lang="en-GB" b="1" dirty="0"/>
          </a:p>
        </p:txBody>
      </p:sp>
      <p:sp>
        <p:nvSpPr>
          <p:cNvPr id="67" name="Rectangle 66"/>
          <p:cNvSpPr/>
          <p:nvPr/>
        </p:nvSpPr>
        <p:spPr>
          <a:xfrm>
            <a:off x="3415397" y="1140980"/>
            <a:ext cx="149911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Decelerate</a:t>
            </a:r>
            <a:endParaRPr lang="en-GB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015772" y="4568178"/>
            <a:ext cx="775157" cy="6627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757661" y="4378175"/>
            <a:ext cx="105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Forwards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92449" y="4373126"/>
            <a:ext cx="11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Backwards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053964"/>
              </p:ext>
            </p:extLst>
          </p:nvPr>
        </p:nvGraphicFramePr>
        <p:xfrm>
          <a:off x="5727523" y="733520"/>
          <a:ext cx="34147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899">
                  <a:extLst>
                    <a:ext uri="{9D8B030D-6E8A-4147-A177-3AD203B41FA5}">
                      <a16:colId xmlns:a16="http://schemas.microsoft.com/office/drawing/2014/main" val="3100438893"/>
                    </a:ext>
                  </a:extLst>
                </a:gridCol>
                <a:gridCol w="725978">
                  <a:extLst>
                    <a:ext uri="{9D8B030D-6E8A-4147-A177-3AD203B41FA5}">
                      <a16:colId xmlns:a16="http://schemas.microsoft.com/office/drawing/2014/main" val="61466277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02378078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837701675"/>
                    </a:ext>
                  </a:extLst>
                </a:gridCol>
                <a:gridCol w="912684">
                  <a:extLst>
                    <a:ext uri="{9D8B030D-6E8A-4147-A177-3AD203B41FA5}">
                      <a16:colId xmlns:a16="http://schemas.microsoft.com/office/drawing/2014/main" val="972912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Stage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Initial Velocity</a:t>
                      </a:r>
                      <a:r>
                        <a:rPr lang="en-GB" sz="1200" baseline="0" dirty="0" smtClean="0"/>
                        <a:t> (m/s)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Final Velocity</a:t>
                      </a:r>
                      <a:r>
                        <a:rPr lang="en-GB" sz="1200" baseline="0" dirty="0" smtClean="0"/>
                        <a:t> (m/s)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Time (s)</a:t>
                      </a:r>
                      <a:endParaRPr lang="en-GB" sz="1200" dirty="0"/>
                    </a:p>
                  </a:txBody>
                  <a:tcPr marL="72000" marR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Acceleration (m/s</a:t>
                      </a:r>
                      <a:r>
                        <a:rPr lang="en-GB" sz="1200" strike="noStrike" baseline="30000" dirty="0" smtClean="0"/>
                        <a:t>2</a:t>
                      </a:r>
                      <a:r>
                        <a:rPr lang="en-GB" sz="1200" dirty="0" smtClean="0"/>
                        <a:t>)</a:t>
                      </a:r>
                      <a:endParaRPr lang="en-GB" sz="1200" dirty="0"/>
                    </a:p>
                  </a:txBody>
                  <a:tcPr marL="36000" marR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0262456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826046"/>
              </p:ext>
            </p:extLst>
          </p:nvPr>
        </p:nvGraphicFramePr>
        <p:xfrm>
          <a:off x="5721614" y="1343119"/>
          <a:ext cx="562808" cy="1461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08">
                  <a:extLst>
                    <a:ext uri="{9D8B030D-6E8A-4147-A177-3AD203B41FA5}">
                      <a16:colId xmlns:a16="http://schemas.microsoft.com/office/drawing/2014/main" val="1140539794"/>
                    </a:ext>
                  </a:extLst>
                </a:gridCol>
              </a:tblGrid>
              <a:tr h="14610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594964"/>
                  </a:ext>
                </a:extLst>
              </a:tr>
            </a:tbl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1219200" y="4449978"/>
            <a:ext cx="24730" cy="1810819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600674" y="1510312"/>
            <a:ext cx="33177" cy="290270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7998"/>
              </p:ext>
            </p:extLst>
          </p:nvPr>
        </p:nvGraphicFramePr>
        <p:xfrm>
          <a:off x="6288543" y="1352882"/>
          <a:ext cx="285786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978">
                  <a:extLst>
                    <a:ext uri="{9D8B030D-6E8A-4147-A177-3AD203B41FA5}">
                      <a16:colId xmlns:a16="http://schemas.microsoft.com/office/drawing/2014/main" val="377524019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3831135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187063547"/>
                    </a:ext>
                  </a:extLst>
                </a:gridCol>
                <a:gridCol w="912686">
                  <a:extLst>
                    <a:ext uri="{9D8B030D-6E8A-4147-A177-3AD203B41FA5}">
                      <a16:colId xmlns:a16="http://schemas.microsoft.com/office/drawing/2014/main" val="1525962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en-GB" sz="2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07071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56506"/>
              </p:ext>
            </p:extLst>
          </p:nvPr>
        </p:nvGraphicFramePr>
        <p:xfrm>
          <a:off x="6288543" y="1828800"/>
          <a:ext cx="285786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978">
                  <a:extLst>
                    <a:ext uri="{9D8B030D-6E8A-4147-A177-3AD203B41FA5}">
                      <a16:colId xmlns:a16="http://schemas.microsoft.com/office/drawing/2014/main" val="126742945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1085813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663187330"/>
                    </a:ext>
                  </a:extLst>
                </a:gridCol>
                <a:gridCol w="912686">
                  <a:extLst>
                    <a:ext uri="{9D8B030D-6E8A-4147-A177-3AD203B41FA5}">
                      <a16:colId xmlns:a16="http://schemas.microsoft.com/office/drawing/2014/main" val="3453456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6567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132833"/>
              </p:ext>
            </p:extLst>
          </p:nvPr>
        </p:nvGraphicFramePr>
        <p:xfrm>
          <a:off x="6282738" y="2286000"/>
          <a:ext cx="285786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978">
                  <a:extLst>
                    <a:ext uri="{9D8B030D-6E8A-4147-A177-3AD203B41FA5}">
                      <a16:colId xmlns:a16="http://schemas.microsoft.com/office/drawing/2014/main" val="12195752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36853071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908870475"/>
                    </a:ext>
                  </a:extLst>
                </a:gridCol>
                <a:gridCol w="912686">
                  <a:extLst>
                    <a:ext uri="{9D8B030D-6E8A-4147-A177-3AD203B41FA5}">
                      <a16:colId xmlns:a16="http://schemas.microsoft.com/office/drawing/2014/main" val="14578176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2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GB" sz="2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83464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6" grpId="0"/>
      <p:bldP spid="79" grpId="0" animBg="1"/>
      <p:bldP spid="63" grpId="0"/>
      <p:bldP spid="65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Distance (position) to Velocity Time Graph Physics </a:t>
            </a:r>
            <a:r>
              <a:rPr lang="en-GB" dirty="0" smtClean="0"/>
              <a:t>Help</a:t>
            </a:r>
            <a:endParaRPr lang="en-GB" dirty="0"/>
          </a:p>
        </p:txBody>
      </p:sp>
      <p:pic>
        <p:nvPicPr>
          <p:cNvPr id="5" name="Distance (position) to Velocity Time Graph Physics Help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303EA-720C-4B49-9376-0F0F82FC28BB}" type="datetime1">
              <a:rPr lang="en-US" smtClean="0"/>
              <a:t>10/26/2017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6308725"/>
            <a:ext cx="655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hlinkClick r:id="rId5"/>
              </a:rPr>
              <a:t>https://www.youtube.com/watch?v=EZXLkAYjmR0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dirty="0"/>
              <a:t>Acceleration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your actual graph look similar to the rough sketch you drew earlier?</a:t>
            </a:r>
          </a:p>
          <a:p>
            <a:pPr lvl="1"/>
            <a:r>
              <a:rPr lang="en-US" sz="2400" dirty="0" smtClean="0"/>
              <a:t>If not, what are the differences and why do you think you got it wrong? Explain what you didn’t understand and what you now understand.</a:t>
            </a:r>
          </a:p>
          <a:p>
            <a:pPr lvl="2"/>
            <a:r>
              <a:rPr lang="en-US" sz="2000" dirty="0" smtClean="0"/>
              <a:t>If you do not know why you were wrong, please </a:t>
            </a:r>
            <a:r>
              <a:rPr lang="en-US" sz="2000" smtClean="0"/>
              <a:t>ask questions.</a:t>
            </a:r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17B38-AFA2-4C66-9E77-BE24BF937395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Acceleration - </a:t>
            </a:r>
            <a:r>
              <a:rPr lang="en-US" sz="3200" dirty="0"/>
              <a:t>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49154"/>
          </a:xfrm>
        </p:spPr>
        <p:txBody>
          <a:bodyPr>
            <a:noAutofit/>
          </a:bodyPr>
          <a:lstStyle/>
          <a:p>
            <a:r>
              <a:rPr lang="en-GB" sz="2800" dirty="0" smtClean="0"/>
              <a:t>In each section of the journey, is the acceleration steady or is it changing? How do you know?</a:t>
            </a:r>
          </a:p>
          <a:p>
            <a:r>
              <a:rPr lang="en-GB" sz="2800" dirty="0" smtClean="0"/>
              <a:t>Are there any negative slopes or gradients on the graph? What do </a:t>
            </a:r>
            <a:r>
              <a:rPr lang="en-US" sz="2800" dirty="0" smtClean="0"/>
              <a:t>they mean?</a:t>
            </a:r>
          </a:p>
          <a:p>
            <a:r>
              <a:rPr lang="en-US" sz="2800" dirty="0" smtClean="0"/>
              <a:t>What is given by the area under an Acceleration - Time Graph?</a:t>
            </a:r>
          </a:p>
          <a:p>
            <a:r>
              <a:rPr lang="en-US" sz="2800" dirty="0" smtClean="0"/>
              <a:t>How do you know if the person is speeding up or slowing down?</a:t>
            </a:r>
          </a:p>
          <a:p>
            <a:r>
              <a:rPr lang="en-GB" sz="2800" dirty="0" smtClean="0"/>
              <a:t>How can you tell if the person is traveling away from or towards the start point? </a:t>
            </a:r>
          </a:p>
          <a:p>
            <a:r>
              <a:rPr lang="en-GB" sz="2800" dirty="0" smtClean="0"/>
              <a:t>What is the scale on the vertical axis? 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94917-FA8E-42A2-9358-24FCA29710C9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Acceleration - Time </a:t>
            </a:r>
            <a:r>
              <a:rPr lang="en-US" dirty="0"/>
              <a:t>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0731-3440-436F-BDA6-09EFBF38378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/>
              <a:t>Interpreting </a:t>
            </a:r>
            <a:r>
              <a:rPr lang="en-US" sz="3200" dirty="0" smtClean="0"/>
              <a:t>Acceleration </a:t>
            </a:r>
            <a:r>
              <a:rPr lang="en-US" sz="3200" dirty="0"/>
              <a:t>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Autofit/>
          </a:bodyPr>
          <a:lstStyle/>
          <a:p>
            <a:r>
              <a:rPr lang="en-GB" sz="2400" dirty="0"/>
              <a:t>Label the graph showing the: </a:t>
            </a:r>
          </a:p>
          <a:p>
            <a:pPr lvl="1"/>
            <a:r>
              <a:rPr lang="en-GB" sz="2000" dirty="0" smtClean="0"/>
              <a:t>The acceleration at the end of each stage.</a:t>
            </a:r>
          </a:p>
          <a:p>
            <a:pPr lvl="1"/>
            <a:r>
              <a:rPr lang="en-GB" sz="2000" dirty="0" smtClean="0"/>
              <a:t>The acceleration at different points within stages.</a:t>
            </a:r>
          </a:p>
          <a:p>
            <a:pPr lvl="1"/>
            <a:r>
              <a:rPr lang="en-GB" sz="2000" dirty="0" smtClean="0"/>
              <a:t>The change in velocity for each stage.</a:t>
            </a:r>
          </a:p>
          <a:p>
            <a:pPr lvl="1"/>
            <a:r>
              <a:rPr lang="en-GB" sz="2000" dirty="0" smtClean="0"/>
              <a:t>The change in velocity at the end of each stage from the beginning.</a:t>
            </a:r>
          </a:p>
          <a:p>
            <a:pPr lvl="1"/>
            <a:r>
              <a:rPr lang="en-GB" sz="2000" dirty="0" smtClean="0"/>
              <a:t>The change in velocity </a:t>
            </a:r>
            <a:r>
              <a:rPr lang="en-GB" sz="2000" dirty="0"/>
              <a:t>at different points within </a:t>
            </a:r>
            <a:r>
              <a:rPr lang="en-GB" sz="2000" dirty="0" smtClean="0"/>
              <a:t>stages </a:t>
            </a:r>
            <a:r>
              <a:rPr lang="en-GB" sz="2000" dirty="0"/>
              <a:t>from the </a:t>
            </a:r>
            <a:r>
              <a:rPr lang="en-GB" sz="2000" dirty="0" smtClean="0"/>
              <a:t>beginning. </a:t>
            </a:r>
          </a:p>
          <a:p>
            <a:pPr lvl="1"/>
            <a:r>
              <a:rPr lang="en-GB" sz="1600" dirty="0" smtClean="0"/>
              <a:t>If</a:t>
            </a:r>
            <a:r>
              <a:rPr lang="en-GB" sz="2000" dirty="0"/>
              <a:t> someone starts at a velocity </a:t>
            </a:r>
            <a:r>
              <a:rPr lang="en-GB" sz="2000" dirty="0" smtClean="0"/>
              <a:t>of a specified velocity (you choose), the </a:t>
            </a:r>
            <a:r>
              <a:rPr lang="en-GB" sz="2000" dirty="0"/>
              <a:t>object’s velocity at </a:t>
            </a:r>
            <a:r>
              <a:rPr lang="en-GB" sz="2000" dirty="0" smtClean="0"/>
              <a:t>each stage and at different </a:t>
            </a:r>
            <a:r>
              <a:rPr lang="en-GB" sz="2000" dirty="0"/>
              <a:t>points within </a:t>
            </a:r>
            <a:r>
              <a:rPr lang="en-GB" sz="2000" dirty="0" smtClean="0"/>
              <a:t>stages.</a:t>
            </a:r>
            <a:endParaRPr lang="en-GB" sz="2000" dirty="0"/>
          </a:p>
          <a:p>
            <a:pPr lvl="3"/>
            <a:r>
              <a:rPr lang="en-GB" b="1" dirty="0" smtClean="0"/>
              <a:t>What are the differences? Explain.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7B87-36D9-4BB6-A61F-3B22D4944289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4939E-E916-467C-B01F-807ADF21B0F0}" type="datetime1">
              <a:rPr lang="en-US" smtClean="0"/>
              <a:t>10/26/2017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902453"/>
                <a:ext cx="9108140" cy="119618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GB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acceleration</a:t>
                </a:r>
                <a14:m>
                  <m:oMath xmlns:m="http://schemas.openxmlformats.org/officeDocument/2006/math">
                    <m:r>
                      <a:rPr lang="en-GB" sz="2800" b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GB" sz="2800" b="1">
                        <a:latin typeface="Cambria Math" panose="02040503050406030204" pitchFamily="18" charset="0"/>
                      </a:rPr>
                      <m:t>) =</m:t>
                    </m:r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𝒇𝒊𝒏𝒂𝒍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𝒗𝒆𝒍𝒐𝒄𝒊𝒕𝒚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𝒊𝒏𝒊𝒕𝒊𝒂𝒍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𝒗𝒆𝒍𝒐𝒄𝒊𝒕𝒚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𝒕𝒊𝒎𝒆</m:t>
                        </m:r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𝒕𝒂𝒌𝒆𝒏</m:t>
                        </m:r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GB" sz="2800" b="1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GB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902453"/>
                <a:ext cx="9108140" cy="1196182"/>
              </a:xfrm>
              <a:blipFill>
                <a:blip r:embed="rId2"/>
                <a:stretch>
                  <a:fillRect l="-1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2209800" y="3095006"/>
                <a:ext cx="7438572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𝒇𝒊𝒏𝒂𝒍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𝒗𝒆𝒍𝒐𝒄𝒊𝒕𝒚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en-US" sz="2400" b="1" i="1" baseline="-25000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𝒊𝒏𝒊𝒕𝒊𝒂𝒍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𝒗𝒆𝒍𝒐𝒄𝒊𝒕𝒚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sz="2400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𝒕𝒊𝒎𝒆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𝒕𝒂𝒌𝒆𝒏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3095006"/>
                <a:ext cx="7438572" cy="11961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295400" y="4291188"/>
                <a:ext cx="6781799" cy="7441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𝒄𝒉𝒂𝒏𝒈𝒆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𝒗𝒆𝒍𝒐𝒄𝒊𝒕𝒚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el-GR" sz="2400" b="1" i="1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nor/>
                            </m:rPr>
                            <a:rPr lang="en-US" sz="2400" b="1" i="1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𝒕𝒊𝒎𝒆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𝒕𝒂𝒌𝒆𝒏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291188"/>
                <a:ext cx="6781799" cy="744188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What is acceleration</a:t>
            </a:r>
            <a:r>
              <a:rPr lang="en-GB" b="1" dirty="0" smtClean="0"/>
              <a:t>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E3A7-38BE-4A1A-A8BB-B067607F3E3A}" type="datetime1">
              <a:rPr lang="en-US" smtClean="0"/>
              <a:t>10/26/2017</a:t>
            </a:fld>
            <a:endParaRPr lang="en-US"/>
          </a:p>
        </p:txBody>
      </p:sp>
      <p:pic>
        <p:nvPicPr>
          <p:cNvPr id="1026" name="Picture 2" descr="https://ka-perseus-images.s3.amazonaws.com/ee08cfdce4bdba3844612f517e4daf28803f3c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32878"/>
            <a:ext cx="6746875" cy="470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2500" y="6152115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3"/>
              </a:rPr>
              <a:t>https://www.khanacademy.org/science/physics/one-dimensional-motion/acceleration-tutorial/a/acceleration-article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700" b="1" dirty="0">
                <a:hlinkClick r:id="rId4"/>
              </a:rPr>
              <a:t>Experimentally Graphing Uniformly Accelerated Motion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dirty="0" smtClean="0">
                <a:hlinkClick r:id="rId5"/>
              </a:rPr>
              <a:t>Flipping Physics</a:t>
            </a:r>
            <a:r>
              <a:rPr lang="en-GB" sz="3600" dirty="0" smtClean="0"/>
              <a:t> (</a:t>
            </a:r>
            <a:r>
              <a:rPr lang="en-GB" sz="3600" dirty="0" err="1" smtClean="0"/>
              <a:t>youtube</a:t>
            </a:r>
            <a:r>
              <a:rPr lang="en-GB" sz="3600" dirty="0" smtClean="0"/>
              <a:t>)</a:t>
            </a:r>
            <a:endParaRPr lang="en-GB" sz="3600" dirty="0"/>
          </a:p>
        </p:txBody>
      </p:sp>
      <p:pic>
        <p:nvPicPr>
          <p:cNvPr id="5" name="Understanding Uniformly Accelerated Motion [SD, 854x48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DFE5-5E39-47FE-9E7D-F083158B5E2E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A0FF-CDA5-419B-8034-1B7A9B973AB1}" type="datetime1">
              <a:rPr lang="en-US" smtClean="0"/>
              <a:t>10/26/2017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69116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hlinkClick r:id="rId4"/>
              </a:rPr>
              <a:t>https://www.khanacademy.org/science/physics/one-dimensional-motion/acceleration-tutorial/v/acceleration-vs-time-graphs</a:t>
            </a:r>
            <a:endParaRPr lang="en-GB" sz="2000" dirty="0"/>
          </a:p>
        </p:txBody>
      </p:sp>
      <p:pic>
        <p:nvPicPr>
          <p:cNvPr id="3" name="Acceleration vs time graphs (video)  Khan Acad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9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What are </a:t>
            </a:r>
            <a:r>
              <a:rPr lang="en-GB" b="1" dirty="0" smtClean="0"/>
              <a:t>acceleration </a:t>
            </a:r>
            <a:r>
              <a:rPr lang="en-GB" b="1" dirty="0"/>
              <a:t>vs. time graphs</a:t>
            </a:r>
            <a:r>
              <a:rPr lang="en-GB" b="1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https://www.khanacademy.org/science/physics/one-dimensional-motion/acceleration-tutorial/a/what-are-acceleration-vs-time-graphs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AC10B-3A74-4709-ACEE-6DE8BC9AEDBF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ext books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76400"/>
            <a:ext cx="1790700" cy="17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Accelerated Motion</a:t>
            </a:r>
            <a:endParaRPr lang="en-GB" dirty="0"/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416098" y="4169675"/>
            <a:ext cx="8229600" cy="2254359"/>
          </a:xfrm>
        </p:spPr>
        <p:txBody>
          <a:bodyPr/>
          <a:lstStyle/>
          <a:p>
            <a:r>
              <a:rPr lang="en-GB" dirty="0" smtClean="0"/>
              <a:t>Measure the time taken to reach each of the marks.</a:t>
            </a:r>
          </a:p>
          <a:p>
            <a:r>
              <a:rPr lang="en-GB" dirty="0" smtClean="0"/>
              <a:t>Draw a displacement (position) time graph.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38500-7607-4ACD-98D7-5317E8D8CD9B}" type="datetime1">
              <a:rPr lang="en-US" smtClean="0"/>
              <a:t>10/26/2017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33500" y="1752897"/>
            <a:ext cx="6781800" cy="1520368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69514" y="1522065"/>
            <a:ext cx="1630703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Inclined rail</a:t>
            </a:r>
            <a:endParaRPr lang="en-GB" sz="2400" dirty="0"/>
          </a:p>
        </p:txBody>
      </p:sp>
      <p:sp>
        <p:nvSpPr>
          <p:cNvPr id="8" name="Oval 7"/>
          <p:cNvSpPr/>
          <p:nvPr/>
        </p:nvSpPr>
        <p:spPr>
          <a:xfrm>
            <a:off x="1258111" y="1436541"/>
            <a:ext cx="304800" cy="29468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015945" y="892770"/>
            <a:ext cx="635110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ball</a:t>
            </a:r>
            <a:endParaRPr lang="en-GB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965682" y="166940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820754" y="184603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75826" y="202265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530898" y="2199274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385970" y="2375896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241042" y="2552518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096114" y="2729140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51186" y="2905762"/>
            <a:ext cx="299901" cy="5461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1735" y="2083508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10</a:t>
            </a:r>
            <a:r>
              <a:rPr lang="en-GB" sz="2000" b="1" dirty="0" smtClean="0"/>
              <a:t>cm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448793" y="2237794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20</a:t>
            </a:r>
            <a:r>
              <a:rPr lang="en-GB" sz="2000" b="1" dirty="0" smtClean="0"/>
              <a:t>cm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91320" y="2433896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30</a:t>
            </a:r>
            <a:r>
              <a:rPr lang="en-GB" sz="2000" b="1" dirty="0" smtClean="0"/>
              <a:t>cm</a:t>
            </a:r>
            <a:endParaRPr lang="en-GB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191000" y="2745374"/>
            <a:ext cx="3760186" cy="91222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Image result for stop wa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34" y="2877027"/>
            <a:ext cx="1336525" cy="134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40716" y="52858"/>
            <a:ext cx="3739998" cy="461665"/>
          </a:xfrm>
          <a:prstGeom prst="rect">
            <a:avLst/>
          </a:prstGeom>
          <a:noFill/>
          <a:ln w="25400">
            <a:solidFill>
              <a:schemeClr val="tx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GB" sz="2400" dirty="0" smtClean="0"/>
              <a:t>Remember this experiment?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6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Acceleration 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Draw a rough sketch of what you think an Acceleration - Time graph will look like for the “accelerated motion” </a:t>
            </a:r>
            <a:r>
              <a:rPr lang="en-US" dirty="0"/>
              <a:t>from the </a:t>
            </a:r>
            <a:r>
              <a:rPr lang="en-US" dirty="0" smtClean="0"/>
              <a:t>presentation </a:t>
            </a:r>
            <a:r>
              <a:rPr lang="en-US" i="1" dirty="0"/>
              <a:t>(“</a:t>
            </a:r>
            <a:r>
              <a:rPr lang="en-GB" b="1" i="1" dirty="0">
                <a:hlinkClick r:id="rId2"/>
              </a:rPr>
              <a:t>Displacement (Position)-Time Graphs Presentation</a:t>
            </a:r>
            <a:r>
              <a:rPr lang="en-GB" i="1" dirty="0"/>
              <a:t>”) 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FCF11-9113-49B9-B090-22E91B02474B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Accelerated Motion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Acceleration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Using your results from the earlier experiment create a table with the data needed to create an Acceleration </a:t>
            </a:r>
            <a:r>
              <a:rPr lang="en-US" dirty="0"/>
              <a:t>- Time </a:t>
            </a:r>
            <a:r>
              <a:rPr lang="en-US" dirty="0" smtClean="0"/>
              <a:t>graph for </a:t>
            </a:r>
            <a:r>
              <a:rPr lang="en-GB" dirty="0" smtClean="0"/>
              <a:t>Accelerated Motion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Create </a:t>
            </a:r>
            <a:r>
              <a:rPr lang="en-US" dirty="0"/>
              <a:t>an Acceleration - Time graph for </a:t>
            </a:r>
            <a:r>
              <a:rPr lang="en-GB" dirty="0"/>
              <a:t>Accelerated Motion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35A42-F299-4AFF-A007-A235FE7A3541}" type="datetime1">
              <a:rPr lang="en-US" smtClean="0"/>
              <a:t>10/26/2017</a:t>
            </a:fld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dirty="0"/>
              <a:t>Acceleration - 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308846"/>
            <a:ext cx="8686800" cy="5549154"/>
          </a:xfrm>
        </p:spPr>
        <p:txBody>
          <a:bodyPr>
            <a:noAutofit/>
          </a:bodyPr>
          <a:lstStyle/>
          <a:p>
            <a:r>
              <a:rPr lang="en-US" sz="2800" dirty="0" smtClean="0"/>
              <a:t>Does your actual graph look similar to the rough sketch you drew earlier?</a:t>
            </a:r>
          </a:p>
          <a:p>
            <a:pPr lvl="1"/>
            <a:r>
              <a:rPr lang="en-US" sz="2400" dirty="0" smtClean="0"/>
              <a:t>If not, what are the differences and why do you think you got it wrong? Explain what you didn’t understand and what you now understand.</a:t>
            </a:r>
          </a:p>
          <a:p>
            <a:pPr lvl="2"/>
            <a:r>
              <a:rPr lang="en-US" sz="2000" dirty="0" smtClean="0"/>
              <a:t>If you do not know why you were wrong, please </a:t>
            </a:r>
            <a:r>
              <a:rPr lang="en-US" sz="2000" smtClean="0"/>
              <a:t>ask questions.</a:t>
            </a:r>
            <a:endParaRPr lang="en-GB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47B0B-2E8D-464B-8B0C-A8565895FF2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Vocabulary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4364497"/>
              </p:ext>
            </p:extLst>
          </p:nvPr>
        </p:nvGraphicFramePr>
        <p:xfrm>
          <a:off x="304800" y="762000"/>
          <a:ext cx="67056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time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area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curve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slope</a:t>
                      </a:r>
                      <a:r>
                        <a:rPr lang="en-GB" sz="2800" baseline="0" dirty="0" smtClean="0"/>
                        <a:t> / gradient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918419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635505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axes</a:t>
                      </a:r>
                      <a:endParaRPr lang="en-GB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711708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0031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/>
                        <a:t>acceleration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015435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D7DA-5DA5-4BAA-B598-259F9DA8DF17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Interpreting Acceleration - </a:t>
            </a:r>
            <a:r>
              <a:rPr lang="en-US" sz="3200" dirty="0"/>
              <a:t>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49154"/>
          </a:xfrm>
        </p:spPr>
        <p:txBody>
          <a:bodyPr>
            <a:noAutofit/>
          </a:bodyPr>
          <a:lstStyle/>
          <a:p>
            <a:r>
              <a:rPr lang="en-GB" sz="2800" dirty="0" smtClean="0"/>
              <a:t>In each section of the journey, is the acceleration steady or is it changing? How do you know?</a:t>
            </a:r>
          </a:p>
          <a:p>
            <a:r>
              <a:rPr lang="en-GB" sz="2800" dirty="0" smtClean="0"/>
              <a:t>Are there any negative slopes or gradients on the graph? What do </a:t>
            </a:r>
            <a:r>
              <a:rPr lang="en-US" sz="2800" dirty="0" smtClean="0"/>
              <a:t>they mean?</a:t>
            </a:r>
          </a:p>
          <a:p>
            <a:r>
              <a:rPr lang="en-US" sz="2800" dirty="0" smtClean="0"/>
              <a:t>What is given by the area under an Acceleration - Time Graph?</a:t>
            </a:r>
          </a:p>
          <a:p>
            <a:r>
              <a:rPr lang="en-US" sz="2800" dirty="0" smtClean="0"/>
              <a:t>How do you know if the person is speeding up or slowing down?</a:t>
            </a:r>
          </a:p>
          <a:p>
            <a:r>
              <a:rPr lang="en-GB" sz="2800" dirty="0" smtClean="0"/>
              <a:t>How can you tell if the person is traveling away from or towards the start point? </a:t>
            </a:r>
          </a:p>
          <a:p>
            <a:r>
              <a:rPr lang="en-GB" sz="2800" dirty="0" smtClean="0"/>
              <a:t>What is the scale on the vertical axis? 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D951-D33C-4FEE-98B6-2E7886F41164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/>
              <a:t>Interpreting </a:t>
            </a:r>
            <a:r>
              <a:rPr lang="en-US" sz="3200" dirty="0" smtClean="0"/>
              <a:t>Acceleration </a:t>
            </a:r>
            <a:r>
              <a:rPr lang="en-US" sz="3200" dirty="0"/>
              <a:t>- Time Graphs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Autofit/>
          </a:bodyPr>
          <a:lstStyle/>
          <a:p>
            <a:r>
              <a:rPr lang="en-GB" sz="2400" dirty="0"/>
              <a:t>Label the graph showing the: </a:t>
            </a:r>
          </a:p>
          <a:p>
            <a:pPr lvl="1"/>
            <a:r>
              <a:rPr lang="en-GB" sz="2000" dirty="0" smtClean="0"/>
              <a:t>The acceleration at the end of each stage.</a:t>
            </a:r>
          </a:p>
          <a:p>
            <a:pPr lvl="1"/>
            <a:r>
              <a:rPr lang="en-GB" sz="2000" dirty="0" smtClean="0"/>
              <a:t>The acceleration at different points within stages.</a:t>
            </a:r>
          </a:p>
          <a:p>
            <a:pPr lvl="1"/>
            <a:r>
              <a:rPr lang="en-GB" sz="2000" dirty="0" smtClean="0"/>
              <a:t>The change in velocity for each stage.</a:t>
            </a:r>
          </a:p>
          <a:p>
            <a:pPr lvl="1"/>
            <a:r>
              <a:rPr lang="en-GB" sz="2000" dirty="0" smtClean="0"/>
              <a:t>The change in velocity at the end of each stage from the beginning.</a:t>
            </a:r>
          </a:p>
          <a:p>
            <a:pPr lvl="1"/>
            <a:r>
              <a:rPr lang="en-GB" sz="2000" dirty="0" smtClean="0"/>
              <a:t>The change in velocity </a:t>
            </a:r>
            <a:r>
              <a:rPr lang="en-GB" sz="2000" dirty="0"/>
              <a:t>at different points within </a:t>
            </a:r>
            <a:r>
              <a:rPr lang="en-GB" sz="2000" dirty="0" smtClean="0"/>
              <a:t>stages </a:t>
            </a:r>
            <a:r>
              <a:rPr lang="en-GB" sz="2000" dirty="0"/>
              <a:t>from the </a:t>
            </a:r>
            <a:r>
              <a:rPr lang="en-GB" sz="2000" dirty="0" smtClean="0"/>
              <a:t>beginning. </a:t>
            </a:r>
          </a:p>
          <a:p>
            <a:pPr lvl="1"/>
            <a:r>
              <a:rPr lang="en-GB" sz="1600" dirty="0" smtClean="0"/>
              <a:t>If</a:t>
            </a:r>
            <a:r>
              <a:rPr lang="en-GB" sz="2000" dirty="0"/>
              <a:t> someone starts at a velocity </a:t>
            </a:r>
            <a:r>
              <a:rPr lang="en-GB" sz="2000" dirty="0" smtClean="0"/>
              <a:t>of a specified velocity (you choose), the </a:t>
            </a:r>
            <a:r>
              <a:rPr lang="en-GB" sz="2000" dirty="0"/>
              <a:t>object’s velocity at </a:t>
            </a:r>
            <a:r>
              <a:rPr lang="en-GB" sz="2000" dirty="0" smtClean="0"/>
              <a:t>each stage and at different </a:t>
            </a:r>
            <a:r>
              <a:rPr lang="en-GB" sz="2000" dirty="0"/>
              <a:t>points within </a:t>
            </a:r>
            <a:r>
              <a:rPr lang="en-GB" sz="2000" dirty="0" smtClean="0"/>
              <a:t>stages.</a:t>
            </a:r>
            <a:endParaRPr lang="en-GB" sz="2000" dirty="0"/>
          </a:p>
          <a:p>
            <a:pPr lvl="3"/>
            <a:r>
              <a:rPr lang="en-GB" b="1" dirty="0" smtClean="0"/>
              <a:t>What are the differences? Explain.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220D-E401-4FAD-A78C-423360D98F3C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 b="1" dirty="0">
                <a:hlinkClick r:id="rId4"/>
              </a:rPr>
              <a:t>Understanding Uniformly Accelerated </a:t>
            </a:r>
            <a:r>
              <a:rPr lang="en-GB" sz="3600" b="1" dirty="0" smtClean="0">
                <a:hlinkClick r:id="rId4"/>
              </a:rPr>
              <a:t>Motion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sz="3600" dirty="0" smtClean="0">
                <a:hlinkClick r:id="rId5"/>
              </a:rPr>
              <a:t>Flipping Physics</a:t>
            </a:r>
            <a:r>
              <a:rPr lang="en-GB" sz="3600" dirty="0" smtClean="0"/>
              <a:t> (</a:t>
            </a:r>
            <a:r>
              <a:rPr lang="en-GB" sz="3600" dirty="0" err="1" smtClean="0"/>
              <a:t>youtube</a:t>
            </a:r>
            <a:r>
              <a:rPr lang="en-GB" sz="3600" dirty="0" smtClean="0"/>
              <a:t>)</a:t>
            </a:r>
            <a:endParaRPr lang="en-GB" sz="3600" dirty="0"/>
          </a:p>
        </p:txBody>
      </p:sp>
      <p:pic>
        <p:nvPicPr>
          <p:cNvPr id="5" name="Understanding Uniformly Accelerated Motion [SD, 854x480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D4817-6E69-432F-AFA6-FCEC1C4E6E86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7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Reading </a:t>
            </a:r>
            <a:r>
              <a:rPr lang="en-GB" dirty="0" smtClean="0">
                <a:hlinkClick r:id="rId2"/>
              </a:rPr>
              <a:t>Graphs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A1006-D546-4E12-B2B9-2C7ABE93EEC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 descr="https://cdn.miniphysics.com/wp-content/uploads/2014/02/all-graphs-of-mo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6667"/>
            <a:ext cx="7286626" cy="534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554" y="958456"/>
            <a:ext cx="6271750" cy="3279212"/>
            <a:chOff x="1182285" y="2686236"/>
            <a:chExt cx="5326692" cy="2579716"/>
          </a:xfrm>
        </p:grpSpPr>
        <p:pic>
          <p:nvPicPr>
            <p:cNvPr id="8" name="Picture 7" descr="Fhsst rectmot1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14357" b="18005"/>
            <a:stretch/>
          </p:blipFill>
          <p:spPr bwMode="auto">
            <a:xfrm>
              <a:off x="1182285" y="2686236"/>
              <a:ext cx="5326692" cy="2535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789691" y="4917609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9647" y="4901852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7501" y="4891314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120958" y="1138567"/>
            <a:ext cx="6606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mark on the acceleration axis is 2 m/s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Each mark on the time axis is 4 s.</a:t>
            </a:r>
            <a:endParaRPr lang="en-GB" sz="2800" dirty="0"/>
          </a:p>
        </p:txBody>
      </p:sp>
      <p:sp>
        <p:nvSpPr>
          <p:cNvPr id="14" name="Rectangle 13"/>
          <p:cNvSpPr/>
          <p:nvPr/>
        </p:nvSpPr>
        <p:spPr>
          <a:xfrm>
            <a:off x="3252109" y="4558393"/>
            <a:ext cx="2590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609600" y="4399605"/>
            <a:ext cx="71176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What is the acceleration of the object at:</a:t>
            </a:r>
          </a:p>
          <a:p>
            <a:pPr marL="728663" lvl="1" indent="-385763">
              <a:buFont typeface="+mj-lt"/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seconds?</a:t>
            </a:r>
          </a:p>
          <a:p>
            <a:pPr marL="728663" lvl="1" indent="-385763">
              <a:buFont typeface="+mj-lt"/>
              <a:buAutoNum type="alphaLcParenR"/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 seconds?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8772" y="-1652"/>
            <a:ext cx="8229600" cy="7415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1CF64-2FF5-4D1A-A218-770F25327C14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554" y="958456"/>
            <a:ext cx="6271750" cy="3279206"/>
            <a:chOff x="1182285" y="2686234"/>
            <a:chExt cx="5326690" cy="2579709"/>
          </a:xfrm>
        </p:grpSpPr>
        <p:pic>
          <p:nvPicPr>
            <p:cNvPr id="8" name="Picture 7" descr="Fhsst rectmot1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14357" b="18005"/>
            <a:stretch/>
          </p:blipFill>
          <p:spPr bwMode="auto">
            <a:xfrm>
              <a:off x="1182285" y="2686234"/>
              <a:ext cx="5326690" cy="2535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789691" y="4917600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9647" y="4901848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7501" y="4891314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52109" y="4558393"/>
            <a:ext cx="2590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410806" y="4428634"/>
            <a:ext cx="8026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If the object starts at a velocity of 10 m/s, what is the object’s velocity at: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seconds?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seconds?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8772" y="-1652"/>
            <a:ext cx="8229600" cy="7415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20958" y="1138567"/>
            <a:ext cx="6606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mark on the acceleration axis is 2 m/s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Each mark on the time axis is 4 s.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3964-4B51-46C0-909C-50E31C8311CD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554" y="958456"/>
            <a:ext cx="6271750" cy="3279206"/>
            <a:chOff x="1182285" y="2686234"/>
            <a:chExt cx="5326690" cy="2579709"/>
          </a:xfrm>
        </p:grpSpPr>
        <p:pic>
          <p:nvPicPr>
            <p:cNvPr id="8" name="Picture 7" descr="Fhsst rectmot1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14357" b="18005"/>
            <a:stretch/>
          </p:blipFill>
          <p:spPr bwMode="auto">
            <a:xfrm>
              <a:off x="1182285" y="2686234"/>
              <a:ext cx="5326690" cy="2535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789691" y="4917600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9647" y="4901848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7501" y="4891314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52109" y="4558393"/>
            <a:ext cx="2590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221568" y="4062320"/>
            <a:ext cx="85500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Between 4 seconds and 6 seconds, what is true of the object?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at rest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speeding up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slowing down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maintaining a constant velocity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8772" y="-1652"/>
            <a:ext cx="8229600" cy="7415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20958" y="1138567"/>
            <a:ext cx="6606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mark on the acceleration axis is 2 m/s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Each mark on the time axis is 4 s.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A1EC1-8716-435D-8D01-D2507CD3A1C7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554" y="958456"/>
            <a:ext cx="6271750" cy="3279206"/>
            <a:chOff x="1182285" y="2686234"/>
            <a:chExt cx="5326690" cy="2579709"/>
          </a:xfrm>
        </p:grpSpPr>
        <p:pic>
          <p:nvPicPr>
            <p:cNvPr id="8" name="Picture 7" descr="Fhsst rectmot1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14357" b="18005"/>
            <a:stretch/>
          </p:blipFill>
          <p:spPr bwMode="auto">
            <a:xfrm>
              <a:off x="1182285" y="2686234"/>
              <a:ext cx="5326690" cy="2535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789691" y="4917600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9647" y="4901848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7501" y="4891314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52109" y="4558393"/>
            <a:ext cx="2590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221568" y="4062320"/>
            <a:ext cx="85500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Between 8 seconds and 12 seconds, what is true of the object?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at rest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speeding up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slowing down</a:t>
            </a:r>
          </a:p>
          <a:p>
            <a:pPr marL="385763" indent="-385763">
              <a:buFont typeface="+mj-lt"/>
              <a:buAutoNum type="alphaLcParenR"/>
            </a:pPr>
            <a:r>
              <a:rPr lang="en-GB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 is maintaining a constant velocity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8772" y="-1652"/>
            <a:ext cx="8229600" cy="7415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20958" y="1138567"/>
            <a:ext cx="6606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mark on the acceleration axis is 2 m/s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Each mark on the time axis is 4 s.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267C-2CDD-457B-A311-2C93C945EEA4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9554" y="958456"/>
            <a:ext cx="6271750" cy="3279206"/>
            <a:chOff x="1182285" y="2686234"/>
            <a:chExt cx="5326690" cy="2579709"/>
          </a:xfrm>
        </p:grpSpPr>
        <p:pic>
          <p:nvPicPr>
            <p:cNvPr id="8" name="Picture 7" descr="Fhsst rectmot12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8" t="14357" b="18005"/>
            <a:stretch/>
          </p:blipFill>
          <p:spPr bwMode="auto">
            <a:xfrm>
              <a:off x="1182285" y="2686234"/>
              <a:ext cx="5326690" cy="25351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789691" y="4917600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9647" y="4901848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7501" y="4891314"/>
              <a:ext cx="345396" cy="348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52109" y="4558393"/>
            <a:ext cx="25904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221568" y="4062320"/>
            <a:ext cx="8550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GB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If the object moves with a negative velocity for the journey, which is true?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23" y="5227331"/>
            <a:ext cx="8892046" cy="13849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57175" indent="-257175">
              <a:buFont typeface="+mj-lt"/>
              <a:buAutoNum type="alphaLcParenR"/>
            </a:pPr>
            <a:r>
              <a:rPr lang="en-GB" sz="2800" dirty="0" smtClean="0"/>
              <a:t> It </a:t>
            </a:r>
            <a:r>
              <a:rPr lang="en-GB" sz="2800" dirty="0"/>
              <a:t>is moving faster.</a:t>
            </a:r>
          </a:p>
          <a:p>
            <a:pPr marL="257175" indent="-257175">
              <a:buFont typeface="+mj-lt"/>
              <a:buAutoNum type="alphaLcParenR"/>
            </a:pPr>
            <a:r>
              <a:rPr lang="en-GB" sz="2800" dirty="0" smtClean="0"/>
              <a:t> It </a:t>
            </a:r>
            <a:r>
              <a:rPr lang="en-GB" sz="2800" dirty="0"/>
              <a:t>is moving more slowly</a:t>
            </a:r>
            <a:r>
              <a:rPr lang="en-GB" sz="2800" dirty="0" smtClean="0"/>
              <a:t>.</a:t>
            </a:r>
          </a:p>
          <a:p>
            <a:pPr marL="257175" indent="-257175">
              <a:buFont typeface="+mj-lt"/>
              <a:buAutoNum type="alphaLcParenR"/>
            </a:pPr>
            <a:endParaRPr lang="en-GB" sz="2800" dirty="0"/>
          </a:p>
          <a:p>
            <a:pPr marL="257175" indent="-257175">
              <a:buFont typeface="+mj-lt"/>
              <a:buAutoNum type="alphaLcParenR"/>
            </a:pPr>
            <a:r>
              <a:rPr lang="en-GB" sz="2800" dirty="0" smtClean="0"/>
              <a:t> It </a:t>
            </a:r>
            <a:r>
              <a:rPr lang="en-GB" sz="2800" dirty="0"/>
              <a:t>hasn’t changed speed.</a:t>
            </a:r>
          </a:p>
          <a:p>
            <a:pPr marL="257175" indent="-257175">
              <a:buFont typeface="+mj-lt"/>
              <a:buAutoNum type="alphaLcParenR"/>
            </a:pPr>
            <a:r>
              <a:rPr lang="en-GB" sz="2800" dirty="0" smtClean="0"/>
              <a:t> It </a:t>
            </a:r>
            <a:r>
              <a:rPr lang="en-GB" sz="2800" dirty="0"/>
              <a:t>is at rest the whole time.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8772" y="-1652"/>
            <a:ext cx="8229600" cy="74150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20958" y="1138567"/>
            <a:ext cx="66062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Each mark on the acceleration axis is 2 m/s</a:t>
            </a:r>
            <a:r>
              <a:rPr lang="en-US" sz="2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</a:rPr>
              <a:t>Each mark on the time axis is 4 s.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4BDCB-A1DD-49F1-9DA2-5E46001FBDB7}" type="datetime1">
              <a:rPr lang="en-US" smtClean="0"/>
              <a:t>10/26/2017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8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Position, Velocity, and Acceleration vs. Time Graphs</a:t>
            </a:r>
          </a:p>
          <a:p>
            <a:pPr lvl="1"/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www.geogebra.org/m/pdNj3DgD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CA104-0349-4CAA-BD8E-BBD10A0B4DDE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Vocabulary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871658"/>
              </p:ext>
            </p:extLst>
          </p:nvPr>
        </p:nvGraphicFramePr>
        <p:xfrm>
          <a:off x="457200" y="1447800"/>
          <a:ext cx="6705600" cy="3321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1005254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calculate</a:t>
                      </a:r>
                      <a:endParaRPr lang="en-GB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023908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construct</a:t>
                      </a:r>
                      <a:endParaRPr lang="en-GB" sz="3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4615121"/>
                  </a:ext>
                </a:extLst>
              </a:tr>
              <a:tr h="5457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 smtClean="0"/>
                        <a:t>appropriate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3463239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5AB9-DC5F-4377-AD2B-7706A9C1CF55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Match the following graphs to there correct “stories”.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557ED-8A30-4354-9EE5-B7A75B091B18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Grade yourself.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Grade yourself on the vocabulary and learning objectives of the lesson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00BBB-D0B8-455A-AC9C-749A634CC564}" type="datetime1">
              <a:rPr lang="en-US" smtClean="0"/>
              <a:t>10/26/2017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GB" sz="4000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060238"/>
              </p:ext>
            </p:extLst>
          </p:nvPr>
        </p:nvGraphicFramePr>
        <p:xfrm>
          <a:off x="76200" y="1188720"/>
          <a:ext cx="8955740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18334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 and read a velocity time graph. </a:t>
                      </a:r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148290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Calculate the acceleration (slope) and displacement (area under the curve) from a velocity time graph. </a:t>
                      </a:r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6961443"/>
                  </a:ext>
                </a:extLst>
              </a:tr>
              <a:tr h="35051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Match the action of an object with the appropriately shaped graph.</a:t>
                      </a:r>
                      <a:endParaRPr lang="en-GB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5612616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15D1A-57FC-4A46-BC4F-D081DB9839C4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Objectives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42821"/>
              </p:ext>
            </p:extLst>
          </p:nvPr>
        </p:nvGraphicFramePr>
        <p:xfrm>
          <a:off x="457200" y="1600200"/>
          <a:ext cx="845819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799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Language: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aseline="0" dirty="0" smtClean="0"/>
                        <a:t>Start</a:t>
                      </a:r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smtClean="0"/>
                        <a:t>End</a:t>
                      </a:r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Read</a:t>
                      </a:r>
                      <a:r>
                        <a:rPr lang="en-US" sz="2800" baseline="0" dirty="0" smtClean="0"/>
                        <a:t> and interpret instructions and questions.</a:t>
                      </a:r>
                      <a:endParaRPr lang="en-GB" sz="2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217EC-FC0A-496F-A2F4-2F9213FC0992}" type="datetime1">
              <a:rPr lang="en-US" smtClean="0"/>
              <a:t>10/26/2017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</a:t>
            </a:r>
            <a:r>
              <a:rPr lang="en-US" dirty="0" smtClean="0"/>
              <a:t>- </a:t>
            </a:r>
            <a:r>
              <a:rPr lang="en-US" dirty="0"/>
              <a:t>Time Graphs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Draw a rough sketch of what you think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Acceleration </a:t>
            </a:r>
            <a:r>
              <a:rPr lang="en-US" dirty="0" smtClean="0"/>
              <a:t>- Time graph will look like for your </a:t>
            </a:r>
            <a:r>
              <a:rPr lang="en-US" dirty="0"/>
              <a:t>“journey” from the last presentation </a:t>
            </a:r>
            <a:r>
              <a:rPr lang="en-US" i="1" dirty="0"/>
              <a:t>(“</a:t>
            </a:r>
            <a:r>
              <a:rPr lang="en-GB" b="1" i="1" dirty="0">
                <a:hlinkClick r:id="rId2"/>
              </a:rPr>
              <a:t>Displacement (Position)-Time Graphs Presentation</a:t>
            </a:r>
            <a:r>
              <a:rPr lang="en-GB" i="1" dirty="0" smtClean="0"/>
              <a:t>”).</a:t>
            </a:r>
          </a:p>
          <a:p>
            <a:pPr lvl="1"/>
            <a:r>
              <a:rPr lang="en-US" dirty="0"/>
              <a:t>Explain to your group why you believe your </a:t>
            </a:r>
            <a:r>
              <a:rPr lang="en-US" dirty="0" smtClean="0"/>
              <a:t>graph </a:t>
            </a:r>
            <a:r>
              <a:rPr lang="en-US" dirty="0"/>
              <a:t>will look like this.</a:t>
            </a:r>
          </a:p>
          <a:p>
            <a:pPr lvl="1"/>
            <a:r>
              <a:rPr lang="en-US" dirty="0"/>
              <a:t>Some students will now explain why they believe their </a:t>
            </a:r>
            <a:r>
              <a:rPr lang="en-US" dirty="0" smtClean="0"/>
              <a:t>graph </a:t>
            </a:r>
            <a:r>
              <a:rPr lang="en-US" dirty="0"/>
              <a:t>will look like this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0B4F-DE0E-471C-B933-99E1607271B9}" type="datetime1">
              <a:rPr lang="en-US" smtClean="0"/>
              <a:t>10/26/2017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36766" y="1120947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Pre-Lab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A5192-0832-4CCB-87D9-66ABBADD370D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-76200" y="2791529"/>
                <a:ext cx="3770511" cy="11961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𝐚</m:t>
                      </m:r>
                      <m:r>
                        <a:rPr lang="en-GB" b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baseline="-25000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num>
                        <m:den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GB" sz="4400" dirty="0"/>
              </a:p>
            </p:txBody>
          </p:sp>
        </mc:Choice>
        <mc:Fallback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791529"/>
                <a:ext cx="3770511" cy="11961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218311" y="2481679"/>
                <a:ext cx="3704091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 smtClean="0"/>
                  <a:t>a = acceleration (m/s</a:t>
                </a:r>
                <a:r>
                  <a:rPr lang="en-GB" sz="2800" baseline="30000" dirty="0" smtClean="0"/>
                  <a:t>2</a:t>
                </a:r>
                <a:r>
                  <a:rPr lang="en-GB" sz="28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GB" sz="2800" dirty="0" smtClean="0"/>
                  <a:t> = final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 </a:t>
                </a:r>
              </a:p>
              <a:p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800" b="1" i="1" baseline="-25000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GB" sz="2800" dirty="0"/>
                  <a:t> = </a:t>
                </a:r>
                <a:r>
                  <a:rPr lang="en-GB" sz="2800" dirty="0" smtClean="0"/>
                  <a:t>initial velocity </a:t>
                </a:r>
                <a:r>
                  <a:rPr lang="en-GB" sz="2800" dirty="0"/>
                  <a:t>(m/s</a:t>
                </a:r>
                <a:r>
                  <a:rPr lang="en-GB" sz="2800" dirty="0" smtClean="0"/>
                  <a:t>)</a:t>
                </a:r>
              </a:p>
              <a:p>
                <a:r>
                  <a:rPr lang="en-GB" sz="2800" dirty="0" smtClean="0"/>
                  <a:t>t = time </a:t>
                </a:r>
                <a:r>
                  <a:rPr lang="en-GB" sz="2800" dirty="0"/>
                  <a:t>(s</a:t>
                </a:r>
                <a:r>
                  <a:rPr lang="en-GB" sz="2800" dirty="0" smtClean="0"/>
                  <a:t>)</a:t>
                </a:r>
                <a:endParaRPr lang="en-GB" sz="28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311" y="2481679"/>
                <a:ext cx="3704091" cy="1815882"/>
              </a:xfrm>
              <a:prstGeom prst="rect">
                <a:avLst/>
              </a:prstGeom>
              <a:blipFill>
                <a:blip r:embed="rId3"/>
                <a:stretch>
                  <a:fillRect l="-3289" t="-3020" r="-2303" b="-8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 Rules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Title</a:t>
            </a:r>
          </a:p>
          <a:p>
            <a:r>
              <a:rPr lang="en-US" dirty="0" smtClean="0"/>
              <a:t>Draw and label axes with units.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ependent variable on the horizontal x-axis and the independent variable on the vertical y-axis.</a:t>
            </a:r>
          </a:p>
          <a:p>
            <a:r>
              <a:rPr lang="en-US" dirty="0" smtClean="0"/>
              <a:t>Identify minimum </a:t>
            </a:r>
            <a:r>
              <a:rPr lang="en-US" sz="2600" i="1" dirty="0" smtClean="0"/>
              <a:t>(usually 0 but not always) </a:t>
            </a:r>
            <a:r>
              <a:rPr lang="en-US" dirty="0" smtClean="0"/>
              <a:t>and maximum values needed on both axes.</a:t>
            </a:r>
          </a:p>
          <a:p>
            <a:r>
              <a:rPr lang="en-US" dirty="0" smtClean="0"/>
              <a:t>Choose a suitable scale to fill the paper.</a:t>
            </a:r>
          </a:p>
          <a:p>
            <a:pPr lvl="1"/>
            <a:r>
              <a:rPr lang="en-US" dirty="0" smtClean="0"/>
              <a:t>In 2</a:t>
            </a:r>
            <a:r>
              <a:rPr lang="en-US" smtClean="0"/>
              <a:t>, 4, 5</a:t>
            </a:r>
            <a:r>
              <a:rPr lang="en-US" dirty="0" smtClean="0"/>
              <a:t>, 10, 20, 50, 100 etc..</a:t>
            </a:r>
          </a:p>
          <a:p>
            <a:r>
              <a:rPr lang="en-US" dirty="0" smtClean="0"/>
              <a:t>Plot the points.</a:t>
            </a:r>
          </a:p>
          <a:p>
            <a:r>
              <a:rPr lang="en-US" dirty="0" smtClean="0"/>
              <a:t>Decide if the graph is a curve, several straight lines or one straight line (line of best fit) and construct the graph.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08E3-8819-4306-B335-F874EAEDEE56}" type="datetime1">
              <a:rPr lang="en-US" smtClean="0"/>
              <a:t>10/26/2017</a:t>
            </a:fld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13BFE-33EE-4848-8701-91B1B607C4B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BB1FF-AF4B-42E0-9498-D11CD41513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DAE074-5A1D-45EA-92A0-DAEDB483E68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8489A4-04B3-4A28-AEA3-B8B5491E4C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27898</TotalTime>
  <Words>1904</Words>
  <Application>Microsoft Office PowerPoint</Application>
  <PresentationFormat>On-screen Show (4:3)</PresentationFormat>
  <Paragraphs>435</Paragraphs>
  <Slides>41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宋体</vt:lpstr>
      <vt:lpstr>Arial</vt:lpstr>
      <vt:lpstr>Calibri</vt:lpstr>
      <vt:lpstr>Cambria Math</vt:lpstr>
      <vt:lpstr>Times New Roman</vt:lpstr>
      <vt:lpstr>Office Theme</vt:lpstr>
      <vt:lpstr>Review of Previous Lesson</vt:lpstr>
      <vt:lpstr>Acceleration - Time Graphs</vt:lpstr>
      <vt:lpstr>Vocabulary</vt:lpstr>
      <vt:lpstr>Vocabulary</vt:lpstr>
      <vt:lpstr>Learning Objectives</vt:lpstr>
      <vt:lpstr>Learning Objectives</vt:lpstr>
      <vt:lpstr>Acceleration - Time Graphs</vt:lpstr>
      <vt:lpstr>PowerPoint Presentation</vt:lpstr>
      <vt:lpstr>Graphing Rules</vt:lpstr>
      <vt:lpstr>Acceleration - Time Graphs</vt:lpstr>
      <vt:lpstr>Acceleration - Time Graphs</vt:lpstr>
      <vt:lpstr>Velocity - Time Graph - Specimen</vt:lpstr>
      <vt:lpstr>Acceleration - Time Graph - Specimen</vt:lpstr>
      <vt:lpstr>Acceleration - Time Graphs</vt:lpstr>
      <vt:lpstr>Velocity - Graph - Specimen</vt:lpstr>
      <vt:lpstr>Acceleration - Graph - Specimen</vt:lpstr>
      <vt:lpstr>Distance (position) to Velocity Time Graph Physics Help</vt:lpstr>
      <vt:lpstr>Acceleration - Time Graphs</vt:lpstr>
      <vt:lpstr>Interpreting Acceleration - Time Graphs</vt:lpstr>
      <vt:lpstr>Interpreting Acceleration - Time Graphs</vt:lpstr>
      <vt:lpstr>PowerPoint Presentation</vt:lpstr>
      <vt:lpstr>What is acceleration?</vt:lpstr>
      <vt:lpstr>Experimentally Graphing Uniformly Accelerated Motion Flipping Physics (youtube)</vt:lpstr>
      <vt:lpstr>PowerPoint Presentation</vt:lpstr>
      <vt:lpstr>What are acceleration vs. time graphs?</vt:lpstr>
      <vt:lpstr>Accelerated Motion</vt:lpstr>
      <vt:lpstr>Acceleration - Time Graphs</vt:lpstr>
      <vt:lpstr>Accelerated Motion Acceleration - Time Graphs</vt:lpstr>
      <vt:lpstr>Acceleration - Time Graphs</vt:lpstr>
      <vt:lpstr>Interpreting Acceleration - Time Graphs</vt:lpstr>
      <vt:lpstr>Interpreting Acceleration - Time Graphs</vt:lpstr>
      <vt:lpstr>Understanding Uniformly Accelerated Motion Flipping Physics (youtube)</vt:lpstr>
      <vt:lpstr>Reading Graphs</vt:lpstr>
      <vt:lpstr>Plenary</vt:lpstr>
      <vt:lpstr>Plenary</vt:lpstr>
      <vt:lpstr>Plenary</vt:lpstr>
      <vt:lpstr>Plenary</vt:lpstr>
      <vt:lpstr>Plenary</vt:lpstr>
      <vt:lpstr>Plenary</vt:lpstr>
      <vt:lpstr>Plenary</vt:lpstr>
      <vt:lpstr>Grade yourself.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Scientific Measurement</dc:title>
  <dc:creator>kelsey</dc:creator>
  <cp:lastModifiedBy>Neill Lee</cp:lastModifiedBy>
  <cp:revision>261</cp:revision>
  <dcterms:created xsi:type="dcterms:W3CDTF">2013-08-11T17:18:06Z</dcterms:created>
  <dcterms:modified xsi:type="dcterms:W3CDTF">2017-10-26T06:28:06Z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f6583c4f-00e7-45cc-b937-85fcf6a9454a</vt:lpwstr>
  </property>
  <property fmtid="{D5CDD505-2E9C-101B-9397-08002B2CF9AE}" pid="4" name="Order">
    <vt:r8>3200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