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63"/>
  </p:notesMasterIdLst>
  <p:sldIdLst>
    <p:sldId id="305" r:id="rId6"/>
    <p:sldId id="256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37" r:id="rId16"/>
    <p:sldId id="328" r:id="rId17"/>
    <p:sldId id="330" r:id="rId18"/>
    <p:sldId id="371" r:id="rId19"/>
    <p:sldId id="316" r:id="rId20"/>
    <p:sldId id="336" r:id="rId21"/>
    <p:sldId id="332" r:id="rId22"/>
    <p:sldId id="329" r:id="rId23"/>
    <p:sldId id="319" r:id="rId24"/>
    <p:sldId id="376" r:id="rId25"/>
    <p:sldId id="318" r:id="rId26"/>
    <p:sldId id="315" r:id="rId27"/>
    <p:sldId id="317" r:id="rId28"/>
    <p:sldId id="321" r:id="rId29"/>
    <p:sldId id="323" r:id="rId30"/>
    <p:sldId id="322" r:id="rId31"/>
    <p:sldId id="324" r:id="rId32"/>
    <p:sldId id="325" r:id="rId33"/>
    <p:sldId id="303" r:id="rId34"/>
    <p:sldId id="338" r:id="rId35"/>
    <p:sldId id="341" r:id="rId36"/>
    <p:sldId id="346" r:id="rId37"/>
    <p:sldId id="348" r:id="rId38"/>
    <p:sldId id="349" r:id="rId39"/>
    <p:sldId id="350" r:id="rId40"/>
    <p:sldId id="351" r:id="rId41"/>
    <p:sldId id="352" r:id="rId42"/>
    <p:sldId id="353" r:id="rId43"/>
    <p:sldId id="354" r:id="rId44"/>
    <p:sldId id="355" r:id="rId45"/>
    <p:sldId id="369" r:id="rId46"/>
    <p:sldId id="358" r:id="rId47"/>
    <p:sldId id="370" r:id="rId48"/>
    <p:sldId id="359" r:id="rId49"/>
    <p:sldId id="360" r:id="rId50"/>
    <p:sldId id="361" r:id="rId51"/>
    <p:sldId id="362" r:id="rId52"/>
    <p:sldId id="363" r:id="rId53"/>
    <p:sldId id="364" r:id="rId54"/>
    <p:sldId id="365" r:id="rId55"/>
    <p:sldId id="366" r:id="rId56"/>
    <p:sldId id="367" r:id="rId57"/>
    <p:sldId id="373" r:id="rId58"/>
    <p:sldId id="374" r:id="rId59"/>
    <p:sldId id="375" r:id="rId60"/>
    <p:sldId id="327" r:id="rId61"/>
    <p:sldId id="304" r:id="rId62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B360F-AF66-4FC6-B955-58369494E5CC}" type="datetimeFigureOut">
              <a:rPr lang="en-US"/>
              <a:t>10/26/2017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00570-90D0-4E55-9D13-65AC5BF9B36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84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28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11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8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81800" y="-13446"/>
            <a:ext cx="2326341" cy="365125"/>
          </a:xfrm>
        </p:spPr>
        <p:txBody>
          <a:bodyPr/>
          <a:lstStyle/>
          <a:p>
            <a:fld id="{8A134BCF-3D03-4289-B4BC-27EE96B25364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B84A3-03A6-42E9-A2FD-539D70DDABD0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8E82-596C-45DA-8EFC-E7BD1A24F449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4BCF-3D03-4289-B4BC-27EE96B25364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90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D7513BFE-33EE-4848-8701-91B1B607C4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275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ACA1-8DD3-475A-8F32-BC8556E4E3BC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08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BE79-12C2-42DA-89F0-3F6E256CB8AC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90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AFC8-BC58-4914-8660-2ED24E453827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89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DE4A-767A-4444-B7BB-E815121AB7B6}" type="datetime1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55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0DD-EF8B-4963-B6F5-87B923DE9B6D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40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C507-CE9B-4664-A638-A3F447C499C2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03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1" y="-13446"/>
            <a:ext cx="2021540" cy="365125"/>
          </a:xfrm>
        </p:spPr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D7513BFE-33EE-4848-8701-91B1B607C4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0897-85FD-435D-A757-81F8E36B560D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74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B84A3-03A6-42E9-A2FD-539D70DDABD0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11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8E82-596C-45DA-8EFC-E7BD1A24F449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9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ACA1-8DD3-475A-8F32-BC8556E4E3BC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BE79-12C2-42DA-89F0-3F6E256CB8AC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AFC8-BC58-4914-8660-2ED24E453827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DE4A-767A-4444-B7BB-E815121AB7B6}" type="datetime1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0DD-EF8B-4963-B6F5-87B923DE9B6D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C507-CE9B-4664-A638-A3F447C499C2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0897-85FD-435D-A757-81F8E36B560D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9001" y="-13446"/>
            <a:ext cx="186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0EB7A-A0EF-4878-94B5-AEB458000215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199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799" y="-13446"/>
            <a:ext cx="15643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0EB7A-A0EF-4878-94B5-AEB458000215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199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8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khanacademy.org/science/physics/one-dimensional-motion/displacement-velocity-time/v/position-vs-time-graphs" TargetMode="Externa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science/physics/one-dimensional-motion/displacement-velocity-time/a/position-vs-time-graphs" TargetMode="External"/><Relationship Id="rId2" Type="http://schemas.openxmlformats.org/officeDocument/2006/relationships/hyperlink" Target="https://www.khanacademy.org/science/physics/one-dimensional-motion/displacement-velocity-time/v/instantaneous-speed-and-velocity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interactagram.com/physics/kinamatics/circularMotion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State </a:t>
            </a:r>
            <a:r>
              <a:rPr lang="en-US" altLang="zh-CN" dirty="0"/>
              <a:t>as many Vocabulary words and Learning Objectives that you remember from the last lesson as you can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Now complete the content learning objectives.</a:t>
            </a:r>
            <a:endParaRPr lang="en-US" altLang="zh-CN" dirty="0"/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4C800-AAB6-40F2-84D0-C00E2119007A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2057400"/>
            <a:ext cx="8229600" cy="4525963"/>
          </a:xfrm>
        </p:spPr>
        <p:txBody>
          <a:bodyPr/>
          <a:lstStyle/>
          <a:p>
            <a:r>
              <a:rPr lang="en-US" dirty="0" smtClean="0"/>
              <a:t>Lets go outside, complete the journey and measure the data needed to construct a Displacement </a:t>
            </a:r>
            <a:r>
              <a:rPr lang="en-US" dirty="0"/>
              <a:t>(Position) - Time graph</a:t>
            </a:r>
            <a:r>
              <a:rPr lang="en-US" dirty="0" smtClean="0"/>
              <a:t> for your journey.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5A932-DCE0-4107-BD5F-4D7C3B423C1D}" type="datetime1">
              <a:rPr lang="en-US" smtClean="0"/>
              <a:t>10/26/2017</a:t>
            </a:fld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2057400"/>
            <a:ext cx="8229600" cy="4525963"/>
          </a:xfrm>
        </p:spPr>
        <p:txBody>
          <a:bodyPr/>
          <a:lstStyle/>
          <a:p>
            <a:r>
              <a:rPr lang="en-US" dirty="0" smtClean="0"/>
              <a:t>Create a Displacement </a:t>
            </a:r>
            <a:r>
              <a:rPr lang="en-US" dirty="0"/>
              <a:t>(Position) - Time graph</a:t>
            </a:r>
            <a:r>
              <a:rPr lang="en-US" dirty="0" smtClean="0"/>
              <a:t> for your journey.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5A932-DCE0-4107-BD5F-4D7C3B423C1D}" type="datetime1">
              <a:rPr lang="en-US" smtClean="0"/>
              <a:t>10/26/2017</a:t>
            </a:fld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9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Did you repeat </a:t>
            </a:r>
            <a:r>
              <a:rPr lang="en-GB" sz="2800" dirty="0" smtClean="0"/>
              <a:t>and </a:t>
            </a:r>
            <a:r>
              <a:rPr lang="en-GB" sz="2800" dirty="0"/>
              <a:t>then </a:t>
            </a:r>
            <a:r>
              <a:rPr lang="en-GB" sz="2800" dirty="0" smtClean="0"/>
              <a:t>average </a:t>
            </a:r>
            <a:r>
              <a:rPr lang="en-GB" sz="2800" dirty="0"/>
              <a:t>measurements </a:t>
            </a:r>
            <a:r>
              <a:rPr lang="en-GB" sz="2800" dirty="0" smtClean="0"/>
              <a:t>to </a:t>
            </a:r>
            <a:r>
              <a:rPr lang="en-GB" sz="2800" dirty="0"/>
              <a:t>reduce </a:t>
            </a:r>
            <a:r>
              <a:rPr lang="en-GB" sz="2800" dirty="0" smtClean="0"/>
              <a:t>the affects of errors?</a:t>
            </a:r>
          </a:p>
          <a:p>
            <a:pPr lvl="1"/>
            <a:r>
              <a:rPr lang="en-GB" dirty="0" smtClean="0"/>
              <a:t>You should have!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r>
              <a:rPr lang="en-GB" sz="2800" dirty="0" smtClean="0"/>
              <a:t>Please comment in your notes:</a:t>
            </a:r>
          </a:p>
          <a:p>
            <a:pPr lvl="1"/>
            <a:r>
              <a:rPr lang="en-GB" dirty="0" smtClean="0"/>
              <a:t>Did </a:t>
            </a:r>
            <a:r>
              <a:rPr lang="en-US" dirty="0"/>
              <a:t>you repeat </a:t>
            </a:r>
            <a:r>
              <a:rPr lang="en-GB" dirty="0"/>
              <a:t>and then average measurements to reduce the affects of errors</a:t>
            </a:r>
            <a:r>
              <a:rPr lang="en-GB" dirty="0" smtClean="0"/>
              <a:t>?</a:t>
            </a:r>
          </a:p>
          <a:p>
            <a:pPr lvl="2"/>
            <a:r>
              <a:rPr lang="en-GB" dirty="0" smtClean="0"/>
              <a:t>If yes, why did you do so.</a:t>
            </a:r>
          </a:p>
          <a:p>
            <a:pPr lvl="2"/>
            <a:r>
              <a:rPr lang="en-US" dirty="0" smtClean="0"/>
              <a:t>If no, why should have done so</a:t>
            </a:r>
          </a:p>
          <a:p>
            <a:pPr marL="0" indent="0">
              <a:buNone/>
            </a:pPr>
            <a:r>
              <a:rPr lang="en-US" sz="2800" dirty="0" smtClean="0"/>
              <a:t> </a:t>
            </a:r>
            <a:endParaRPr lang="en-GB" sz="28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5A932-DCE0-4107-BD5F-4D7C3B423C1D}" type="datetime1">
              <a:rPr lang="en-US" smtClean="0"/>
              <a:t>10/26/2017</a:t>
            </a:fld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 descr="wagging finger clipart 的图像结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514600"/>
            <a:ext cx="1143000" cy="119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3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29029" y="-26193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Displacement </a:t>
            </a:r>
            <a:r>
              <a:rPr lang="en-US" sz="3600" dirty="0"/>
              <a:t>(Position) - Time Graphs</a:t>
            </a:r>
            <a:endParaRPr lang="en-GB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662961"/>
            <a:ext cx="8229600" cy="149610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Share your results with your group.</a:t>
            </a:r>
          </a:p>
          <a:p>
            <a:pPr lvl="1"/>
            <a:r>
              <a:rPr lang="en-US" sz="2000" dirty="0" smtClean="0"/>
              <a:t>Everyone in your group needs a table with the data. </a:t>
            </a:r>
          </a:p>
          <a:p>
            <a:pPr lvl="1"/>
            <a:r>
              <a:rPr lang="en-US" sz="2000" dirty="0"/>
              <a:t>Your table should look something like this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5A932-DCE0-4107-BD5F-4D7C3B423C1D}" type="datetime1">
              <a:rPr lang="en-US" smtClean="0"/>
              <a:t>10/26/2017</a:t>
            </a:fld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74373"/>
              </p:ext>
            </p:extLst>
          </p:nvPr>
        </p:nvGraphicFramePr>
        <p:xfrm>
          <a:off x="-32660" y="2377440"/>
          <a:ext cx="913717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680">
                  <a:extLst>
                    <a:ext uri="{9D8B030D-6E8A-4147-A177-3AD203B41FA5}">
                      <a16:colId xmlns:a16="http://schemas.microsoft.com/office/drawing/2014/main" val="2389923234"/>
                    </a:ext>
                  </a:extLst>
                </a:gridCol>
                <a:gridCol w="1334550">
                  <a:extLst>
                    <a:ext uri="{9D8B030D-6E8A-4147-A177-3AD203B41FA5}">
                      <a16:colId xmlns:a16="http://schemas.microsoft.com/office/drawing/2014/main" val="67280565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33606371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6875974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429027288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382885548"/>
                    </a:ext>
                  </a:extLst>
                </a:gridCol>
                <a:gridCol w="1411940">
                  <a:extLst>
                    <a:ext uri="{9D8B030D-6E8A-4147-A177-3AD203B41FA5}">
                      <a16:colId xmlns:a16="http://schemas.microsoft.com/office/drawing/2014/main" val="2434777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Stage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Distance (m)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Time 1 (s)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Time 2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Time 3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Average Time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Direction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88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A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377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B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170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C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261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D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242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48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F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880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G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726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H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35530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58008" y="1905000"/>
            <a:ext cx="4970784" cy="36933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Headings with units should also contain their units.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Graphing Rules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Title</a:t>
            </a:r>
          </a:p>
          <a:p>
            <a:r>
              <a:rPr lang="en-US" dirty="0" smtClean="0"/>
              <a:t>Draw and label axes with units.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ependent variable on the horizontal x-axis and the independent variable on the vertical y-axis.</a:t>
            </a:r>
          </a:p>
          <a:p>
            <a:r>
              <a:rPr lang="en-US" dirty="0" smtClean="0"/>
              <a:t>Identify minimum </a:t>
            </a:r>
            <a:r>
              <a:rPr lang="en-US" sz="2600" i="1" dirty="0" smtClean="0"/>
              <a:t>(usually 0 but not always) </a:t>
            </a:r>
            <a:r>
              <a:rPr lang="en-US" dirty="0" smtClean="0"/>
              <a:t>and maximum values needed on both axes.</a:t>
            </a:r>
          </a:p>
          <a:p>
            <a:r>
              <a:rPr lang="en-US" dirty="0" smtClean="0"/>
              <a:t>Choose a suitable scale to fill the paper.</a:t>
            </a:r>
          </a:p>
          <a:p>
            <a:pPr lvl="1"/>
            <a:r>
              <a:rPr lang="en-US" dirty="0" smtClean="0"/>
              <a:t>In 2</a:t>
            </a:r>
            <a:r>
              <a:rPr lang="en-US" smtClean="0"/>
              <a:t>, 4, 5</a:t>
            </a:r>
            <a:r>
              <a:rPr lang="en-US" dirty="0" smtClean="0"/>
              <a:t>, 10, 20, 50, 100 etc..</a:t>
            </a:r>
          </a:p>
          <a:p>
            <a:r>
              <a:rPr lang="en-US" dirty="0" smtClean="0"/>
              <a:t>Plot the points.</a:t>
            </a:r>
          </a:p>
          <a:p>
            <a:r>
              <a:rPr lang="en-US" dirty="0" smtClean="0"/>
              <a:t>Decide if the graph is a curve, several straight lines or one straight line (line of best fit) and construct the graph.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D061A-BDF5-4C3A-8624-0C8BA45F1B45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7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-13446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Interpreting Displacement </a:t>
            </a:r>
            <a:r>
              <a:rPr lang="en-US" sz="3200" dirty="0"/>
              <a:t>(Position) - Time Graphs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943721"/>
            <a:ext cx="8686800" cy="5549154"/>
          </a:xfrm>
        </p:spPr>
        <p:txBody>
          <a:bodyPr>
            <a:noAutofit/>
          </a:bodyPr>
          <a:lstStyle/>
          <a:p>
            <a:r>
              <a:rPr lang="en-US" sz="2800" dirty="0" smtClean="0"/>
              <a:t>What are we ignoring or pretending is happening on this displacement – Time Graph? How did you identify which direction is positive and which is negative? Can you represent all 4 directions on one graph? </a:t>
            </a:r>
          </a:p>
          <a:p>
            <a:pPr lvl="1"/>
            <a:r>
              <a:rPr lang="en-US" sz="2400" dirty="0" smtClean="0"/>
              <a:t>You cannot! You can only represent 2 opposite directions (N/S or E/W). </a:t>
            </a:r>
          </a:p>
          <a:p>
            <a:pPr lvl="1"/>
            <a:r>
              <a:rPr lang="en-US" sz="2400" dirty="0" smtClean="0"/>
              <a:t>1 dimensional motion</a:t>
            </a:r>
          </a:p>
          <a:p>
            <a:pPr lvl="1"/>
            <a:r>
              <a:rPr lang="en-US" sz="2400" dirty="0" smtClean="0"/>
              <a:t>You would need 2 graphs to represent all 4 directions.</a:t>
            </a:r>
          </a:p>
          <a:p>
            <a:pPr lvl="1"/>
            <a:r>
              <a:rPr lang="en-US" sz="2400" dirty="0" smtClean="0"/>
              <a:t>Each graph will represent the motion in 1 dimension only:</a:t>
            </a:r>
          </a:p>
          <a:p>
            <a:pPr lvl="2"/>
            <a:r>
              <a:rPr lang="en-US" sz="2000" dirty="0" smtClean="0"/>
              <a:t>N/S &amp; E/W , often we say N is + &amp; S is – and E is + and W is – (however there is no reason why these cannot be reversed).</a:t>
            </a:r>
          </a:p>
          <a:p>
            <a:pPr lvl="2"/>
            <a:r>
              <a:rPr lang="en-US" sz="2000" dirty="0" smtClean="0"/>
              <a:t>What will any movement in one dimension look like on the other dimension’s graph?</a:t>
            </a:r>
          </a:p>
          <a:p>
            <a:pPr lvl="3"/>
            <a:r>
              <a:rPr lang="en-US" sz="1600" dirty="0" smtClean="0"/>
              <a:t>No motion as far as that dimension is concerned so it will look like a pause. </a:t>
            </a:r>
            <a:endParaRPr lang="en-GB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82B4-FC1E-4785-8C22-3CC88ADA6E54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7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92" y="5682079"/>
            <a:ext cx="809806" cy="90528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289881"/>
              </p:ext>
            </p:extLst>
          </p:nvPr>
        </p:nvGraphicFramePr>
        <p:xfrm>
          <a:off x="435223" y="762000"/>
          <a:ext cx="5171296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92">
                  <a:extLst>
                    <a:ext uri="{9D8B030D-6E8A-4147-A177-3AD203B41FA5}">
                      <a16:colId xmlns:a16="http://schemas.microsoft.com/office/drawing/2014/main" val="967313722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5031990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25059257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1455926607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0646062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18939597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375123246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7554510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5579406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63860826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32617293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9120291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0906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216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60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937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34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900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742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38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719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504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88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88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854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57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165219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25143"/>
            <a:ext cx="8229600" cy="8794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Displacement (Position</a:t>
            </a:r>
            <a:r>
              <a:rPr lang="en-US" sz="3600" dirty="0" smtClean="0"/>
              <a:t>) - Graph - Specimen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6000" y="4495800"/>
            <a:ext cx="517129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758942" y="1397019"/>
            <a:ext cx="18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Displacement (m)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726022" y="4079267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 (s)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430000" y="4347072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93133" y="63246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93133" y="25908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89114" y="4583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78532" y="42458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-62317" y="24133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-21977" y="614963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-5</a:t>
            </a:r>
            <a:endParaRPr lang="en-GB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449737" y="1465306"/>
            <a:ext cx="8745" cy="47973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471760" y="3739202"/>
            <a:ext cx="368010" cy="71850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639247" y="3733749"/>
            <a:ext cx="1161303" cy="5453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837401" y="3739202"/>
            <a:ext cx="801846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2850782" y="3733749"/>
            <a:ext cx="765939" cy="1828851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419273" y="4343400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206739" y="4543002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10</a:t>
            </a:r>
            <a:endParaRPr lang="en-GB" b="1" dirty="0"/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3646464" y="5562600"/>
            <a:ext cx="381863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4013145" y="5562602"/>
            <a:ext cx="404634" cy="380998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4417779" y="5937528"/>
            <a:ext cx="774642" cy="164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5222164" y="4495800"/>
            <a:ext cx="367155" cy="1443368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5403647" y="1009802"/>
            <a:ext cx="6553" cy="87050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5236774" y="72511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</a:t>
            </a:r>
            <a:endParaRPr lang="en-GB" dirty="0"/>
          </a:p>
        </p:txBody>
      </p:sp>
      <p:sp>
        <p:nvSpPr>
          <p:cNvPr id="106" name="TextBox 105"/>
          <p:cNvSpPr txBox="1"/>
          <p:nvPr/>
        </p:nvSpPr>
        <p:spPr>
          <a:xfrm>
            <a:off x="5244792" y="179565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</a:t>
            </a:r>
            <a:endParaRPr lang="en-GB" dirty="0"/>
          </a:p>
        </p:txBody>
      </p:sp>
      <p:graphicFrame>
        <p:nvGraphicFramePr>
          <p:cNvPr id="107" name="Table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03879"/>
              </p:ext>
            </p:extLst>
          </p:nvPr>
        </p:nvGraphicFramePr>
        <p:xfrm>
          <a:off x="6477000" y="381000"/>
          <a:ext cx="2667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072">
                  <a:extLst>
                    <a:ext uri="{9D8B030D-6E8A-4147-A177-3AD203B41FA5}">
                      <a16:colId xmlns:a16="http://schemas.microsoft.com/office/drawing/2014/main" val="310043889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14662774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002378078"/>
                    </a:ext>
                  </a:extLst>
                </a:gridCol>
                <a:gridCol w="825528">
                  <a:extLst>
                    <a:ext uri="{9D8B030D-6E8A-4147-A177-3AD203B41FA5}">
                      <a16:colId xmlns:a16="http://schemas.microsoft.com/office/drawing/2014/main" val="9729122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Stage</a:t>
                      </a:r>
                      <a:endParaRPr lang="en-GB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Distance</a:t>
                      </a:r>
                      <a:r>
                        <a:rPr lang="en-GB" sz="1200" baseline="0" dirty="0" smtClean="0"/>
                        <a:t> (m)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Time (s)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Direction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80262456"/>
                  </a:ext>
                </a:extLst>
              </a:tr>
            </a:tbl>
          </a:graphicData>
        </a:graphic>
      </p:graphicFrame>
      <p:graphicFrame>
        <p:nvGraphicFramePr>
          <p:cNvPr id="108" name="Table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700658"/>
              </p:ext>
            </p:extLst>
          </p:nvPr>
        </p:nvGraphicFramePr>
        <p:xfrm>
          <a:off x="6477000" y="834753"/>
          <a:ext cx="2667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072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825528">
                  <a:extLst>
                    <a:ext uri="{9D8B030D-6E8A-4147-A177-3AD203B41FA5}">
                      <a16:colId xmlns:a16="http://schemas.microsoft.com/office/drawing/2014/main" val="284324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</a:tbl>
          </a:graphicData>
        </a:graphic>
      </p:graphicFrame>
      <p:graphicFrame>
        <p:nvGraphicFramePr>
          <p:cNvPr id="109" name="Table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530728"/>
              </p:ext>
            </p:extLst>
          </p:nvPr>
        </p:nvGraphicFramePr>
        <p:xfrm>
          <a:off x="6493561" y="1338867"/>
          <a:ext cx="266930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839">
                  <a:extLst>
                    <a:ext uri="{9D8B030D-6E8A-4147-A177-3AD203B41FA5}">
                      <a16:colId xmlns:a16="http://schemas.microsoft.com/office/drawing/2014/main" val="1755050480"/>
                    </a:ext>
                  </a:extLst>
                </a:gridCol>
                <a:gridCol w="792365">
                  <a:extLst>
                    <a:ext uri="{9D8B030D-6E8A-4147-A177-3AD203B41FA5}">
                      <a16:colId xmlns:a16="http://schemas.microsoft.com/office/drawing/2014/main" val="4257330379"/>
                    </a:ext>
                  </a:extLst>
                </a:gridCol>
                <a:gridCol w="533862">
                  <a:extLst>
                    <a:ext uri="{9D8B030D-6E8A-4147-A177-3AD203B41FA5}">
                      <a16:colId xmlns:a16="http://schemas.microsoft.com/office/drawing/2014/main" val="1718355229"/>
                    </a:ext>
                  </a:extLst>
                </a:gridCol>
                <a:gridCol w="826242">
                  <a:extLst>
                    <a:ext uri="{9D8B030D-6E8A-4147-A177-3AD203B41FA5}">
                      <a16:colId xmlns:a16="http://schemas.microsoft.com/office/drawing/2014/main" val="33798493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76975"/>
                  </a:ext>
                </a:extLst>
              </a:tr>
            </a:tbl>
          </a:graphicData>
        </a:graphic>
      </p:graphicFrame>
      <p:graphicFrame>
        <p:nvGraphicFramePr>
          <p:cNvPr id="110" name="Table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035467"/>
              </p:ext>
            </p:extLst>
          </p:nvPr>
        </p:nvGraphicFramePr>
        <p:xfrm>
          <a:off x="6477000" y="1799749"/>
          <a:ext cx="2667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072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825528">
                  <a:extLst>
                    <a:ext uri="{9D8B030D-6E8A-4147-A177-3AD203B41FA5}">
                      <a16:colId xmlns:a16="http://schemas.microsoft.com/office/drawing/2014/main" val="284324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</a:tbl>
          </a:graphicData>
        </a:graphic>
      </p:graphicFrame>
      <p:graphicFrame>
        <p:nvGraphicFramePr>
          <p:cNvPr id="111" name="Table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353677"/>
              </p:ext>
            </p:extLst>
          </p:nvPr>
        </p:nvGraphicFramePr>
        <p:xfrm>
          <a:off x="6458131" y="2299222"/>
          <a:ext cx="2667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072">
                  <a:extLst>
                    <a:ext uri="{9D8B030D-6E8A-4147-A177-3AD203B41FA5}">
                      <a16:colId xmlns:a16="http://schemas.microsoft.com/office/drawing/2014/main" val="175505048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57330379"/>
                    </a:ext>
                  </a:extLst>
                </a:gridCol>
                <a:gridCol w="539597">
                  <a:extLst>
                    <a:ext uri="{9D8B030D-6E8A-4147-A177-3AD203B41FA5}">
                      <a16:colId xmlns:a16="http://schemas.microsoft.com/office/drawing/2014/main" val="1718355229"/>
                    </a:ext>
                  </a:extLst>
                </a:gridCol>
                <a:gridCol w="819331">
                  <a:extLst>
                    <a:ext uri="{9D8B030D-6E8A-4147-A177-3AD203B41FA5}">
                      <a16:colId xmlns:a16="http://schemas.microsoft.com/office/drawing/2014/main" val="33798493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76975"/>
                  </a:ext>
                </a:extLst>
              </a:tr>
            </a:tbl>
          </a:graphicData>
        </a:graphic>
      </p:graphicFrame>
      <p:graphicFrame>
        <p:nvGraphicFramePr>
          <p:cNvPr id="112" name="Table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746712"/>
              </p:ext>
            </p:extLst>
          </p:nvPr>
        </p:nvGraphicFramePr>
        <p:xfrm>
          <a:off x="6477000" y="2789290"/>
          <a:ext cx="2667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072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825528">
                  <a:extLst>
                    <a:ext uri="{9D8B030D-6E8A-4147-A177-3AD203B41FA5}">
                      <a16:colId xmlns:a16="http://schemas.microsoft.com/office/drawing/2014/main" val="284324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</a:tbl>
          </a:graphicData>
        </a:graphic>
      </p:graphicFrame>
      <p:graphicFrame>
        <p:nvGraphicFramePr>
          <p:cNvPr id="114" name="Table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427311"/>
              </p:ext>
            </p:extLst>
          </p:nvPr>
        </p:nvGraphicFramePr>
        <p:xfrm>
          <a:off x="6477000" y="3304003"/>
          <a:ext cx="2667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072">
                  <a:extLst>
                    <a:ext uri="{9D8B030D-6E8A-4147-A177-3AD203B41FA5}">
                      <a16:colId xmlns:a16="http://schemas.microsoft.com/office/drawing/2014/main" val="175505048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5733037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718355229"/>
                    </a:ext>
                  </a:extLst>
                </a:gridCol>
                <a:gridCol w="825528">
                  <a:extLst>
                    <a:ext uri="{9D8B030D-6E8A-4147-A177-3AD203B41FA5}">
                      <a16:colId xmlns:a16="http://schemas.microsoft.com/office/drawing/2014/main" val="33798493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76975"/>
                  </a:ext>
                </a:extLst>
              </a:tr>
            </a:tbl>
          </a:graphicData>
        </a:graphic>
      </p:graphicFrame>
      <p:graphicFrame>
        <p:nvGraphicFramePr>
          <p:cNvPr id="115" name="Table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602373"/>
              </p:ext>
            </p:extLst>
          </p:nvPr>
        </p:nvGraphicFramePr>
        <p:xfrm>
          <a:off x="6477000" y="3794071"/>
          <a:ext cx="2667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072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825528">
                  <a:extLst>
                    <a:ext uri="{9D8B030D-6E8A-4147-A177-3AD203B41FA5}">
                      <a16:colId xmlns:a16="http://schemas.microsoft.com/office/drawing/2014/main" val="284324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G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</a:tbl>
          </a:graphicData>
        </a:graphic>
      </p:graphicFrame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212044"/>
              </p:ext>
            </p:extLst>
          </p:nvPr>
        </p:nvGraphicFramePr>
        <p:xfrm>
          <a:off x="6493561" y="4265057"/>
          <a:ext cx="2667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072">
                  <a:extLst>
                    <a:ext uri="{9D8B030D-6E8A-4147-A177-3AD203B41FA5}">
                      <a16:colId xmlns:a16="http://schemas.microsoft.com/office/drawing/2014/main" val="175505048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5733037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718355229"/>
                    </a:ext>
                  </a:extLst>
                </a:gridCol>
                <a:gridCol w="825528">
                  <a:extLst>
                    <a:ext uri="{9D8B030D-6E8A-4147-A177-3AD203B41FA5}">
                      <a16:colId xmlns:a16="http://schemas.microsoft.com/office/drawing/2014/main" val="33798493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W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76975"/>
                  </a:ext>
                </a:extLst>
              </a:tr>
            </a:tbl>
          </a:graphicData>
        </a:graphic>
      </p:graphicFrame>
      <p:cxnSp>
        <p:nvCxnSpPr>
          <p:cNvPr id="119" name="Straight Arrow Connector 118"/>
          <p:cNvCxnSpPr/>
          <p:nvPr/>
        </p:nvCxnSpPr>
        <p:spPr>
          <a:xfrm>
            <a:off x="8778851" y="5115211"/>
            <a:ext cx="8988" cy="163859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H="1">
            <a:off x="7434938" y="6741538"/>
            <a:ext cx="1351642" cy="325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/>
          <p:cNvSpPr/>
          <p:nvPr/>
        </p:nvSpPr>
        <p:spPr>
          <a:xfrm>
            <a:off x="7206338" y="6630493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cxnSp>
        <p:nvCxnSpPr>
          <p:cNvPr id="124" name="Straight Arrow Connector 123"/>
          <p:cNvCxnSpPr/>
          <p:nvPr/>
        </p:nvCxnSpPr>
        <p:spPr>
          <a:xfrm flipH="1">
            <a:off x="6579168" y="6753801"/>
            <a:ext cx="62717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 flipH="1" flipV="1">
            <a:off x="6587927" y="5650468"/>
            <a:ext cx="8314" cy="114662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6574491" y="5682079"/>
            <a:ext cx="1857508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flipV="1">
            <a:off x="8403473" y="5091034"/>
            <a:ext cx="0" cy="57152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V="1">
            <a:off x="8403472" y="5115211"/>
            <a:ext cx="376008" cy="66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41"/>
          <p:cNvSpPr/>
          <p:nvPr/>
        </p:nvSpPr>
        <p:spPr>
          <a:xfrm>
            <a:off x="6776092" y="6433531"/>
            <a:ext cx="377943" cy="2769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/>
              <a:t>A</a:t>
            </a:r>
            <a:endParaRPr lang="en-GB" sz="1200" dirty="0"/>
          </a:p>
        </p:txBody>
      </p:sp>
      <p:sp>
        <p:nvSpPr>
          <p:cNvPr id="143" name="Rectangle 142"/>
          <p:cNvSpPr/>
          <p:nvPr/>
        </p:nvSpPr>
        <p:spPr>
          <a:xfrm>
            <a:off x="6162469" y="6000323"/>
            <a:ext cx="357440" cy="2769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/>
              <a:t>B</a:t>
            </a:r>
            <a:endParaRPr lang="en-GB" sz="1200" dirty="0"/>
          </a:p>
        </p:txBody>
      </p:sp>
      <p:sp>
        <p:nvSpPr>
          <p:cNvPr id="144" name="Rectangle 143"/>
          <p:cNvSpPr/>
          <p:nvPr/>
        </p:nvSpPr>
        <p:spPr>
          <a:xfrm>
            <a:off x="5880201" y="5286694"/>
            <a:ext cx="920815" cy="2769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/>
              <a:t>C 3s pause</a:t>
            </a:r>
            <a:endParaRPr lang="en-GB" sz="1200" dirty="0"/>
          </a:p>
        </p:txBody>
      </p:sp>
      <p:sp>
        <p:nvSpPr>
          <p:cNvPr id="145" name="Rectangle 144"/>
          <p:cNvSpPr/>
          <p:nvPr/>
        </p:nvSpPr>
        <p:spPr>
          <a:xfrm flipH="1">
            <a:off x="7307104" y="5309990"/>
            <a:ext cx="355839" cy="2769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/>
              <a:t>D</a:t>
            </a:r>
            <a:endParaRPr lang="en-GB" sz="1200" dirty="0"/>
          </a:p>
        </p:txBody>
      </p:sp>
      <p:sp>
        <p:nvSpPr>
          <p:cNvPr id="146" name="Rectangle 145"/>
          <p:cNvSpPr/>
          <p:nvPr/>
        </p:nvSpPr>
        <p:spPr>
          <a:xfrm flipH="1">
            <a:off x="7963168" y="5286694"/>
            <a:ext cx="355839" cy="2769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/>
              <a:t>E</a:t>
            </a:r>
            <a:endParaRPr lang="en-GB" sz="1200" dirty="0"/>
          </a:p>
        </p:txBody>
      </p:sp>
      <p:sp>
        <p:nvSpPr>
          <p:cNvPr id="147" name="Rectangle 146"/>
          <p:cNvSpPr/>
          <p:nvPr/>
        </p:nvSpPr>
        <p:spPr>
          <a:xfrm flipH="1">
            <a:off x="8431999" y="4755125"/>
            <a:ext cx="355839" cy="2769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/>
              <a:t>F</a:t>
            </a:r>
            <a:endParaRPr lang="en-GB" sz="1200" dirty="0"/>
          </a:p>
        </p:txBody>
      </p:sp>
      <p:sp>
        <p:nvSpPr>
          <p:cNvPr id="148" name="Rectangle 147"/>
          <p:cNvSpPr/>
          <p:nvPr/>
        </p:nvSpPr>
        <p:spPr>
          <a:xfrm flipH="1">
            <a:off x="8786579" y="5784880"/>
            <a:ext cx="355839" cy="2769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/>
              <a:t>G</a:t>
            </a:r>
            <a:endParaRPr lang="en-GB" sz="1200" dirty="0"/>
          </a:p>
        </p:txBody>
      </p:sp>
      <p:sp>
        <p:nvSpPr>
          <p:cNvPr id="149" name="Rectangle 148"/>
          <p:cNvSpPr/>
          <p:nvPr/>
        </p:nvSpPr>
        <p:spPr>
          <a:xfrm flipH="1">
            <a:off x="8254080" y="6409016"/>
            <a:ext cx="355839" cy="2769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/>
              <a:t>H</a:t>
            </a:r>
            <a:endParaRPr lang="en-GB" sz="1200" dirty="0"/>
          </a:p>
        </p:txBody>
      </p:sp>
      <p:sp>
        <p:nvSpPr>
          <p:cNvPr id="58" name="Rectangle 57"/>
          <p:cNvSpPr/>
          <p:nvPr/>
        </p:nvSpPr>
        <p:spPr>
          <a:xfrm>
            <a:off x="435223" y="3762222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</a:t>
            </a:r>
            <a:endParaRPr lang="en-GB" b="1" dirty="0"/>
          </a:p>
        </p:txBody>
      </p:sp>
      <p:sp>
        <p:nvSpPr>
          <p:cNvPr id="59" name="Rectangle 58"/>
          <p:cNvSpPr/>
          <p:nvPr/>
        </p:nvSpPr>
        <p:spPr>
          <a:xfrm>
            <a:off x="1069857" y="3393283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B</a:t>
            </a:r>
            <a:endParaRPr lang="en-GB" b="1" dirty="0"/>
          </a:p>
        </p:txBody>
      </p:sp>
      <p:sp>
        <p:nvSpPr>
          <p:cNvPr id="61" name="Rectangle 60"/>
          <p:cNvSpPr/>
          <p:nvPr/>
        </p:nvSpPr>
        <p:spPr>
          <a:xfrm>
            <a:off x="1984257" y="3352800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/>
              <a:t>C</a:t>
            </a:r>
            <a:endParaRPr lang="en-GB" b="1" dirty="0"/>
          </a:p>
        </p:txBody>
      </p:sp>
      <p:sp>
        <p:nvSpPr>
          <p:cNvPr id="62" name="Rectangle 61"/>
          <p:cNvSpPr/>
          <p:nvPr/>
        </p:nvSpPr>
        <p:spPr>
          <a:xfrm>
            <a:off x="2974857" y="4507468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D</a:t>
            </a:r>
            <a:endParaRPr lang="en-GB" b="1" dirty="0"/>
          </a:p>
        </p:txBody>
      </p:sp>
      <p:sp>
        <p:nvSpPr>
          <p:cNvPr id="63" name="Rectangle 62"/>
          <p:cNvSpPr/>
          <p:nvPr/>
        </p:nvSpPr>
        <p:spPr>
          <a:xfrm>
            <a:off x="3660657" y="5193268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E</a:t>
            </a:r>
            <a:endParaRPr lang="en-GB" b="1" dirty="0"/>
          </a:p>
        </p:txBody>
      </p:sp>
      <p:sp>
        <p:nvSpPr>
          <p:cNvPr id="65" name="Rectangle 64"/>
          <p:cNvSpPr/>
          <p:nvPr/>
        </p:nvSpPr>
        <p:spPr>
          <a:xfrm>
            <a:off x="3965457" y="5650468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F</a:t>
            </a:r>
            <a:endParaRPr lang="en-GB" b="1" dirty="0"/>
          </a:p>
        </p:txBody>
      </p:sp>
      <p:sp>
        <p:nvSpPr>
          <p:cNvPr id="66" name="Rectangle 65"/>
          <p:cNvSpPr/>
          <p:nvPr/>
        </p:nvSpPr>
        <p:spPr>
          <a:xfrm>
            <a:off x="4651257" y="5879068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G</a:t>
            </a:r>
            <a:endParaRPr lang="en-GB" b="1" dirty="0"/>
          </a:p>
        </p:txBody>
      </p:sp>
      <p:sp>
        <p:nvSpPr>
          <p:cNvPr id="67" name="Rectangle 66"/>
          <p:cNvSpPr/>
          <p:nvPr/>
        </p:nvSpPr>
        <p:spPr>
          <a:xfrm>
            <a:off x="5032257" y="5029200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H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60860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58" grpId="0"/>
      <p:bldP spid="59" grpId="0"/>
      <p:bldP spid="61" grpId="0"/>
      <p:bldP spid="62" grpId="0"/>
      <p:bldP spid="63" grpId="0"/>
      <p:bldP spid="65" grpId="0"/>
      <p:bldP spid="66" grpId="0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-13446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Interpreting Displacement </a:t>
            </a:r>
            <a:r>
              <a:rPr lang="en-US" sz="3200" dirty="0"/>
              <a:t>(Position) - Time Graphs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0371" y="1129554"/>
            <a:ext cx="8686800" cy="5549154"/>
          </a:xfrm>
        </p:spPr>
        <p:txBody>
          <a:bodyPr>
            <a:noAutofit/>
          </a:bodyPr>
          <a:lstStyle/>
          <a:p>
            <a:r>
              <a:rPr lang="en-US" sz="2800" dirty="0" smtClean="0"/>
              <a:t>Does your actual graph look similar to the rough sketch you drew earlier?</a:t>
            </a:r>
          </a:p>
          <a:p>
            <a:pPr lvl="1"/>
            <a:r>
              <a:rPr lang="en-US" sz="2400" dirty="0" smtClean="0"/>
              <a:t>If not, what are the differences and why do you think you got it wrong? Explain what you didn’t understand and what you now understand.</a:t>
            </a:r>
          </a:p>
          <a:p>
            <a:pPr lvl="2"/>
            <a:r>
              <a:rPr lang="en-US" sz="2000" dirty="0" smtClean="0"/>
              <a:t>If you do not know why you were wrong, please ask questions.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82B4-FC1E-4785-8C22-3CC88ADA6E54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1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Interpreting Displacement </a:t>
            </a:r>
            <a:r>
              <a:rPr lang="en-US" sz="3200" dirty="0"/>
              <a:t>(Position) - Time Graphs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308846"/>
            <a:ext cx="8686800" cy="554915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dirty="0"/>
              <a:t>In each section of </a:t>
            </a:r>
            <a:r>
              <a:rPr lang="en-GB" sz="2800" dirty="0" smtClean="0"/>
              <a:t>the </a:t>
            </a:r>
            <a:r>
              <a:rPr lang="en-GB" sz="2800" dirty="0"/>
              <a:t>journey, is </a:t>
            </a:r>
            <a:r>
              <a:rPr lang="en-GB" sz="2800" dirty="0" smtClean="0"/>
              <a:t>the speed steady </a:t>
            </a:r>
            <a:r>
              <a:rPr lang="en-GB" sz="2800" dirty="0"/>
              <a:t>or is it changing? How do you know</a:t>
            </a:r>
            <a:r>
              <a:rPr lang="en-GB" sz="28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Are there any negative slopes or gradients on the graph? What do </a:t>
            </a:r>
            <a:r>
              <a:rPr lang="en-US" sz="2800" dirty="0" smtClean="0"/>
              <a:t>they mean?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How can you tell if </a:t>
            </a:r>
            <a:r>
              <a:rPr lang="en-GB" sz="2800" dirty="0" smtClean="0"/>
              <a:t>the person </a:t>
            </a:r>
            <a:r>
              <a:rPr lang="en-GB" sz="2800" dirty="0"/>
              <a:t>is traveling away </a:t>
            </a:r>
            <a:r>
              <a:rPr lang="en-GB" sz="2800" dirty="0" smtClean="0"/>
              <a:t>from or </a:t>
            </a:r>
            <a:r>
              <a:rPr lang="en-GB" sz="2800" dirty="0"/>
              <a:t>towards </a:t>
            </a:r>
            <a:r>
              <a:rPr lang="en-GB" sz="2800" dirty="0" smtClean="0"/>
              <a:t>the start point?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How can you calculate the velocity during a stage?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What is the scale on the vertical axis?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82B4-FC1E-4785-8C22-3CC88ADA6E54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3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4514" y="0"/>
            <a:ext cx="8686800" cy="851646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Interpreting Displacement </a:t>
            </a:r>
            <a:r>
              <a:rPr lang="en-US" sz="3200" dirty="0"/>
              <a:t>(Position) - Time Graphs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3776" y="965491"/>
            <a:ext cx="8686800" cy="5334000"/>
          </a:xfrm>
        </p:spPr>
        <p:txBody>
          <a:bodyPr>
            <a:noAutofit/>
          </a:bodyPr>
          <a:lstStyle/>
          <a:p>
            <a:pPr marL="514350" indent="-457200">
              <a:buFont typeface="+mj-lt"/>
              <a:buAutoNum type="arabicPeriod"/>
            </a:pPr>
            <a:r>
              <a:rPr lang="en-GB" sz="2000" dirty="0" smtClean="0"/>
              <a:t>Distance </a:t>
            </a:r>
            <a:r>
              <a:rPr lang="en-GB" sz="2000" dirty="0"/>
              <a:t>travelled at the end of each </a:t>
            </a:r>
            <a:r>
              <a:rPr lang="en-GB" sz="2000" dirty="0" smtClean="0"/>
              <a:t>stage </a:t>
            </a:r>
            <a:r>
              <a:rPr lang="en-GB" sz="1800" i="1" dirty="0" smtClean="0"/>
              <a:t>(from the start)</a:t>
            </a:r>
            <a:r>
              <a:rPr lang="en-GB" sz="2000" dirty="0" smtClean="0"/>
              <a:t>.</a:t>
            </a:r>
          </a:p>
          <a:p>
            <a:pPr marL="514350" indent="-457200">
              <a:buFont typeface="+mj-lt"/>
              <a:buAutoNum type="arabicPeriod"/>
            </a:pPr>
            <a:r>
              <a:rPr lang="en-GB" sz="2000" dirty="0" smtClean="0"/>
              <a:t>Displacement </a:t>
            </a:r>
            <a:r>
              <a:rPr lang="en-GB" sz="2000" dirty="0"/>
              <a:t>travelled at the end of each </a:t>
            </a:r>
            <a:r>
              <a:rPr lang="en-GB" sz="2000" dirty="0" smtClean="0"/>
              <a:t>stage </a:t>
            </a:r>
            <a:r>
              <a:rPr lang="en-GB" sz="1800" i="1" dirty="0"/>
              <a:t>(from the start</a:t>
            </a:r>
            <a:r>
              <a:rPr lang="en-GB" sz="1800" i="1" dirty="0" smtClean="0"/>
              <a:t>)</a:t>
            </a:r>
            <a:r>
              <a:rPr lang="en-GB" sz="1800" dirty="0" smtClean="0"/>
              <a:t>.</a:t>
            </a:r>
            <a:endParaRPr lang="en-GB" sz="2000" dirty="0" smtClean="0"/>
          </a:p>
          <a:p>
            <a:pPr marL="514350" indent="-457200">
              <a:buFont typeface="+mj-lt"/>
              <a:buAutoNum type="arabicPeriod"/>
            </a:pPr>
            <a:r>
              <a:rPr lang="en-GB" sz="2000" dirty="0"/>
              <a:t>Time taken at the end of each </a:t>
            </a:r>
            <a:r>
              <a:rPr lang="en-GB" sz="2000" dirty="0" smtClean="0"/>
              <a:t>stage </a:t>
            </a:r>
            <a:r>
              <a:rPr lang="en-GB" sz="1800" i="1" dirty="0"/>
              <a:t>(from the start</a:t>
            </a:r>
            <a:r>
              <a:rPr lang="en-GB" sz="1800" i="1" dirty="0" smtClean="0"/>
              <a:t>)</a:t>
            </a:r>
            <a:r>
              <a:rPr lang="en-GB" sz="2000" dirty="0" smtClean="0"/>
              <a:t>.</a:t>
            </a:r>
          </a:p>
          <a:p>
            <a:pPr marL="514350" indent="-457200">
              <a:buFont typeface="+mj-lt"/>
              <a:buAutoNum type="arabicPeriod"/>
            </a:pPr>
            <a:r>
              <a:rPr lang="en-GB" sz="2000" dirty="0" smtClean="0"/>
              <a:t>Distance travelled during each stage.</a:t>
            </a:r>
            <a:endParaRPr lang="en-GB" sz="2000" dirty="0"/>
          </a:p>
          <a:p>
            <a:pPr marL="514350" indent="-457200">
              <a:buFont typeface="+mj-lt"/>
              <a:buAutoNum type="arabicPeriod"/>
            </a:pPr>
            <a:r>
              <a:rPr lang="en-GB" sz="2000" dirty="0" smtClean="0"/>
              <a:t>Time </a:t>
            </a:r>
            <a:r>
              <a:rPr lang="en-GB" sz="2000" dirty="0"/>
              <a:t>taken </a:t>
            </a:r>
            <a:r>
              <a:rPr lang="en-GB" sz="2000" dirty="0" smtClean="0"/>
              <a:t>for </a:t>
            </a:r>
            <a:r>
              <a:rPr lang="en-GB" sz="2000" dirty="0"/>
              <a:t>each </a:t>
            </a:r>
            <a:r>
              <a:rPr lang="en-GB" sz="2000" dirty="0" smtClean="0"/>
              <a:t>stage.</a:t>
            </a:r>
          </a:p>
          <a:p>
            <a:pPr marL="514350" indent="-457200">
              <a:buFont typeface="+mj-lt"/>
              <a:buAutoNum type="arabicPeriod"/>
            </a:pPr>
            <a:r>
              <a:rPr lang="en-GB" sz="2000" dirty="0" smtClean="0"/>
              <a:t>Total displacement and time taken for the whole journey.</a:t>
            </a:r>
            <a:endParaRPr lang="en-GB" sz="2000" dirty="0"/>
          </a:p>
          <a:p>
            <a:pPr marL="514350" indent="-457200">
              <a:buFont typeface="+mj-lt"/>
              <a:buAutoNum type="arabicPeriod"/>
            </a:pPr>
            <a:r>
              <a:rPr lang="en-GB" sz="2000" dirty="0"/>
              <a:t>Average Speed </a:t>
            </a:r>
            <a:r>
              <a:rPr lang="en-GB" sz="2000" dirty="0" smtClean="0"/>
              <a:t>at the end of each stage.</a:t>
            </a:r>
          </a:p>
          <a:p>
            <a:pPr marL="514350" indent="-457200">
              <a:buFont typeface="+mj-lt"/>
              <a:buAutoNum type="arabicPeriod"/>
            </a:pPr>
            <a:r>
              <a:rPr lang="en-GB" sz="2000" dirty="0"/>
              <a:t>The instantaneous speed at the end of each stage</a:t>
            </a:r>
            <a:r>
              <a:rPr lang="en-GB" sz="2000" dirty="0" smtClean="0"/>
              <a:t>.</a:t>
            </a:r>
            <a:endParaRPr lang="en-GB" sz="2000" dirty="0"/>
          </a:p>
          <a:p>
            <a:pPr marL="514350" indent="-457200">
              <a:buFont typeface="+mj-lt"/>
              <a:buAutoNum type="arabicPeriod"/>
            </a:pPr>
            <a:r>
              <a:rPr lang="en-GB" sz="2000" dirty="0"/>
              <a:t>The instantaneous velocity at the end of each stage.</a:t>
            </a:r>
          </a:p>
          <a:p>
            <a:pPr marL="514350" indent="-457200">
              <a:buFont typeface="+mj-lt"/>
              <a:buAutoNum type="arabicPeriod"/>
            </a:pPr>
            <a:r>
              <a:rPr lang="en-GB" sz="2000" dirty="0" smtClean="0"/>
              <a:t>Average </a:t>
            </a:r>
            <a:r>
              <a:rPr lang="en-GB" sz="2000" dirty="0"/>
              <a:t>Velocity </a:t>
            </a:r>
            <a:r>
              <a:rPr lang="en-GB" sz="2000" i="1" dirty="0"/>
              <a:t>(m/s) </a:t>
            </a:r>
            <a:r>
              <a:rPr lang="en-GB" sz="2000" dirty="0"/>
              <a:t>at the </a:t>
            </a:r>
            <a:r>
              <a:rPr lang="en-GB" sz="2000" dirty="0" smtClean="0"/>
              <a:t>end of </a:t>
            </a:r>
            <a:r>
              <a:rPr lang="en-GB" sz="2000" dirty="0"/>
              <a:t>each </a:t>
            </a:r>
            <a:r>
              <a:rPr lang="en-GB" sz="2000" dirty="0" smtClean="0"/>
              <a:t>stage</a:t>
            </a:r>
            <a:r>
              <a:rPr lang="en-GB" sz="2000" i="1" dirty="0" smtClean="0"/>
              <a:t>.</a:t>
            </a:r>
            <a:endParaRPr lang="en-GB" sz="2000" dirty="0"/>
          </a:p>
          <a:p>
            <a:pPr marL="514350" indent="-457200">
              <a:buFont typeface="+mj-lt"/>
              <a:buAutoNum type="arabicPeriod"/>
            </a:pPr>
            <a:r>
              <a:rPr lang="en-GB" sz="2000" dirty="0" smtClean="0"/>
              <a:t>The overall </a:t>
            </a:r>
            <a:r>
              <a:rPr lang="en-GB" sz="2000" dirty="0"/>
              <a:t>average velocity for the whole </a:t>
            </a:r>
            <a:r>
              <a:rPr lang="en-GB" sz="2000" dirty="0" smtClean="0"/>
              <a:t>journey.</a:t>
            </a:r>
            <a:endParaRPr lang="en-GB" sz="2000" dirty="0"/>
          </a:p>
          <a:p>
            <a:pPr marL="514350" indent="-457200">
              <a:buFont typeface="+mj-lt"/>
              <a:buAutoNum type="arabicPeriod"/>
            </a:pPr>
            <a:r>
              <a:rPr lang="en-GB" sz="2000" dirty="0" smtClean="0"/>
              <a:t>The instantaneous speed at different points during each stage.</a:t>
            </a:r>
          </a:p>
          <a:p>
            <a:pPr lvl="1"/>
            <a:r>
              <a:rPr lang="en-GB" sz="1800" dirty="0" smtClean="0"/>
              <a:t>You can choose these points yourself.</a:t>
            </a:r>
            <a:endParaRPr lang="en-GB" sz="1800" dirty="0"/>
          </a:p>
          <a:p>
            <a:pPr marL="514350" indent="-457200">
              <a:buFont typeface="+mj-lt"/>
              <a:buAutoNum type="arabicPeriod"/>
            </a:pPr>
            <a:r>
              <a:rPr lang="en-GB" sz="2000" dirty="0"/>
              <a:t>The instantaneous velocity</a:t>
            </a:r>
            <a:r>
              <a:rPr lang="en-GB" sz="2000" dirty="0" smtClean="0"/>
              <a:t> </a:t>
            </a:r>
            <a:r>
              <a:rPr lang="en-GB" sz="2000" dirty="0"/>
              <a:t>at different points during each </a:t>
            </a:r>
            <a:r>
              <a:rPr lang="en-GB" sz="2000" dirty="0" smtClean="0"/>
              <a:t>stage.</a:t>
            </a:r>
          </a:p>
          <a:p>
            <a:pPr lvl="1"/>
            <a:r>
              <a:rPr lang="en-GB" sz="1800" dirty="0"/>
              <a:t>You can choose these points yourself</a:t>
            </a:r>
            <a:r>
              <a:rPr lang="en-GB" sz="1800" dirty="0" smtClean="0"/>
              <a:t>.</a:t>
            </a:r>
            <a:endParaRPr lang="en-GB" sz="1800" dirty="0"/>
          </a:p>
          <a:p>
            <a:pPr lvl="2"/>
            <a:r>
              <a:rPr lang="en-GB" sz="2000" b="1" dirty="0" smtClean="0"/>
              <a:t>What are the differences? Explain.</a:t>
            </a:r>
            <a:endParaRPr lang="en-GB" sz="2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7AD0-1738-4307-B887-AAF681A27B86}" type="datetime1">
              <a:rPr lang="en-US" sz="2000" smtClean="0"/>
              <a:t>10/26/2017</a:t>
            </a:fld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7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Displacement (Position) - Time </a:t>
            </a:r>
            <a:r>
              <a:rPr lang="en-US" dirty="0"/>
              <a:t>Graphs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23EE-95FD-4D95-A2F2-B2926C447955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5192-0832-4CCB-87D9-66ABBADD370D}" type="datetime1">
              <a:rPr lang="en-US" smtClean="0"/>
              <a:t>10/26/2017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503" y="1755393"/>
                <a:ext cx="3810000" cy="1196182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503" y="1755393"/>
                <a:ext cx="3810000" cy="119618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-298183" y="3918314"/>
                <a:ext cx="4278086" cy="11961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8183" y="3918314"/>
                <a:ext cx="4278086" cy="1196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51503" y="1679193"/>
            <a:ext cx="25182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s = speed (m/s)</a:t>
            </a:r>
          </a:p>
          <a:p>
            <a:r>
              <a:rPr lang="en-GB" sz="2800" dirty="0" smtClean="0"/>
              <a:t>d = distance </a:t>
            </a:r>
            <a:r>
              <a:rPr lang="en-GB" sz="2800" dirty="0"/>
              <a:t>(</a:t>
            </a:r>
            <a:r>
              <a:rPr lang="en-GB" sz="2800" dirty="0" smtClean="0"/>
              <a:t>m)</a:t>
            </a:r>
          </a:p>
          <a:p>
            <a:r>
              <a:rPr lang="en-GB" sz="2800" dirty="0" smtClean="0"/>
              <a:t>t = time (s)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351503" y="3823907"/>
            <a:ext cx="32590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v = velocity </a:t>
            </a:r>
            <a:r>
              <a:rPr lang="en-GB" sz="2800" dirty="0"/>
              <a:t>(m/s</a:t>
            </a:r>
            <a:r>
              <a:rPr lang="en-GB" sz="2800" dirty="0" smtClean="0"/>
              <a:t>)</a:t>
            </a:r>
          </a:p>
          <a:p>
            <a:r>
              <a:rPr lang="en-GB" sz="2800" dirty="0" smtClean="0"/>
              <a:t>d = displacement </a:t>
            </a:r>
            <a:r>
              <a:rPr lang="en-GB" sz="2800" dirty="0"/>
              <a:t>(</a:t>
            </a:r>
            <a:r>
              <a:rPr lang="en-GB" sz="2800" dirty="0" smtClean="0"/>
              <a:t>m)</a:t>
            </a:r>
          </a:p>
          <a:p>
            <a:r>
              <a:rPr lang="en-GB" sz="2800" dirty="0" smtClean="0"/>
              <a:t>t = time (s)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4380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5E918-27E7-4190-BA08-9477DAA1903B}" type="datetime1">
              <a:rPr lang="en-US" smtClean="0"/>
              <a:t>10/26/2017</a:t>
            </a:fld>
            <a:endParaRPr lang="en-US"/>
          </a:p>
        </p:txBody>
      </p:sp>
      <p:pic>
        <p:nvPicPr>
          <p:cNvPr id="8" name="Position vs time graphs  One-dimensional motion  Physics  Khan Academy [HD, 1280x720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69116"/>
            <a:ext cx="716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hlinkClick r:id="rId5"/>
              </a:rPr>
              <a:t>https://www.khanacademy.org/science/physics/one-dimensional-motion/displacement-velocity-time/v/position-vs-time-graphs</a:t>
            </a:r>
            <a:endParaRPr lang="en-GB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9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351679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Interpreting Displacement </a:t>
            </a:r>
            <a:r>
              <a:rPr lang="en-US" sz="3600" dirty="0"/>
              <a:t>(Position) - Time Graphs</a:t>
            </a:r>
            <a:endParaRPr lang="en-GB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859804"/>
            <a:ext cx="8686800" cy="4998196"/>
          </a:xfrm>
        </p:spPr>
        <p:txBody>
          <a:bodyPr>
            <a:noAutofit/>
          </a:bodyPr>
          <a:lstStyle/>
          <a:p>
            <a:r>
              <a:rPr lang="en-US" sz="3600" dirty="0" smtClean="0"/>
              <a:t>Realism:</a:t>
            </a:r>
          </a:p>
          <a:p>
            <a:pPr lvl="1"/>
            <a:r>
              <a:rPr lang="en-GB" dirty="0"/>
              <a:t>What is the total </a:t>
            </a:r>
            <a:r>
              <a:rPr lang="en-GB" dirty="0" smtClean="0"/>
              <a:t>displacement </a:t>
            </a:r>
            <a:r>
              <a:rPr lang="en-GB" dirty="0"/>
              <a:t>covered? Is this realistic for the time taken? Why?/Why not? </a:t>
            </a:r>
          </a:p>
          <a:p>
            <a:pPr lvl="1"/>
            <a:r>
              <a:rPr lang="en-GB" dirty="0"/>
              <a:t>Is the fastest speed realistic? Is the slowest speed realistic? Why?/Why not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BE17-29BB-4B62-BC51-94DD80D6ABC5}" type="datetime1">
              <a:rPr lang="en-US" smtClean="0"/>
              <a:t>10/26/2017</a:t>
            </a:fld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2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458" y="2086722"/>
            <a:ext cx="6778542" cy="3231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Interpreting </a:t>
            </a:r>
            <a:r>
              <a:rPr lang="en-US" sz="3200" dirty="0" smtClean="0"/>
              <a:t>Displacement </a:t>
            </a:r>
            <a:r>
              <a:rPr lang="en-US" sz="3200" dirty="0"/>
              <a:t>(Position) - Time Graphs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 smtClean="0"/>
              <a:t>Label the graph with any other observations you can think of.</a:t>
            </a:r>
          </a:p>
          <a:p>
            <a:pPr lvl="1"/>
            <a:r>
              <a:rPr lang="en-US" dirty="0" smtClean="0"/>
              <a:t>Example: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645C-7CA0-4004-B0BD-4CEAE8743357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1800" y="5347380"/>
            <a:ext cx="8229600" cy="1477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Write the story of the journey from the graph. </a:t>
            </a:r>
          </a:p>
          <a:p>
            <a:pPr lvl="1"/>
            <a:r>
              <a:rPr lang="en-US" dirty="0" smtClean="0"/>
              <a:t>How does this compare to the original story you wrote earlier?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8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text books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676400"/>
            <a:ext cx="1790700" cy="172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69" y="78980"/>
            <a:ext cx="8229600" cy="72500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Accelerated Motion</a:t>
            </a:r>
            <a:endParaRPr lang="en-GB" dirty="0"/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38100" y="4169675"/>
            <a:ext cx="8953500" cy="2688325"/>
          </a:xfrm>
        </p:spPr>
        <p:txBody>
          <a:bodyPr>
            <a:normAutofit/>
          </a:bodyPr>
          <a:lstStyle/>
          <a:p>
            <a:r>
              <a:rPr lang="en-GB" dirty="0" smtClean="0"/>
              <a:t>Measure the time taken to reach each of the marks.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9EB48-0F89-4F3F-A3A1-66F2FC26D075}" type="datetime1">
              <a:rPr lang="en-US" smtClean="0"/>
              <a:t>10/26/2017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333500" y="1752897"/>
            <a:ext cx="6781800" cy="1520368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69514" y="1522065"/>
            <a:ext cx="1630703" cy="461665"/>
          </a:xfrm>
          <a:prstGeom prst="rect">
            <a:avLst/>
          </a:prstGeom>
          <a:noFill/>
          <a:ln w="25400">
            <a:solidFill>
              <a:schemeClr val="tx2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GB" sz="2400" dirty="0" smtClean="0"/>
              <a:t>Inclined rail</a:t>
            </a:r>
            <a:endParaRPr lang="en-GB" sz="2400" dirty="0"/>
          </a:p>
        </p:txBody>
      </p:sp>
      <p:sp>
        <p:nvSpPr>
          <p:cNvPr id="8" name="Oval 7"/>
          <p:cNvSpPr/>
          <p:nvPr/>
        </p:nvSpPr>
        <p:spPr>
          <a:xfrm>
            <a:off x="1258111" y="1436541"/>
            <a:ext cx="304800" cy="2946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015945" y="892770"/>
            <a:ext cx="635110" cy="461665"/>
          </a:xfrm>
          <a:prstGeom prst="rect">
            <a:avLst/>
          </a:prstGeom>
          <a:noFill/>
          <a:ln w="25400">
            <a:solidFill>
              <a:schemeClr val="tx2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GB" sz="2400" dirty="0" smtClean="0"/>
              <a:t>ball</a:t>
            </a:r>
            <a:endParaRPr lang="en-GB" sz="2400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965682" y="1669408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820754" y="1846030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75826" y="2022652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530898" y="2199274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385970" y="2375896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241042" y="2552518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096114" y="2729140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951186" y="2905762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01735" y="2083508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10</a:t>
            </a:r>
            <a:r>
              <a:rPr lang="en-GB" sz="2000" b="1" dirty="0" smtClean="0"/>
              <a:t>cm</a:t>
            </a:r>
            <a:endParaRPr lang="en-GB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448793" y="2237794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20</a:t>
            </a:r>
            <a:r>
              <a:rPr lang="en-GB" sz="2000" b="1" dirty="0" smtClean="0"/>
              <a:t>cm</a:t>
            </a:r>
            <a:endParaRPr lang="en-GB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191320" y="2433896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30</a:t>
            </a:r>
            <a:r>
              <a:rPr lang="en-GB" sz="2000" b="1" dirty="0" smtClean="0"/>
              <a:t>cm</a:t>
            </a:r>
            <a:endParaRPr lang="en-GB" sz="1400" b="1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4191000" y="2745374"/>
            <a:ext cx="3760186" cy="91222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Image result for stop wat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34" y="2819400"/>
            <a:ext cx="1336525" cy="13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Accelerated </a:t>
            </a:r>
            <a:r>
              <a:rPr lang="en-GB" dirty="0" smtClean="0"/>
              <a:t>Motion</a:t>
            </a:r>
            <a:br>
              <a:rPr lang="en-GB" dirty="0" smtClean="0"/>
            </a:br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4766" y="2552031"/>
            <a:ext cx="8229600" cy="4107532"/>
          </a:xfrm>
        </p:spPr>
        <p:txBody>
          <a:bodyPr/>
          <a:lstStyle/>
          <a:p>
            <a:r>
              <a:rPr lang="en-US" dirty="0" smtClean="0"/>
              <a:t>Draw a rough sketch of what you think the Displacement (Position) - Time graph will look like for accelerated motion.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9272-971D-4F70-8E8B-9BC58506FEAE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7600" y="1417638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Pre-Lab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3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Accelerated Motion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268250"/>
            <a:ext cx="8229600" cy="405807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State the possible sources of errors.</a:t>
            </a:r>
          </a:p>
          <a:p>
            <a:r>
              <a:rPr lang="en-US" dirty="0"/>
              <a:t>List the equipment you think you may need.</a:t>
            </a:r>
            <a:endParaRPr lang="en-GB" dirty="0"/>
          </a:p>
          <a:p>
            <a:r>
              <a:rPr lang="en-US" dirty="0"/>
              <a:t>State any problems and possible solutions you think you may encounter trying to construct a Displacement (Position) - Time.</a:t>
            </a:r>
          </a:p>
          <a:p>
            <a:r>
              <a:rPr lang="en-US" dirty="0"/>
              <a:t>Create a table to record the data you think you will need to create a Displacement (Position) - Time Graph</a:t>
            </a:r>
            <a:r>
              <a:rPr lang="en-US" dirty="0" smtClean="0"/>
              <a:t>. </a:t>
            </a: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026A-0790-4A88-8D49-2C4F388E4951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36766" y="1550556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Pre-Lab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2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Accelerated Motion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2057400"/>
            <a:ext cx="8229600" cy="4525963"/>
          </a:xfrm>
        </p:spPr>
        <p:txBody>
          <a:bodyPr/>
          <a:lstStyle/>
          <a:p>
            <a:r>
              <a:rPr lang="en-US" dirty="0" smtClean="0"/>
              <a:t>Setup the experiment described on the previous slides and measure the data needed to construct a Displacement </a:t>
            </a:r>
            <a:r>
              <a:rPr lang="en-US" dirty="0"/>
              <a:t>(Position) - Time graph</a:t>
            </a:r>
            <a:r>
              <a:rPr lang="en-US" dirty="0" smtClean="0"/>
              <a:t> for </a:t>
            </a:r>
            <a:r>
              <a:rPr lang="en-GB" dirty="0"/>
              <a:t>Accelerated Motion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78-68BF-4CC9-B38F-6B11C1D33F55}" type="datetime1">
              <a:rPr lang="en-US" smtClean="0"/>
              <a:t>10/26/2017</a:t>
            </a:fld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6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Accelerated Motion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70572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Average Speed at different points</a:t>
            </a:r>
            <a:r>
              <a:rPr lang="en-GB" dirty="0" smtClean="0"/>
              <a:t>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Average Velocity (m/s) at different </a:t>
            </a:r>
            <a:r>
              <a:rPr lang="en-GB" dirty="0" smtClean="0"/>
              <a:t>points.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</a:t>
            </a:r>
            <a:r>
              <a:rPr lang="en-GB" dirty="0" smtClean="0"/>
              <a:t>average speed at the end of the incline.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</a:t>
            </a:r>
            <a:r>
              <a:rPr lang="en-GB" dirty="0" smtClean="0"/>
              <a:t>average </a:t>
            </a:r>
            <a:r>
              <a:rPr lang="en-GB" dirty="0"/>
              <a:t>velocity at the end of the incline</a:t>
            </a:r>
            <a:r>
              <a:rPr lang="en-GB" dirty="0" smtClean="0"/>
              <a:t>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instantaneous speed at different points.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</a:t>
            </a:r>
            <a:r>
              <a:rPr lang="en-GB" dirty="0"/>
              <a:t>instantaneous velocity at different </a:t>
            </a:r>
            <a:r>
              <a:rPr lang="en-GB" dirty="0" smtClean="0"/>
              <a:t>points.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What </a:t>
            </a:r>
            <a:r>
              <a:rPr lang="en-GB" dirty="0"/>
              <a:t>are the </a:t>
            </a:r>
            <a:r>
              <a:rPr lang="en-GB" dirty="0" smtClean="0"/>
              <a:t>differences both between the answers above and the previous graph of a journey? Explain.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8636-B504-4DD0-831B-86B3317E4F21}" type="datetime1">
              <a:rPr lang="en-US" smtClean="0"/>
              <a:t>10/26/2017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43000" y="6396335"/>
            <a:ext cx="6553200" cy="461665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400050" lvl="1"/>
            <a:r>
              <a:rPr lang="en-GB" sz="2400" dirty="0"/>
              <a:t>You can choose </a:t>
            </a:r>
            <a:r>
              <a:rPr lang="en-GB" sz="2400" dirty="0" smtClean="0"/>
              <a:t>the </a:t>
            </a:r>
            <a:r>
              <a:rPr lang="en-GB" sz="2400" dirty="0"/>
              <a:t>points yourself </a:t>
            </a:r>
            <a:r>
              <a:rPr lang="en-GB" sz="2000" i="1" dirty="0"/>
              <a:t>(at least 2)</a:t>
            </a:r>
            <a:r>
              <a:rPr lang="en-GB" sz="2400" dirty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11E7-AADE-4F95-905E-2563EB2324CE}" type="datetime1">
              <a:rPr lang="en-US" smtClean="0"/>
              <a:t>10/26/2017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918" t="13953" r="27851" b="18338"/>
          <a:stretch/>
        </p:blipFill>
        <p:spPr>
          <a:xfrm>
            <a:off x="531585" y="990600"/>
            <a:ext cx="8080829" cy="5569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1" y="6023374"/>
            <a:ext cx="4800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Why? </a:t>
            </a:r>
          </a:p>
          <a:p>
            <a:r>
              <a:rPr lang="en-GB" sz="2400" b="1" dirty="0" smtClean="0"/>
              <a:t>Explain the reasons for your choice.</a:t>
            </a:r>
            <a:endParaRPr lang="en-GB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1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Vocabulary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3665427"/>
              </p:ext>
            </p:extLst>
          </p:nvPr>
        </p:nvGraphicFramePr>
        <p:xfrm>
          <a:off x="439057" y="609600"/>
          <a:ext cx="6705600" cy="600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horizontal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64217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graph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283476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displacement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1748048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position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9184199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smtClean="0"/>
                        <a:t>read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6947101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time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6355056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measured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152552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axes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89914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velocity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7710901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slope /</a:t>
                      </a:r>
                      <a:r>
                        <a:rPr lang="en-US" sz="2400" baseline="0" dirty="0" smtClean="0"/>
                        <a:t> gradient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4550208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acceleration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2878828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7D3D-AD0C-4ED5-842E-26936A18A4C8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6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Plenary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Match each graph on the following slides to its appropriate story.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29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58013"/>
            <a:ext cx="1956570" cy="167968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</p:spTree>
    <p:extLst>
      <p:ext uri="{BB962C8B-B14F-4D97-AF65-F5344CB8AC3E}">
        <p14:creationId xmlns:p14="http://schemas.microsoft.com/office/powerpoint/2010/main" val="429410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-50830"/>
            <a:ext cx="1998223" cy="1756014"/>
          </a:xfrm>
        </p:spPr>
      </p:pic>
    </p:spTree>
    <p:extLst>
      <p:ext uri="{BB962C8B-B14F-4D97-AF65-F5344CB8AC3E}">
        <p14:creationId xmlns:p14="http://schemas.microsoft.com/office/powerpoint/2010/main" val="14579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6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9926"/>
            <a:ext cx="2074423" cy="1763865"/>
          </a:xfrm>
        </p:spPr>
      </p:pic>
    </p:spTree>
    <p:extLst>
      <p:ext uri="{BB962C8B-B14F-4D97-AF65-F5344CB8AC3E}">
        <p14:creationId xmlns:p14="http://schemas.microsoft.com/office/powerpoint/2010/main" val="267233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114" y="-74893"/>
            <a:ext cx="2209800" cy="187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6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150" y="14714"/>
            <a:ext cx="2027252" cy="1771615"/>
          </a:xfrm>
        </p:spPr>
      </p:pic>
    </p:spTree>
    <p:extLst>
      <p:ext uri="{BB962C8B-B14F-4D97-AF65-F5344CB8AC3E}">
        <p14:creationId xmlns:p14="http://schemas.microsoft.com/office/powerpoint/2010/main" val="23823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7712" y="22112"/>
            <a:ext cx="2123087" cy="180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9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6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14793"/>
            <a:ext cx="1983721" cy="1774908"/>
          </a:xfrm>
        </p:spPr>
      </p:pic>
    </p:spTree>
    <p:extLst>
      <p:ext uri="{BB962C8B-B14F-4D97-AF65-F5344CB8AC3E}">
        <p14:creationId xmlns:p14="http://schemas.microsoft.com/office/powerpoint/2010/main" val="252225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1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6" y="4888"/>
            <a:ext cx="2131153" cy="18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6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6" name="Content Placeholder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3" t="40407" r="50000" b="30972"/>
          <a:stretch/>
        </p:blipFill>
        <p:spPr>
          <a:xfrm>
            <a:off x="4193006" y="11079"/>
            <a:ext cx="2055393" cy="183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1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14"/>
            <a:ext cx="8229600" cy="1143000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6948730"/>
              </p:ext>
            </p:extLst>
          </p:nvPr>
        </p:nvGraphicFramePr>
        <p:xfrm>
          <a:off x="457200" y="1447800"/>
          <a:ext cx="6705600" cy="5059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1005254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Language:</a:t>
                      </a:r>
                      <a:endParaRPr lang="en-GB" sz="32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aseline="0" dirty="0" smtClean="0"/>
                        <a:t>Start</a:t>
                      </a:r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End</a:t>
                      </a:r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locate</a:t>
                      </a:r>
                      <a:endParaRPr lang="en-GB" sz="3200" b="1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 smtClean="0"/>
                        <a:t>identify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23908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construct</a:t>
                      </a:r>
                      <a:endParaRPr lang="en-GB" sz="3200" b="1" dirty="0" smtClean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615121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calculate</a:t>
                      </a:r>
                      <a:endParaRPr lang="en-GB" sz="3200" b="1" dirty="0" smtClean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156923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match</a:t>
                      </a:r>
                      <a:endParaRPr lang="en-GB" sz="3200" b="1" dirty="0" smtClean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970734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action</a:t>
                      </a:r>
                      <a:endParaRPr lang="en-GB" sz="3200" b="1" dirty="0" smtClean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741610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appropriate</a:t>
                      </a:r>
                      <a:endParaRPr lang="en-GB" sz="3200" b="1" dirty="0" smtClean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99109379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1E3F-A242-4958-B85D-2B5D759395D3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6" y="46391"/>
            <a:ext cx="2074423" cy="1763260"/>
          </a:xfrm>
        </p:spPr>
      </p:pic>
    </p:spTree>
    <p:extLst>
      <p:ext uri="{BB962C8B-B14F-4D97-AF65-F5344CB8AC3E}">
        <p14:creationId xmlns:p14="http://schemas.microsoft.com/office/powerpoint/2010/main" val="235522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Plenary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Match each graph on the following slides to its appropriate data table.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57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86" y="2209800"/>
            <a:ext cx="2574065" cy="2209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0315" y="351679"/>
            <a:ext cx="5604685" cy="65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7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228600"/>
            <a:ext cx="8712200" cy="1021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6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14" y="2590800"/>
            <a:ext cx="2652486" cy="2330972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0" y="379839"/>
            <a:ext cx="5604685" cy="65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2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6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33600"/>
            <a:ext cx="2976886" cy="2531222"/>
          </a:xfr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886" y="351679"/>
            <a:ext cx="5604685" cy="65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7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6" y="1752600"/>
            <a:ext cx="3135774" cy="2667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631" y="351679"/>
            <a:ext cx="5604685" cy="65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2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6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1828800"/>
            <a:ext cx="2944229" cy="2572961"/>
          </a:xfr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886" y="351679"/>
            <a:ext cx="5604685" cy="65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6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894" y="1752600"/>
            <a:ext cx="3048000" cy="2590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886" y="351679"/>
            <a:ext cx="5604685" cy="65710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1862583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F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1786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6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2947857" cy="2637556"/>
          </a:xfr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886" y="351679"/>
            <a:ext cx="5604685" cy="65710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057400"/>
            <a:ext cx="445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3994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en-GB" sz="4000" dirty="0"/>
              <a:t>Learning Objectives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587636"/>
              </p:ext>
            </p:extLst>
          </p:nvPr>
        </p:nvGraphicFramePr>
        <p:xfrm>
          <a:off x="76200" y="1188720"/>
          <a:ext cx="8955740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18334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Locate values on the vertical axis that correspond to a value on the horizontal axis of graphs. </a:t>
                      </a:r>
                      <a:endParaRPr lang="en-GB" sz="2400" dirty="0" smtClean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148290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what</a:t>
                      </a:r>
                      <a:r>
                        <a:rPr lang="en-GB" sz="24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 being </a:t>
                      </a: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measured on the axes of a graph.</a:t>
                      </a:r>
                      <a:endParaRPr lang="en-GB" sz="2400" dirty="0" smtClean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961443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</a:t>
                      </a:r>
                      <a:r>
                        <a:rPr lang="en-GB" sz="2400" dirty="0" smtClean="0"/>
                        <a:t> a positive or negative slope by looking </a:t>
                      </a: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 graphs</a:t>
                      </a:r>
                      <a:r>
                        <a:rPr lang="en-GB" sz="2400" dirty="0" smtClean="0"/>
                        <a:t>.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612616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Construct and read a position time graph. 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077230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Calculate the velocity (slope) of a position time graph. 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746284"/>
                  </a:ext>
                </a:extLst>
              </a:tr>
              <a:tr h="561622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Match the action of an object with the appropriately shaped position time graph. 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42070726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2E15-9574-4C0D-AF6E-6E7629B34A3A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2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14" y="2228720"/>
            <a:ext cx="3025740" cy="25718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886" y="351679"/>
            <a:ext cx="5604685" cy="65710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228720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H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2299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6" name="Content Placeholder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3" t="40407" r="50000" b="30972"/>
          <a:stretch/>
        </p:blipFill>
        <p:spPr>
          <a:xfrm>
            <a:off x="0" y="2201164"/>
            <a:ext cx="2990415" cy="2675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886" y="351679"/>
            <a:ext cx="5604685" cy="65710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201164"/>
            <a:ext cx="293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I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1107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29" y="2209800"/>
            <a:ext cx="2947857" cy="2505679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10973" r="9008" b="13471"/>
          <a:stretch/>
        </p:blipFill>
        <p:spPr>
          <a:xfrm>
            <a:off x="2976886" y="351679"/>
            <a:ext cx="5604685" cy="6571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2195286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J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1986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raph of three runn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-47685"/>
            <a:ext cx="56007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0DD-EF8B-4963-B6F5-87B923DE9B6D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4714"/>
            <a:ext cx="8229600" cy="82348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u="sng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mtClean="0"/>
              <a:t>Plenary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838700" y="638145"/>
            <a:ext cx="84991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Albert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03670" y="638145"/>
            <a:ext cx="60465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Bob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51256" y="638145"/>
            <a:ext cx="93166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Charlie</a:t>
            </a:r>
            <a:endParaRPr lang="en-GB" b="1" dirty="0"/>
          </a:p>
        </p:txBody>
      </p:sp>
      <p:sp>
        <p:nvSpPr>
          <p:cNvPr id="9" name="Rectangle 8"/>
          <p:cNvSpPr/>
          <p:nvPr/>
        </p:nvSpPr>
        <p:spPr>
          <a:xfrm>
            <a:off x="228600" y="3819435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</a:rPr>
              <a:t>Look at the graph above. It shows how three runners ran a 100-meter race.</a:t>
            </a:r>
            <a:endParaRPr lang="en-GB" sz="2000" dirty="0"/>
          </a:p>
        </p:txBody>
      </p:sp>
      <p:sp>
        <p:nvSpPr>
          <p:cNvPr id="10" name="Rectangle 9"/>
          <p:cNvSpPr/>
          <p:nvPr/>
        </p:nvSpPr>
        <p:spPr>
          <a:xfrm>
            <a:off x="0" y="4404856"/>
            <a:ext cx="91081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</a:rPr>
              <a:t>Which runner won the race? Explain your </a:t>
            </a:r>
            <a:r>
              <a:rPr lang="en-GB" sz="2400" dirty="0" smtClean="0">
                <a:latin typeface="Arial" panose="020B0604020202020204" pitchFamily="34" charset="0"/>
              </a:rPr>
              <a:t>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</a:rPr>
              <a:t>Which runner </a:t>
            </a:r>
            <a:r>
              <a:rPr lang="en-GB" sz="2400" dirty="0" smtClean="0">
                <a:latin typeface="Arial" panose="020B0604020202020204" pitchFamily="34" charset="0"/>
              </a:rPr>
              <a:t>stopped for a rest? </a:t>
            </a:r>
            <a:r>
              <a:rPr lang="en-GB" sz="2400" dirty="0">
                <a:latin typeface="Arial" panose="020B0604020202020204" pitchFamily="34" charset="0"/>
              </a:rPr>
              <a:t>Explain your answer</a:t>
            </a:r>
            <a:r>
              <a:rPr lang="en-GB" sz="2400" dirty="0" smtClean="0">
                <a:latin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</a:rPr>
              <a:t>How long did Bob take to complete the race? Explain your answer</a:t>
            </a:r>
            <a:r>
              <a:rPr lang="en-GB" sz="2400" dirty="0" smtClean="0">
                <a:latin typeface="Arial" panose="020B0604020202020204" pitchFamily="34" charset="0"/>
              </a:rPr>
              <a:t>.</a:t>
            </a: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</a:rPr>
              <a:t>Calculate Albert's average speed. (Figure the distance and the time first!)</a:t>
            </a:r>
          </a:p>
        </p:txBody>
      </p:sp>
    </p:spTree>
    <p:extLst>
      <p:ext uri="{BB962C8B-B14F-4D97-AF65-F5344CB8AC3E}">
        <p14:creationId xmlns:p14="http://schemas.microsoft.com/office/powerpoint/2010/main" val="18529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0DD-EF8B-4963-B6F5-87B923DE9B6D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z="2400" smtClean="0"/>
              <a:pPr/>
              <a:t>54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403" t="17708" r="22475" b="16667"/>
          <a:stretch/>
        </p:blipFill>
        <p:spPr>
          <a:xfrm>
            <a:off x="350277" y="487680"/>
            <a:ext cx="8505059" cy="602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5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How do you calculate the speed and velocity on a curved Displacement (Position) – Time Graph?</a:t>
            </a:r>
          </a:p>
          <a:p>
            <a:pPr lvl="1"/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www.khanacademy.org/science/physics/one-dimensional-motion/displacement-velocity-time/v/instantaneous-speed-and-velocity</a:t>
            </a:r>
            <a:endParaRPr lang="en-GB" dirty="0" smtClean="0"/>
          </a:p>
          <a:p>
            <a:pPr lvl="1"/>
            <a:r>
              <a:rPr lang="en-GB" dirty="0" smtClean="0">
                <a:hlinkClick r:id="rId3"/>
              </a:rPr>
              <a:t>https</a:t>
            </a:r>
            <a:r>
              <a:rPr lang="en-GB" dirty="0">
                <a:hlinkClick r:id="rId3"/>
              </a:rPr>
              <a:t>://</a:t>
            </a:r>
            <a:r>
              <a:rPr lang="en-GB" dirty="0" smtClean="0">
                <a:hlinkClick r:id="rId3"/>
              </a:rPr>
              <a:t>www.khanacademy.org/science/physics/one-dimensional-motion/displacement-velocity-time/a/position-vs-time-graphs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678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08140" cy="4525963"/>
          </a:xfrm>
        </p:spPr>
        <p:txBody>
          <a:bodyPr/>
          <a:lstStyle/>
          <a:p>
            <a:r>
              <a:rPr lang="en-GB" dirty="0" smtClean="0"/>
              <a:t>What do you think a Displacement (Position) – Time Graph will look like for circular motion?</a:t>
            </a:r>
          </a:p>
          <a:p>
            <a:pPr lvl="2"/>
            <a:r>
              <a:rPr lang="en-GB" dirty="0" smtClean="0">
                <a:hlinkClick r:id="rId2"/>
              </a:rPr>
              <a:t>http</a:t>
            </a:r>
            <a:r>
              <a:rPr lang="en-GB" dirty="0">
                <a:hlinkClick r:id="rId2"/>
              </a:rPr>
              <a:t>://interactagram.com/physics/kinamatics/circularMotion/</a:t>
            </a:r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116FB-A2AC-4B63-BC96-750F7D362966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Grade yourself.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Grade yourself on the vocabulary and learning objectives of the lesson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BCAB-0136-4256-B5D4-37273CE1422D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2547499"/>
              </p:ext>
            </p:extLst>
          </p:nvPr>
        </p:nvGraphicFramePr>
        <p:xfrm>
          <a:off x="457200" y="1600200"/>
          <a:ext cx="8458199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6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799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Language:</a:t>
                      </a:r>
                      <a:endParaRPr lang="en-GB" sz="32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aseline="0" dirty="0" smtClean="0"/>
                        <a:t>Start</a:t>
                      </a:r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End</a:t>
                      </a:r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Read</a:t>
                      </a:r>
                      <a:r>
                        <a:rPr lang="en-US" sz="2800" baseline="0" dirty="0" smtClean="0"/>
                        <a:t> and interpret instructions and questions.</a:t>
                      </a:r>
                      <a:endParaRPr lang="en-GB" sz="2800" dirty="0" smtClean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D927-EF91-49DD-8858-B845D1EEE996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6488668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8 Ba 22/08/2017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399" y="1066800"/>
            <a:ext cx="5245127" cy="573462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groups design a path for someone to follow.</a:t>
            </a:r>
          </a:p>
          <a:p>
            <a:pPr lvl="1"/>
            <a:r>
              <a:rPr lang="en-US" dirty="0" smtClean="0"/>
              <a:t>straight lines</a:t>
            </a:r>
          </a:p>
          <a:p>
            <a:pPr lvl="1"/>
            <a:r>
              <a:rPr lang="en-US" dirty="0" smtClean="0"/>
              <a:t>direction changes with compass directions (N, S, W, E)</a:t>
            </a:r>
          </a:p>
          <a:p>
            <a:pPr lvl="1"/>
            <a:r>
              <a:rPr lang="en-US" dirty="0" smtClean="0"/>
              <a:t>distances (&lt;= 5m, whole numbers)</a:t>
            </a:r>
          </a:p>
          <a:p>
            <a:pPr lvl="1"/>
            <a:r>
              <a:rPr lang="en-US" dirty="0" smtClean="0"/>
              <a:t>labelled very slow, slow, fast, very fast </a:t>
            </a:r>
            <a:r>
              <a:rPr lang="en-US" sz="2000" i="1" dirty="0" smtClean="0"/>
              <a:t>(for large distances only)</a:t>
            </a:r>
          </a:p>
          <a:p>
            <a:pPr lvl="1"/>
            <a:r>
              <a:rPr lang="en-US" sz="2000" dirty="0" smtClean="0"/>
              <a:t>Includes some pauses for some seconds (&lt;=5).</a:t>
            </a:r>
          </a:p>
          <a:p>
            <a:pPr lvl="1"/>
            <a:r>
              <a:rPr lang="en-US" sz="2000" dirty="0" smtClean="0"/>
              <a:t>Label each stage with a letter.</a:t>
            </a:r>
          </a:p>
          <a:p>
            <a:pPr lvl="2"/>
            <a:r>
              <a:rPr lang="en-US" sz="1600" dirty="0"/>
              <a:t>P</a:t>
            </a:r>
            <a:r>
              <a:rPr lang="en-US" sz="1600" dirty="0" smtClean="0"/>
              <a:t>auses are also stages.</a:t>
            </a:r>
            <a:endParaRPr lang="en-US" dirty="0" smtClean="0"/>
          </a:p>
          <a:p>
            <a:pPr lvl="1"/>
            <a:r>
              <a:rPr lang="en-US" dirty="0" smtClean="0"/>
              <a:t>ends at the start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Write all this in a “story”</a:t>
            </a:r>
          </a:p>
          <a:p>
            <a:pPr lvl="2"/>
            <a:r>
              <a:rPr lang="en-US" dirty="0" smtClean="0"/>
              <a:t>Example:</a:t>
            </a:r>
          </a:p>
          <a:p>
            <a:pPr lvl="3"/>
            <a:r>
              <a:rPr lang="en-US" dirty="0" smtClean="0"/>
              <a:t>… walks slowly West for 2m, then turns North and runs fast for 5  m, then stops to rest for 3 seconds, ….</a:t>
            </a:r>
          </a:p>
          <a:p>
            <a:pPr lvl="3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B224-7DB4-43C1-B8F2-20C4F3F71DAE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781800" y="6248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490028" y="6324600"/>
            <a:ext cx="136071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490028" y="3718719"/>
            <a:ext cx="36286" cy="256778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477328" y="3718719"/>
            <a:ext cx="2218872" cy="363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8647261" y="2541814"/>
            <a:ext cx="16093" cy="374468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533770" y="4756881"/>
            <a:ext cx="1600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5 m, N, fast</a:t>
            </a:r>
            <a:endParaRPr lang="en-GB" sz="2400" dirty="0"/>
          </a:p>
        </p:txBody>
      </p:sp>
      <p:sp>
        <p:nvSpPr>
          <p:cNvPr id="35" name="Rectangle 34"/>
          <p:cNvSpPr/>
          <p:nvPr/>
        </p:nvSpPr>
        <p:spPr>
          <a:xfrm>
            <a:off x="5916340" y="1394039"/>
            <a:ext cx="1323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Example:</a:t>
            </a:r>
            <a:endParaRPr lang="en-GB" sz="2400" dirty="0"/>
          </a:p>
        </p:txBody>
      </p:sp>
      <p:sp>
        <p:nvSpPr>
          <p:cNvPr id="36" name="Rectangle 35"/>
          <p:cNvSpPr/>
          <p:nvPr/>
        </p:nvSpPr>
        <p:spPr>
          <a:xfrm>
            <a:off x="5335104" y="6339761"/>
            <a:ext cx="1689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2m, W, slow</a:t>
            </a:r>
            <a:endParaRPr lang="en-GB" sz="2400" dirty="0"/>
          </a:p>
        </p:txBody>
      </p:sp>
      <p:sp>
        <p:nvSpPr>
          <p:cNvPr id="37" name="Rectangle 36"/>
          <p:cNvSpPr/>
          <p:nvPr/>
        </p:nvSpPr>
        <p:spPr>
          <a:xfrm>
            <a:off x="5378405" y="3298747"/>
            <a:ext cx="460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3s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925587" y="855128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Pre-Lab</a:t>
            </a:r>
            <a:endParaRPr lang="en-GB" b="1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622468" y="2550776"/>
            <a:ext cx="1040885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622468" y="2550776"/>
            <a:ext cx="6012" cy="120963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010400" y="6300074"/>
            <a:ext cx="1652953" cy="2452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047873" y="5768842"/>
            <a:ext cx="377943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A</a:t>
            </a:r>
            <a:endParaRPr lang="en-GB" sz="2400" dirty="0"/>
          </a:p>
        </p:txBody>
      </p:sp>
      <p:sp>
        <p:nvSpPr>
          <p:cNvPr id="24" name="Rectangle 23"/>
          <p:cNvSpPr/>
          <p:nvPr/>
        </p:nvSpPr>
        <p:spPr>
          <a:xfrm>
            <a:off x="5072159" y="4827212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B</a:t>
            </a:r>
            <a:endParaRPr lang="en-GB" sz="2400" dirty="0"/>
          </a:p>
        </p:txBody>
      </p:sp>
      <p:sp>
        <p:nvSpPr>
          <p:cNvPr id="25" name="Rectangle 24"/>
          <p:cNvSpPr/>
          <p:nvPr/>
        </p:nvSpPr>
        <p:spPr>
          <a:xfrm>
            <a:off x="5065796" y="3231223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</a:t>
            </a:r>
            <a:endParaRPr lang="en-GB" sz="2400" dirty="0"/>
          </a:p>
        </p:txBody>
      </p:sp>
      <p:sp>
        <p:nvSpPr>
          <p:cNvPr id="29" name="Rectangle 28"/>
          <p:cNvSpPr/>
          <p:nvPr/>
        </p:nvSpPr>
        <p:spPr>
          <a:xfrm flipH="1">
            <a:off x="6247848" y="3129109"/>
            <a:ext cx="355839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D</a:t>
            </a:r>
            <a:endParaRPr lang="en-GB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9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Draw a rough sketch of what you think the Displacement (Position) - Time graph will look like for the journey you have planned.</a:t>
            </a:r>
          </a:p>
          <a:p>
            <a:pPr lvl="1"/>
            <a:r>
              <a:rPr lang="en-US" dirty="0"/>
              <a:t>Explain to your group why you believe </a:t>
            </a:r>
            <a:r>
              <a:rPr lang="en-US"/>
              <a:t>your </a:t>
            </a:r>
            <a:r>
              <a:rPr lang="en-US" smtClean="0"/>
              <a:t>graph </a:t>
            </a:r>
            <a:r>
              <a:rPr lang="en-US" dirty="0"/>
              <a:t>will look like this.</a:t>
            </a:r>
          </a:p>
          <a:p>
            <a:pPr lvl="1"/>
            <a:r>
              <a:rPr lang="en-US" dirty="0"/>
              <a:t>Some students will now explain why they believe their </a:t>
            </a:r>
            <a:r>
              <a:rPr lang="en-US" dirty="0" smtClean="0"/>
              <a:t>graph </a:t>
            </a:r>
            <a:r>
              <a:rPr lang="en-US" dirty="0"/>
              <a:t>will look like this</a:t>
            </a:r>
            <a:r>
              <a:rPr lang="en-US" dirty="0" smtClean="0"/>
              <a:t>.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3048-1F1D-494C-A68C-7EE30454DD3E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36766" y="1120947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Pre-Lab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4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80035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State the </a:t>
            </a:r>
            <a:r>
              <a:rPr lang="en-GB" dirty="0" smtClean="0"/>
              <a:t>possible </a:t>
            </a:r>
            <a:r>
              <a:rPr lang="en-GB" dirty="0"/>
              <a:t>sources of </a:t>
            </a:r>
            <a:r>
              <a:rPr lang="en-GB" dirty="0" smtClean="0"/>
              <a:t>errors.</a:t>
            </a:r>
          </a:p>
          <a:p>
            <a:r>
              <a:rPr lang="en-US" dirty="0" smtClean="0"/>
              <a:t>List the equipment you think you may need.</a:t>
            </a:r>
            <a:endParaRPr lang="en-GB" dirty="0" smtClean="0"/>
          </a:p>
          <a:p>
            <a:r>
              <a:rPr lang="en-US" dirty="0" smtClean="0"/>
              <a:t>State any problems and possible solutions you think you may encounter trying to construct a Displacement </a:t>
            </a:r>
            <a:r>
              <a:rPr lang="en-US" dirty="0"/>
              <a:t>(Position) - Time </a:t>
            </a:r>
            <a:r>
              <a:rPr lang="en-US" dirty="0" smtClean="0"/>
              <a:t>graph for the journey you have planned.</a:t>
            </a:r>
          </a:p>
          <a:p>
            <a:r>
              <a:rPr lang="en-US" dirty="0" smtClean="0"/>
              <a:t>Create a table to record the data you think you will need to create a </a:t>
            </a:r>
            <a:r>
              <a:rPr lang="en-US" dirty="0"/>
              <a:t>Displacement (Position) - Time </a:t>
            </a:r>
            <a:r>
              <a:rPr lang="en-US" dirty="0" smtClean="0"/>
              <a:t>Graph.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C6B-DAD9-4812-861F-3B9397A8C2A0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36766" y="1125250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Pre-Lab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5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A8489A4-04B3-4A28-AEA3-B8B5491E4C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CBB1FF-AF4B-42E0-9498-D11CD41513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BDAE074-5A1D-45EA-92A0-DAEDB483E684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16940</TotalTime>
  <Words>1950</Words>
  <Application>Microsoft Office PowerPoint</Application>
  <PresentationFormat>On-screen Show (4:3)</PresentationFormat>
  <Paragraphs>436</Paragraphs>
  <Slides>57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宋体</vt:lpstr>
      <vt:lpstr>Arial</vt:lpstr>
      <vt:lpstr>Calibri</vt:lpstr>
      <vt:lpstr>Cambria Math</vt:lpstr>
      <vt:lpstr>Office Theme</vt:lpstr>
      <vt:lpstr>1_Office Theme</vt:lpstr>
      <vt:lpstr>Review of Previous Lesson</vt:lpstr>
      <vt:lpstr>Displacement (Position) - Time Graphs</vt:lpstr>
      <vt:lpstr>Vocabulary</vt:lpstr>
      <vt:lpstr>Vocabulary</vt:lpstr>
      <vt:lpstr>Learning Objectives</vt:lpstr>
      <vt:lpstr>Learning Objectives</vt:lpstr>
      <vt:lpstr>Displacement (Position) - Time Graphs</vt:lpstr>
      <vt:lpstr>Displacement (Position) - Time Graphs</vt:lpstr>
      <vt:lpstr>Displacement (Position) - Time Graphs</vt:lpstr>
      <vt:lpstr>Displacement (Position) - Time Graphs</vt:lpstr>
      <vt:lpstr>Displacement (Position) - Time Graphs</vt:lpstr>
      <vt:lpstr>Displacement (Position) - Time Graphs</vt:lpstr>
      <vt:lpstr>Displacement (Position) - Time Graphs</vt:lpstr>
      <vt:lpstr>Graphing Rules</vt:lpstr>
      <vt:lpstr>Interpreting Displacement (Position) - Time Graphs</vt:lpstr>
      <vt:lpstr>Displacement (Position) - Graph - Specimen</vt:lpstr>
      <vt:lpstr>Interpreting Displacement (Position) - Time Graphs</vt:lpstr>
      <vt:lpstr>Interpreting Displacement (Position) - Time Graphs</vt:lpstr>
      <vt:lpstr>Interpreting Displacement (Position) - Time Graphs</vt:lpstr>
      <vt:lpstr>PowerPoint Presentation</vt:lpstr>
      <vt:lpstr>PowerPoint Presentation</vt:lpstr>
      <vt:lpstr>Interpreting Displacement (Position) - Time Graphs</vt:lpstr>
      <vt:lpstr>Interpreting Displacement (Position) - Time Graphs</vt:lpstr>
      <vt:lpstr>Accelerated Motion</vt:lpstr>
      <vt:lpstr>Accelerated Motion Displacement (Position) - Time Graphs</vt:lpstr>
      <vt:lpstr>Accelerated Motion  Displacement (Position) - Time Graphs</vt:lpstr>
      <vt:lpstr>Accelerated Motion Displacement (Position) - Time Graphs</vt:lpstr>
      <vt:lpstr>Accelerated Motion Displacement (Position) - Time Graphs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PowerPoint Presentation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PowerPoint Presentation</vt:lpstr>
      <vt:lpstr>PowerPoint Presentation</vt:lpstr>
      <vt:lpstr>Plenary</vt:lpstr>
      <vt:lpstr>Plenary</vt:lpstr>
      <vt:lpstr>Grade yourself.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Scientific Measurement</dc:title>
  <dc:creator>kelsey</dc:creator>
  <cp:lastModifiedBy>Neill Lee</cp:lastModifiedBy>
  <cp:revision>309</cp:revision>
  <cp:lastPrinted>2017-09-08T08:55:59Z</cp:lastPrinted>
  <dcterms:created xsi:type="dcterms:W3CDTF">2013-08-11T17:18:06Z</dcterms:created>
  <dcterms:modified xsi:type="dcterms:W3CDTF">2017-10-26T06:26:35Z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f6583c4f-00e7-45cc-b937-85fcf6a9454a</vt:lpwstr>
  </property>
  <property fmtid="{D5CDD505-2E9C-101B-9397-08002B2CF9AE}" pid="4" name="Order">
    <vt:r8>3200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