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305" r:id="rId5"/>
    <p:sldId id="256" r:id="rId6"/>
    <p:sldId id="315" r:id="rId7"/>
    <p:sldId id="316" r:id="rId8"/>
    <p:sldId id="308" r:id="rId9"/>
    <p:sldId id="319" r:id="rId10"/>
    <p:sldId id="320" r:id="rId11"/>
    <p:sldId id="321" r:id="rId12"/>
    <p:sldId id="318" r:id="rId13"/>
    <p:sldId id="322" r:id="rId14"/>
    <p:sldId id="326" r:id="rId15"/>
    <p:sldId id="324" r:id="rId16"/>
    <p:sldId id="327" r:id="rId17"/>
    <p:sldId id="328" r:id="rId18"/>
    <p:sldId id="329" r:id="rId19"/>
    <p:sldId id="330" r:id="rId20"/>
    <p:sldId id="325" r:id="rId21"/>
    <p:sldId id="331" r:id="rId22"/>
    <p:sldId id="332" r:id="rId23"/>
    <p:sldId id="333" r:id="rId24"/>
    <p:sldId id="334" r:id="rId25"/>
    <p:sldId id="335" r:id="rId26"/>
    <p:sldId id="336" r:id="rId27"/>
    <p:sldId id="312" r:id="rId28"/>
    <p:sldId id="30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73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3A4DBD-0962-4837-A72E-F40FCE5E040A}" type="datetimeFigureOut">
              <a:rPr lang="en-GB" smtClean="0"/>
              <a:t>12/04/2018</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EC3E60-415B-4E1B-B5A9-238C6E3CEDA0}" type="slidenum">
              <a:rPr lang="en-GB" smtClean="0"/>
              <a:t>‹#›</a:t>
            </a:fld>
            <a:endParaRPr lang="en-GB"/>
          </a:p>
        </p:txBody>
      </p:sp>
    </p:spTree>
    <p:extLst>
      <p:ext uri="{BB962C8B-B14F-4D97-AF65-F5344CB8AC3E}">
        <p14:creationId xmlns:p14="http://schemas.microsoft.com/office/powerpoint/2010/main" val="2914421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5B360F-AF66-4FC6-B955-58369494E5CC}" type="datetimeFigureOut">
              <a:rPr lang="en-US"/>
              <a:t>4/12/2018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00570-90D0-4E55-9D13-65AC5BF9B36A}" type="slidenum">
              <a:rPr lang="en-US"/>
              <a:t>‹#›</a:t>
            </a:fld>
            <a:endParaRPr lang="en-US"/>
          </a:p>
        </p:txBody>
      </p:sp>
    </p:spTree>
    <p:extLst>
      <p:ext uri="{BB962C8B-B14F-4D97-AF65-F5344CB8AC3E}">
        <p14:creationId xmlns:p14="http://schemas.microsoft.com/office/powerpoint/2010/main" val="982607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53616A-583E-4841-ACAE-9C4AA209D7BB}" type="datetime1">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13BFE-33EE-4848-8701-91B1B607C4B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7226FF-D2B5-4BAE-A097-3F31B13C49E2}" type="datetime1">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13BFE-33EE-4848-8701-91B1B607C4B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DD7A31-50F3-4962-B404-BBD8C739A646}" type="datetime1">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13BFE-33EE-4848-8701-91B1B607C4B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D0ABA7-CEA9-4FD8-9BDF-079E4E3B7259}" type="datetime1">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13BFE-33EE-4848-8701-91B1B607C4B4}" type="slidenum">
              <a:rPr lang="en-US" smtClean="0"/>
              <a:pPr/>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09157F-5B1C-4AD1-8138-C1A14BC1E84F}" type="datetime1">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13BFE-33EE-4848-8701-91B1B607C4B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0EEE1F-32FD-464A-B72A-D495DB1AA69B}" type="datetime1">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13BFE-33EE-4848-8701-91B1B607C4B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79D4DD-4278-4E68-9133-634D5C5AB4FE}" type="datetime1">
              <a:rPr lang="en-US" smtClean="0"/>
              <a:t>4/17/2018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513BFE-33EE-4848-8701-91B1B607C4B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725F1E-D81B-4C04-8F60-7829723EF99B}" type="datetime1">
              <a:rPr lang="en-US" smtClean="0"/>
              <a:t>4/17/2018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D5D141-6DA1-4B30-99BA-4F252433B39F}" type="datetime1">
              <a:rPr lang="en-US" smtClean="0"/>
              <a:t>4/17/2018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513BFE-33EE-4848-8701-91B1B607C4B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C4788D-9CBA-49EA-AA30-04A3BC3F3B7A}" type="datetime1">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13BFE-33EE-4848-8701-91B1B607C4B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61BF58-8A35-4A28-BEB5-0D0B326DE269}" type="datetime1">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13BFE-33EE-4848-8701-91B1B607C4B4}" type="slidenum">
              <a:rPr lang="en-US" smtClean="0"/>
              <a:pPr/>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543799" y="-13446"/>
            <a:ext cx="1564341"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1DB1C24F-E49D-40B9-9556-EB6A8FB602F9}" type="datetime1">
              <a:rPr lang="en-US" smtClean="0"/>
              <a:t>4/17/2018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34400" y="6488766"/>
            <a:ext cx="57374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D7513BFE-33EE-4848-8701-91B1B607C4B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p:txStyles>
    <p:titleStyle>
      <a:lvl1pPr algn="l" defTabSz="914400" rtl="0" eaLnBrk="1" latinLnBrk="0" hangingPunct="1">
        <a:spcBef>
          <a:spcPct val="0"/>
        </a:spcBef>
        <a:buNone/>
        <a:defRPr sz="4400" u="sng"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physicsclassroom.com/class/waves/Lesson-0/Vibrational-Motion" TargetMode="Externa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physicsclassroom.com/class/waves/Lesson-0/Vibrational-Motion" TargetMode="External"/><Relationship Id="rId1" Type="http://schemas.openxmlformats.org/officeDocument/2006/relationships/slideLayout" Target="../slideLayouts/slideLayout2.xml"/><Relationship Id="rId5" Type="http://schemas.openxmlformats.org/officeDocument/2006/relationships/hyperlink" Target="http://commons.wikimedia.org/wiki/File:Simple_harmonic_oscillator.gif" TargetMode="External"/><Relationship Id="rId4" Type="http://schemas.openxmlformats.org/officeDocument/2006/relationships/image" Target="../media/image2.gif"/></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hyperlink" Target="http://www.physicsclassroom.com/class/waves/Lesson-1/What-is-a-Wav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hyperlink" Target="http://www.physicsclassroom.com/class/waves/Lesson-1/What-is-a-Wav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physicsclassroom.com/class/waves/Lesson-1/What-is-a-Wave"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physicsclassroom.com/class/waves/Lesson-1/What-is-a-Wav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hyperlink" Target="http://www.physicsclassroom.com/class/waves/Lesson-1/What-is-a-Wav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hyperlink" Target="http://www.physicsclassroom.com/class/waves/Lesson-1/What-is-a-Wav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hyperlink" Target="http://www.physicsclassroom.com/class/waves/Lesson-1/What-is-a-Wav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physicsclassroom.com/class/waves/Lesson-2/The-Anatomy-of-a-Wave" TargetMode="External"/><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phet.colorado.edu/sims/html/wave-on-a-string/latest/wave-on-a-string_en.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hyperlink" Target="https://www.youtube.com/watch?v=w2s2fZr8sqQ" TargetMode="External"/><Relationship Id="rId4" Type="http://schemas.openxmlformats.org/officeDocument/2006/relationships/hyperlink" Target="https://www.youtube.com/channel/UCdM6PnEUtFexPe0ofFthEPA"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www.physicsclassroom.com/class/waves/Lesson-2/The-Wave-Equation" TargetMode="External"/><Relationship Id="rId3" Type="http://schemas.openxmlformats.org/officeDocument/2006/relationships/hyperlink" Target="http://www.physicsclassroom.com/class/waves/Lesson-1/What-is-a-Wave" TargetMode="External"/><Relationship Id="rId7" Type="http://schemas.openxmlformats.org/officeDocument/2006/relationships/hyperlink" Target="http://www.physicsclassroom.com/Class/waves/U10L2d.cfm#lab" TargetMode="External"/><Relationship Id="rId2" Type="http://schemas.openxmlformats.org/officeDocument/2006/relationships/hyperlink" Target="http://www.physicsclassroom.com/class/waves/Lesson-0/Properties-of-Periodic-Motion" TargetMode="External"/><Relationship Id="rId1" Type="http://schemas.openxmlformats.org/officeDocument/2006/relationships/slideLayout" Target="../slideLayouts/slideLayout2.xml"/><Relationship Id="rId6" Type="http://schemas.openxmlformats.org/officeDocument/2006/relationships/hyperlink" Target="http://www.physicsclassroom.com/class/waves/Lesson-2/Frequency-and-Period-of-a-Wave" TargetMode="External"/><Relationship Id="rId5" Type="http://schemas.openxmlformats.org/officeDocument/2006/relationships/hyperlink" Target="http://www.physicsclassroom.com/class/waves/Lesson-2/The-Anatomy-of-a-Wave" TargetMode="External"/><Relationship Id="rId4" Type="http://schemas.openxmlformats.org/officeDocument/2006/relationships/hyperlink" Target="http://www.physicsclassroom.com/class/waves/Lesson-1/Categories-of-Wave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physicsclassroom.com/class/waves/Lesson-0/Vibrational-Motion" TargetMode="Externa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physicsclassroom.com/class/waves/Lesson-0/Vibrational-Motion" TargetMode="Externa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physicsclassroom.com/class/waves/Lesson-0/Vibrational-Motion" TargetMode="Externa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physicsclassroom.com/class/waves/Lesson-0/Vibrational-Motion" TargetMode="External"/><Relationship Id="rId1" Type="http://schemas.openxmlformats.org/officeDocument/2006/relationships/slideLayout" Target="../slideLayouts/slideLayout2.xml"/><Relationship Id="rId5" Type="http://schemas.openxmlformats.org/officeDocument/2006/relationships/hyperlink" Target="http://commons.wikimedia.org/wiki/File:Simple_harmonic_oscillator.gif" TargetMode="External"/><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of Previous Lesson</a:t>
            </a:r>
          </a:p>
        </p:txBody>
      </p:sp>
      <p:sp>
        <p:nvSpPr>
          <p:cNvPr id="3" name="Content Placeholder 2"/>
          <p:cNvSpPr>
            <a:spLocks noGrp="1"/>
          </p:cNvSpPr>
          <p:nvPr>
            <p:ph idx="1"/>
          </p:nvPr>
        </p:nvSpPr>
        <p:spPr/>
        <p:txBody>
          <a:bodyPr/>
          <a:lstStyle/>
          <a:p>
            <a:r>
              <a:rPr lang="en-US" altLang="zh-CN" dirty="0" smtClean="0"/>
              <a:t>State </a:t>
            </a:r>
            <a:r>
              <a:rPr lang="en-US" altLang="zh-CN" dirty="0"/>
              <a:t>as many Vocabulary words and Learning Objectives that you remember from the last lesson as you can</a:t>
            </a:r>
            <a:r>
              <a:rPr lang="en-US" altLang="zh-CN" dirty="0" smtClean="0"/>
              <a:t>.</a:t>
            </a:r>
          </a:p>
          <a:p>
            <a:r>
              <a:rPr lang="en-US" dirty="0" smtClean="0"/>
              <a:t>Remember </a:t>
            </a:r>
            <a:r>
              <a:rPr lang="en-US" dirty="0"/>
              <a:t>to grade yourself from </a:t>
            </a:r>
            <a:r>
              <a:rPr lang="en-US"/>
              <a:t>0 </a:t>
            </a:r>
            <a:r>
              <a:rPr lang="en-US" smtClean="0"/>
              <a:t>- </a:t>
            </a:r>
            <a:r>
              <a:rPr lang="en-US" dirty="0"/>
              <a:t>3</a:t>
            </a:r>
            <a:r>
              <a:rPr lang="en-US" dirty="0" smtClean="0"/>
              <a:t>.</a:t>
            </a:r>
            <a:endParaRPr lang="en-US" dirty="0"/>
          </a:p>
        </p:txBody>
      </p:sp>
      <p:sp>
        <p:nvSpPr>
          <p:cNvPr id="4" name="Date Placeholder 3"/>
          <p:cNvSpPr>
            <a:spLocks noGrp="1"/>
          </p:cNvSpPr>
          <p:nvPr>
            <p:ph type="dt" sz="half" idx="10"/>
          </p:nvPr>
        </p:nvSpPr>
        <p:spPr/>
        <p:txBody>
          <a:bodyPr/>
          <a:lstStyle/>
          <a:p>
            <a:fld id="{B5A7C509-E577-4FED-820B-DD98565CE2D1}"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1</a:t>
            </a:fld>
            <a:endParaRPr lang="en-US"/>
          </a:p>
        </p:txBody>
      </p:sp>
    </p:spTree>
    <p:extLst>
      <p:ext uri="{BB962C8B-B14F-4D97-AF65-F5344CB8AC3E}">
        <p14:creationId xmlns:p14="http://schemas.microsoft.com/office/powerpoint/2010/main" val="543690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61" y="566342"/>
            <a:ext cx="9108139" cy="704966"/>
          </a:xfrm>
        </p:spPr>
        <p:txBody>
          <a:bodyPr>
            <a:noAutofit/>
          </a:bodyPr>
          <a:lstStyle/>
          <a:p>
            <a:r>
              <a:rPr lang="en-GB" sz="2800" dirty="0" smtClean="0"/>
              <a:t>If </a:t>
            </a:r>
            <a:r>
              <a:rPr lang="en-GB" sz="2800" dirty="0" smtClean="0"/>
              <a:t>there </a:t>
            </a:r>
            <a:r>
              <a:rPr lang="en-GB" sz="2800" dirty="0" smtClean="0"/>
              <a:t>are balanced forces </a:t>
            </a:r>
            <a:r>
              <a:rPr lang="en-GB" sz="2800" dirty="0" smtClean="0"/>
              <a:t>acting </a:t>
            </a:r>
            <a:r>
              <a:rPr lang="en-GB" sz="2800" dirty="0"/>
              <a:t>upon the </a:t>
            </a:r>
            <a:r>
              <a:rPr lang="en-GB" sz="2800" dirty="0" smtClean="0"/>
              <a:t>object </a:t>
            </a:r>
            <a:r>
              <a:rPr lang="en-GB" sz="2800" dirty="0" smtClean="0"/>
              <a:t>at </a:t>
            </a:r>
            <a:r>
              <a:rPr lang="en-GB" sz="2800" dirty="0"/>
              <a:t>the equilibrium position, then why does the </a:t>
            </a:r>
            <a:r>
              <a:rPr lang="en-GB" sz="2800" dirty="0" smtClean="0"/>
              <a:t>object </a:t>
            </a:r>
            <a:r>
              <a:rPr lang="en-GB" sz="2800" dirty="0"/>
              <a:t>sway past this position? Why doesn't the </a:t>
            </a:r>
            <a:r>
              <a:rPr lang="en-GB" sz="2800" dirty="0" smtClean="0"/>
              <a:t>object </a:t>
            </a:r>
            <a:r>
              <a:rPr lang="en-GB" sz="2800" dirty="0"/>
              <a:t>stop the first time it returns to the equilibrium position?</a:t>
            </a:r>
            <a:endParaRPr lang="en-GB" sz="2400" b="1" dirty="0"/>
          </a:p>
        </p:txBody>
      </p:sp>
      <p:sp>
        <p:nvSpPr>
          <p:cNvPr id="3" name="Content Placeholder 2"/>
          <p:cNvSpPr>
            <a:spLocks noGrp="1"/>
          </p:cNvSpPr>
          <p:nvPr>
            <p:ph idx="1"/>
          </p:nvPr>
        </p:nvSpPr>
        <p:spPr>
          <a:xfrm>
            <a:off x="294968" y="2014234"/>
            <a:ext cx="8229600" cy="4005319"/>
          </a:xfrm>
        </p:spPr>
        <p:txBody>
          <a:bodyPr>
            <a:normAutofit/>
          </a:bodyPr>
          <a:lstStyle/>
          <a:p>
            <a:r>
              <a:rPr lang="en-GB" dirty="0" smtClean="0"/>
              <a:t>Newton's </a:t>
            </a:r>
            <a:r>
              <a:rPr lang="en-GB" dirty="0"/>
              <a:t>first law of </a:t>
            </a:r>
            <a:r>
              <a:rPr lang="en-GB" dirty="0" smtClean="0"/>
              <a:t>motion/inertia.</a:t>
            </a:r>
          </a:p>
          <a:p>
            <a:pPr lvl="1"/>
            <a:r>
              <a:rPr lang="en-GB" dirty="0"/>
              <a:t>A</a:t>
            </a:r>
            <a:r>
              <a:rPr lang="en-GB" dirty="0" smtClean="0"/>
              <a:t>n </a:t>
            </a:r>
            <a:r>
              <a:rPr lang="en-GB" dirty="0"/>
              <a:t>object which is moving will continue its motion if </a:t>
            </a:r>
            <a:r>
              <a:rPr lang="en-GB" dirty="0" smtClean="0"/>
              <a:t>the forces acting on it are </a:t>
            </a:r>
            <a:r>
              <a:rPr lang="en-GB" dirty="0"/>
              <a:t>balanced</a:t>
            </a:r>
            <a:r>
              <a:rPr lang="en-GB" dirty="0" smtClean="0"/>
              <a:t>.</a:t>
            </a:r>
          </a:p>
          <a:p>
            <a:pPr lvl="1"/>
            <a:r>
              <a:rPr lang="en-GB" dirty="0"/>
              <a:t>B</a:t>
            </a:r>
            <a:r>
              <a:rPr lang="en-GB" dirty="0" smtClean="0"/>
              <a:t>alanced forces do </a:t>
            </a:r>
            <a:r>
              <a:rPr lang="en-GB" dirty="0"/>
              <a:t>not stop moving objects. </a:t>
            </a:r>
            <a:endParaRPr lang="en-GB" dirty="0" smtClean="0"/>
          </a:p>
        </p:txBody>
      </p:sp>
      <p:sp>
        <p:nvSpPr>
          <p:cNvPr id="5" name="Slide Number Placeholder 4"/>
          <p:cNvSpPr>
            <a:spLocks noGrp="1"/>
          </p:cNvSpPr>
          <p:nvPr>
            <p:ph type="sldNum" sz="quarter" idx="12"/>
          </p:nvPr>
        </p:nvSpPr>
        <p:spPr/>
        <p:txBody>
          <a:bodyPr/>
          <a:lstStyle/>
          <a:p>
            <a:fld id="{D7513BFE-33EE-4848-8701-91B1B607C4B4}" type="slidenum">
              <a:rPr lang="en-US" smtClean="0"/>
              <a:pPr/>
              <a:t>10</a:t>
            </a:fld>
            <a:endParaRPr lang="en-US"/>
          </a:p>
        </p:txBody>
      </p:sp>
      <p:sp>
        <p:nvSpPr>
          <p:cNvPr id="6" name="Rectangle 5"/>
          <p:cNvSpPr/>
          <p:nvPr/>
        </p:nvSpPr>
        <p:spPr>
          <a:xfrm>
            <a:off x="152400" y="6464754"/>
            <a:ext cx="7772400" cy="369332"/>
          </a:xfrm>
          <a:prstGeom prst="rect">
            <a:avLst/>
          </a:prstGeom>
        </p:spPr>
        <p:txBody>
          <a:bodyPr wrap="square">
            <a:spAutoFit/>
          </a:bodyPr>
          <a:lstStyle/>
          <a:p>
            <a:r>
              <a:rPr lang="en-GB" dirty="0">
                <a:hlinkClick r:id="rId2"/>
              </a:rPr>
              <a:t>http://www.physicsclassroom.com/class/waves/Lesson-0/Vibrational-Motion</a:t>
            </a:r>
            <a:endParaRPr lang="en-GB" dirty="0"/>
          </a:p>
        </p:txBody>
      </p:sp>
      <p:pic>
        <p:nvPicPr>
          <p:cNvPr id="7" name="Picture 4" descr="http://www.physicsclassroom.com/Class/waves/u10l0a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12226" y="4083769"/>
            <a:ext cx="12954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physicsclassroom.com/Class/waves/Simpleharmonicoscillator.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84602" y="3992881"/>
            <a:ext cx="894912" cy="276959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3CDF28C9-54E6-41ED-9AE5-32C51AE1E2B5}" type="datetime1">
              <a:rPr lang="en-US" smtClean="0"/>
              <a:t>4/17/2018</a:t>
            </a:fld>
            <a:endParaRPr lang="en-US"/>
          </a:p>
        </p:txBody>
      </p:sp>
    </p:spTree>
    <p:extLst>
      <p:ext uri="{BB962C8B-B14F-4D97-AF65-F5344CB8AC3E}">
        <p14:creationId xmlns:p14="http://schemas.microsoft.com/office/powerpoint/2010/main" val="413367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46"/>
            <a:ext cx="8229600" cy="920232"/>
          </a:xfrm>
        </p:spPr>
        <p:txBody>
          <a:bodyPr>
            <a:normAutofit/>
          </a:bodyPr>
          <a:lstStyle/>
          <a:p>
            <a:r>
              <a:rPr lang="en-GB" dirty="0" smtClean="0"/>
              <a:t>Steps </a:t>
            </a:r>
            <a:r>
              <a:rPr lang="en-GB" dirty="0"/>
              <a:t>in </a:t>
            </a:r>
            <a:r>
              <a:rPr lang="en-GB" dirty="0" smtClean="0"/>
              <a:t>Vibration</a:t>
            </a:r>
            <a:endParaRPr lang="en-GB" sz="4000" b="1" dirty="0"/>
          </a:p>
        </p:txBody>
      </p:sp>
      <p:sp>
        <p:nvSpPr>
          <p:cNvPr id="3" name="Content Placeholder 2"/>
          <p:cNvSpPr>
            <a:spLocks noGrp="1"/>
          </p:cNvSpPr>
          <p:nvPr>
            <p:ph idx="1"/>
          </p:nvPr>
        </p:nvSpPr>
        <p:spPr>
          <a:xfrm>
            <a:off x="287592" y="859175"/>
            <a:ext cx="8399207" cy="4525963"/>
          </a:xfrm>
        </p:spPr>
        <p:txBody>
          <a:bodyPr>
            <a:noAutofit/>
          </a:bodyPr>
          <a:lstStyle/>
          <a:p>
            <a:pPr marL="514350" indent="-514350">
              <a:buFont typeface="+mj-lt"/>
              <a:buAutoNum type="arabicPeriod"/>
            </a:pPr>
            <a:r>
              <a:rPr lang="en-GB" sz="2500" dirty="0" smtClean="0"/>
              <a:t>Push/Pull </a:t>
            </a:r>
            <a:r>
              <a:rPr lang="en-GB" sz="2500" i="1" dirty="0" smtClean="0"/>
              <a:t>or</a:t>
            </a:r>
            <a:r>
              <a:rPr lang="en-GB" sz="2500" dirty="0" smtClean="0"/>
              <a:t> Stretch/Compress.</a:t>
            </a:r>
          </a:p>
          <a:p>
            <a:pPr marL="514350" indent="-514350">
              <a:buFont typeface="+mj-lt"/>
              <a:buAutoNum type="arabicPeriod"/>
            </a:pPr>
            <a:r>
              <a:rPr lang="en-GB" sz="2500" dirty="0" smtClean="0"/>
              <a:t>Accelerates towards resting/equilibrium position.</a:t>
            </a:r>
          </a:p>
          <a:p>
            <a:pPr marL="514350" indent="-514350">
              <a:buFont typeface="+mj-lt"/>
              <a:buAutoNum type="arabicPeriod"/>
            </a:pPr>
            <a:r>
              <a:rPr lang="en-GB" sz="2500" dirty="0"/>
              <a:t>Reaches </a:t>
            </a:r>
            <a:r>
              <a:rPr lang="en-GB" sz="2500" dirty="0" smtClean="0"/>
              <a:t>resting/equilibrium </a:t>
            </a:r>
            <a:r>
              <a:rPr lang="en-GB" sz="2500" dirty="0"/>
              <a:t>position.</a:t>
            </a:r>
          </a:p>
          <a:p>
            <a:pPr marL="514350" indent="-514350">
              <a:buFont typeface="+mj-lt"/>
              <a:buAutoNum type="arabicPeriod"/>
            </a:pPr>
            <a:r>
              <a:rPr lang="en-GB" sz="2500" dirty="0" smtClean="0"/>
              <a:t>Decelerates from resting/equilibrium position due to </a:t>
            </a:r>
            <a:r>
              <a:rPr lang="en-GB" sz="2500" dirty="0"/>
              <a:t>r</a:t>
            </a:r>
            <a:r>
              <a:rPr lang="en-GB" sz="2500" dirty="0" smtClean="0"/>
              <a:t>estoring force pulling it back towards </a:t>
            </a:r>
            <a:r>
              <a:rPr lang="en-GB" sz="2500" dirty="0"/>
              <a:t>resting/equilibrium </a:t>
            </a:r>
            <a:r>
              <a:rPr lang="en-GB" sz="2500" dirty="0" smtClean="0"/>
              <a:t>position.</a:t>
            </a:r>
          </a:p>
          <a:p>
            <a:pPr marL="514350" indent="-514350">
              <a:buFont typeface="+mj-lt"/>
              <a:buAutoNum type="arabicPeriod"/>
            </a:pPr>
            <a:r>
              <a:rPr lang="en-GB" sz="2500" dirty="0" smtClean="0"/>
              <a:t>Reaches other end of vibration and repeats from 2.</a:t>
            </a:r>
            <a:endParaRPr lang="en-GB" sz="2500" dirty="0"/>
          </a:p>
        </p:txBody>
      </p:sp>
      <p:sp>
        <p:nvSpPr>
          <p:cNvPr id="4" name="Date Placeholder 3"/>
          <p:cNvSpPr>
            <a:spLocks noGrp="1"/>
          </p:cNvSpPr>
          <p:nvPr>
            <p:ph type="dt" sz="half" idx="10"/>
          </p:nvPr>
        </p:nvSpPr>
        <p:spPr/>
        <p:txBody>
          <a:bodyPr/>
          <a:lstStyle/>
          <a:p>
            <a:fld id="{096AC3EE-3CB3-4D37-976A-6718928B29A4}"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11</a:t>
            </a:fld>
            <a:endParaRPr lang="en-US"/>
          </a:p>
        </p:txBody>
      </p:sp>
      <p:sp>
        <p:nvSpPr>
          <p:cNvPr id="6" name="Rectangle 5"/>
          <p:cNvSpPr/>
          <p:nvPr/>
        </p:nvSpPr>
        <p:spPr>
          <a:xfrm>
            <a:off x="356821" y="6396334"/>
            <a:ext cx="2819400" cy="461665"/>
          </a:xfrm>
          <a:prstGeom prst="rect">
            <a:avLst/>
          </a:prstGeom>
        </p:spPr>
        <p:txBody>
          <a:bodyPr wrap="square">
            <a:spAutoFit/>
          </a:bodyPr>
          <a:lstStyle/>
          <a:p>
            <a:r>
              <a:rPr lang="en-GB" sz="1200" dirty="0">
                <a:hlinkClick r:id="rId2"/>
              </a:rPr>
              <a:t>http://www.physicsclassroom.com/class/waves/Lesson-0/Vibrational-Motion</a:t>
            </a:r>
            <a:endParaRPr lang="en-GB" sz="1200" dirty="0"/>
          </a:p>
        </p:txBody>
      </p:sp>
      <p:pic>
        <p:nvPicPr>
          <p:cNvPr id="7" name="Picture 4" descr="http://www.physicsclassroom.com/Class/waves/u10l0a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099989"/>
            <a:ext cx="12954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physicsclassroom.com/Class/waves/Simpleharmonicoscillator.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98870" y="3505198"/>
            <a:ext cx="1061460" cy="328508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868416" y="6396335"/>
            <a:ext cx="2743200" cy="461665"/>
          </a:xfrm>
          <a:prstGeom prst="rect">
            <a:avLst/>
          </a:prstGeom>
        </p:spPr>
        <p:txBody>
          <a:bodyPr wrap="square">
            <a:spAutoFit/>
          </a:bodyPr>
          <a:lstStyle/>
          <a:p>
            <a:r>
              <a:rPr lang="en-GB" sz="1200" dirty="0">
                <a:hlinkClick r:id="rId5"/>
              </a:rPr>
              <a:t>http://commons.wikimedia.org/wiki/File:Simple_harmonic_oscillator.gif</a:t>
            </a:r>
            <a:endParaRPr lang="en-GB" sz="1200" dirty="0"/>
          </a:p>
        </p:txBody>
      </p:sp>
    </p:spTree>
    <p:extLst>
      <p:ext uri="{BB962C8B-B14F-4D97-AF65-F5344CB8AC3E}">
        <p14:creationId xmlns:p14="http://schemas.microsoft.com/office/powerpoint/2010/main" val="142883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704966"/>
          </a:xfrm>
        </p:spPr>
        <p:txBody>
          <a:bodyPr>
            <a:noAutofit/>
          </a:bodyPr>
          <a:lstStyle/>
          <a:p>
            <a:r>
              <a:rPr lang="en-GB" sz="3600" dirty="0"/>
              <a:t>What is a Wave?</a:t>
            </a:r>
            <a:endParaRPr lang="en-GB" sz="3600" b="1" dirty="0"/>
          </a:p>
        </p:txBody>
      </p:sp>
      <p:sp>
        <p:nvSpPr>
          <p:cNvPr id="3" name="Content Placeholder 2"/>
          <p:cNvSpPr>
            <a:spLocks noGrp="1"/>
          </p:cNvSpPr>
          <p:nvPr>
            <p:ph idx="1"/>
          </p:nvPr>
        </p:nvSpPr>
        <p:spPr>
          <a:xfrm>
            <a:off x="304800" y="718412"/>
            <a:ext cx="8458200" cy="4005319"/>
          </a:xfrm>
        </p:spPr>
        <p:txBody>
          <a:bodyPr>
            <a:normAutofit/>
          </a:bodyPr>
          <a:lstStyle/>
          <a:p>
            <a:r>
              <a:rPr lang="en-GB" sz="2800" dirty="0" smtClean="0"/>
              <a:t>A </a:t>
            </a:r>
            <a:r>
              <a:rPr lang="en-GB" sz="2800" b="1" u="sng" dirty="0" smtClean="0"/>
              <a:t>vibration</a:t>
            </a:r>
            <a:r>
              <a:rPr lang="en-GB" sz="2800" dirty="0" smtClean="0"/>
              <a:t> </a:t>
            </a:r>
            <a:r>
              <a:rPr lang="en-GB" sz="2800" dirty="0"/>
              <a:t>or </a:t>
            </a:r>
            <a:r>
              <a:rPr lang="en-GB" sz="2800" b="1" u="sng" dirty="0" smtClean="0"/>
              <a:t>oscillation</a:t>
            </a:r>
            <a:r>
              <a:rPr lang="en-GB" sz="2800" dirty="0" smtClean="0"/>
              <a:t> </a:t>
            </a:r>
            <a:r>
              <a:rPr lang="en-GB" sz="2800" dirty="0"/>
              <a:t>that travels through a medium from one location to another </a:t>
            </a:r>
            <a:r>
              <a:rPr lang="en-GB" sz="2800" dirty="0" smtClean="0"/>
              <a:t>location, which </a:t>
            </a:r>
            <a:r>
              <a:rPr lang="en-GB" sz="2800" b="1" u="sng" dirty="0" smtClean="0"/>
              <a:t>transfers energy</a:t>
            </a:r>
            <a:r>
              <a:rPr lang="en-GB" sz="2800" dirty="0" smtClean="0"/>
              <a:t> without </a:t>
            </a:r>
            <a:r>
              <a:rPr lang="en-GB" sz="2800" dirty="0"/>
              <a:t>the movement of matter.</a:t>
            </a:r>
            <a:endParaRPr lang="en-GB" sz="2800" dirty="0" smtClean="0"/>
          </a:p>
        </p:txBody>
      </p:sp>
      <p:sp>
        <p:nvSpPr>
          <p:cNvPr id="4" name="Date Placeholder 3"/>
          <p:cNvSpPr>
            <a:spLocks noGrp="1"/>
          </p:cNvSpPr>
          <p:nvPr>
            <p:ph type="dt" sz="half" idx="10"/>
          </p:nvPr>
        </p:nvSpPr>
        <p:spPr/>
        <p:txBody>
          <a:bodyPr/>
          <a:lstStyle/>
          <a:p>
            <a:fld id="{1926F4D2-B251-4B20-86B4-AE8E22978F36}"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12</a:t>
            </a:fld>
            <a:endParaRPr lang="en-US"/>
          </a:p>
        </p:txBody>
      </p:sp>
      <p:pic>
        <p:nvPicPr>
          <p:cNvPr id="2054" name="Picture 6" descr="http://www.physicsclassroom.com/Class/waves/u10l1c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6551"/>
            <a:ext cx="4953000" cy="19356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physicsclassroom.com/Class/waves/u10l1c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914" y="2114374"/>
            <a:ext cx="4355226" cy="19356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52800" y="66676"/>
            <a:ext cx="4343400" cy="523220"/>
          </a:xfrm>
          <a:prstGeom prst="rect">
            <a:avLst/>
          </a:prstGeom>
        </p:spPr>
        <p:txBody>
          <a:bodyPr wrap="square">
            <a:spAutoFit/>
          </a:bodyPr>
          <a:lstStyle/>
          <a:p>
            <a:r>
              <a:rPr lang="en-GB" sz="1400" dirty="0">
                <a:hlinkClick r:id="rId4"/>
              </a:rPr>
              <a:t>http://www.physicsclassroom.com/class/waves/Lesson-1/What-is-a-Wave</a:t>
            </a:r>
            <a:endParaRPr lang="en-GB" sz="1400" dirty="0"/>
          </a:p>
        </p:txBody>
      </p:sp>
      <p:pic>
        <p:nvPicPr>
          <p:cNvPr id="2058" name="Picture 10" descr="http://www.physicsclassroom.com/Class/waves/u10l1c5.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808" y="4232780"/>
            <a:ext cx="6624850" cy="2610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42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704966"/>
          </a:xfrm>
        </p:spPr>
        <p:txBody>
          <a:bodyPr>
            <a:noAutofit/>
          </a:bodyPr>
          <a:lstStyle/>
          <a:p>
            <a:r>
              <a:rPr lang="en-GB" sz="3600" dirty="0"/>
              <a:t>What is a Medium?</a:t>
            </a:r>
            <a:endParaRPr lang="en-GB" sz="3600" b="1" dirty="0"/>
          </a:p>
        </p:txBody>
      </p:sp>
      <p:sp>
        <p:nvSpPr>
          <p:cNvPr id="3" name="Content Placeholder 2"/>
          <p:cNvSpPr>
            <a:spLocks noGrp="1"/>
          </p:cNvSpPr>
          <p:nvPr>
            <p:ph idx="1"/>
          </p:nvPr>
        </p:nvSpPr>
        <p:spPr>
          <a:xfrm>
            <a:off x="304800" y="718412"/>
            <a:ext cx="8458200" cy="4005319"/>
          </a:xfrm>
        </p:spPr>
        <p:txBody>
          <a:bodyPr>
            <a:normAutofit/>
          </a:bodyPr>
          <a:lstStyle/>
          <a:p>
            <a:r>
              <a:rPr lang="en-GB" sz="2800" dirty="0" smtClean="0"/>
              <a:t>The substance </a:t>
            </a:r>
            <a:r>
              <a:rPr lang="en-GB" sz="2800" dirty="0"/>
              <a:t>or material that carries the wave</a:t>
            </a:r>
            <a:r>
              <a:rPr lang="en-GB" sz="2800" dirty="0" smtClean="0"/>
              <a:t>.</a:t>
            </a:r>
          </a:p>
          <a:p>
            <a:r>
              <a:rPr lang="en-GB" sz="2800" dirty="0"/>
              <a:t>N</a:t>
            </a:r>
            <a:r>
              <a:rPr lang="en-GB" sz="2800" dirty="0" smtClean="0"/>
              <a:t>ot </a:t>
            </a:r>
            <a:r>
              <a:rPr lang="en-GB" sz="2800" dirty="0"/>
              <a:t>the wave and it doesn't make the wave; it </a:t>
            </a:r>
            <a:r>
              <a:rPr lang="en-GB" sz="2800" dirty="0" smtClean="0"/>
              <a:t>only </a:t>
            </a:r>
            <a:r>
              <a:rPr lang="en-GB" sz="2800" dirty="0"/>
              <a:t>carries or transports the wave from its source to other locations. </a:t>
            </a:r>
            <a:endParaRPr lang="en-GB" sz="2800" dirty="0" smtClean="0"/>
          </a:p>
          <a:p>
            <a:r>
              <a:rPr lang="en-GB" sz="2800" dirty="0"/>
              <a:t>In the case </a:t>
            </a:r>
            <a:r>
              <a:rPr lang="en-GB" sz="2800" dirty="0" smtClean="0"/>
              <a:t>below, </a:t>
            </a:r>
            <a:r>
              <a:rPr lang="en-GB" sz="2800" dirty="0"/>
              <a:t>the medium through that the wave travels is the slinky coils.</a:t>
            </a:r>
            <a:endParaRPr lang="en-GB" sz="2800" dirty="0" smtClean="0"/>
          </a:p>
        </p:txBody>
      </p:sp>
      <p:sp>
        <p:nvSpPr>
          <p:cNvPr id="4" name="Date Placeholder 3"/>
          <p:cNvSpPr>
            <a:spLocks noGrp="1"/>
          </p:cNvSpPr>
          <p:nvPr>
            <p:ph type="dt" sz="half" idx="10"/>
          </p:nvPr>
        </p:nvSpPr>
        <p:spPr/>
        <p:txBody>
          <a:bodyPr/>
          <a:lstStyle/>
          <a:p>
            <a:fld id="{4E103631-8E0D-4B87-B47F-16AF7F28A85E}"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13</a:t>
            </a:fld>
            <a:endParaRPr lang="en-US"/>
          </a:p>
        </p:txBody>
      </p:sp>
      <p:sp>
        <p:nvSpPr>
          <p:cNvPr id="6" name="Rectangle 5"/>
          <p:cNvSpPr/>
          <p:nvPr/>
        </p:nvSpPr>
        <p:spPr>
          <a:xfrm>
            <a:off x="4191000" y="66676"/>
            <a:ext cx="3505200" cy="523220"/>
          </a:xfrm>
          <a:prstGeom prst="rect">
            <a:avLst/>
          </a:prstGeom>
        </p:spPr>
        <p:txBody>
          <a:bodyPr wrap="square">
            <a:spAutoFit/>
          </a:bodyPr>
          <a:lstStyle/>
          <a:p>
            <a:r>
              <a:rPr lang="en-GB" sz="1400" dirty="0">
                <a:hlinkClick r:id="rId2"/>
              </a:rPr>
              <a:t>http://www.physicsclassroom.com/class/waves/Lesson-1/What-is-a-Wave</a:t>
            </a:r>
            <a:endParaRPr lang="en-GB" sz="1400" dirty="0"/>
          </a:p>
        </p:txBody>
      </p:sp>
      <p:pic>
        <p:nvPicPr>
          <p:cNvPr id="2058" name="Picture 10" descr="http://www.physicsclassroom.com/Class/waves/u10l1c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475" y="3785073"/>
            <a:ext cx="6624850" cy="26107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3600407"/>
            <a:ext cx="1836978" cy="369332"/>
          </a:xfrm>
          <a:prstGeom prst="rect">
            <a:avLst/>
          </a:prstGeom>
          <a:noFill/>
        </p:spPr>
        <p:txBody>
          <a:bodyPr wrap="none" rtlCol="0">
            <a:spAutoFit/>
          </a:bodyPr>
          <a:lstStyle/>
          <a:p>
            <a:r>
              <a:rPr lang="en-GB" dirty="0" smtClean="0"/>
              <a:t>e.g. Sound Waves</a:t>
            </a:r>
            <a:endParaRPr lang="en-GB" dirty="0"/>
          </a:p>
        </p:txBody>
      </p:sp>
      <p:cxnSp>
        <p:nvCxnSpPr>
          <p:cNvPr id="9" name="Straight Arrow Connector 8"/>
          <p:cNvCxnSpPr/>
          <p:nvPr/>
        </p:nvCxnSpPr>
        <p:spPr>
          <a:xfrm flipH="1" flipV="1">
            <a:off x="1752600" y="3811445"/>
            <a:ext cx="304800" cy="150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11111" y="3586961"/>
            <a:ext cx="1700209" cy="369332"/>
          </a:xfrm>
          <a:prstGeom prst="rect">
            <a:avLst/>
          </a:prstGeom>
          <a:noFill/>
        </p:spPr>
        <p:txBody>
          <a:bodyPr wrap="none" rtlCol="0">
            <a:spAutoFit/>
          </a:bodyPr>
          <a:lstStyle/>
          <a:p>
            <a:r>
              <a:rPr lang="en-GB" dirty="0" smtClean="0"/>
              <a:t>e.g. Light Waves</a:t>
            </a:r>
            <a:endParaRPr lang="en-GB" dirty="0"/>
          </a:p>
        </p:txBody>
      </p:sp>
      <p:cxnSp>
        <p:nvCxnSpPr>
          <p:cNvPr id="14" name="Straight Arrow Connector 13"/>
          <p:cNvCxnSpPr/>
          <p:nvPr/>
        </p:nvCxnSpPr>
        <p:spPr>
          <a:xfrm flipV="1">
            <a:off x="7062791" y="3774224"/>
            <a:ext cx="248320" cy="16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06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3276600"/>
            <a:ext cx="8229600" cy="2849563"/>
          </a:xfrm>
        </p:spPr>
        <p:txBody>
          <a:bodyPr/>
          <a:lstStyle/>
          <a:p>
            <a:r>
              <a:rPr lang="en-GB" dirty="0"/>
              <a:t>water</a:t>
            </a:r>
          </a:p>
        </p:txBody>
      </p:sp>
      <p:sp>
        <p:nvSpPr>
          <p:cNvPr id="2" name="Title 1"/>
          <p:cNvSpPr>
            <a:spLocks noGrp="1"/>
          </p:cNvSpPr>
          <p:nvPr>
            <p:ph type="title"/>
          </p:nvPr>
        </p:nvSpPr>
        <p:spPr>
          <a:xfrm>
            <a:off x="0" y="0"/>
            <a:ext cx="8229600" cy="704966"/>
          </a:xfrm>
        </p:spPr>
        <p:txBody>
          <a:bodyPr>
            <a:noAutofit/>
          </a:bodyPr>
          <a:lstStyle/>
          <a:p>
            <a:r>
              <a:rPr lang="en-GB" sz="3600" dirty="0"/>
              <a:t>What is </a:t>
            </a:r>
            <a:r>
              <a:rPr lang="en-GB" sz="3600" dirty="0" smtClean="0"/>
              <a:t>the </a:t>
            </a:r>
            <a:r>
              <a:rPr lang="en-GB" sz="3600" dirty="0"/>
              <a:t>Medium?</a:t>
            </a:r>
            <a:endParaRPr lang="en-GB" sz="3600" b="1" dirty="0"/>
          </a:p>
        </p:txBody>
      </p:sp>
      <p:sp>
        <p:nvSpPr>
          <p:cNvPr id="4" name="Date Placeholder 3"/>
          <p:cNvSpPr>
            <a:spLocks noGrp="1"/>
          </p:cNvSpPr>
          <p:nvPr>
            <p:ph type="dt" sz="half" idx="10"/>
          </p:nvPr>
        </p:nvSpPr>
        <p:spPr/>
        <p:txBody>
          <a:bodyPr/>
          <a:lstStyle/>
          <a:p>
            <a:fld id="{6FCFCF56-95A1-4FAF-9383-62CB6F3A1FF9}"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14</a:t>
            </a:fld>
            <a:endParaRPr lang="en-US"/>
          </a:p>
        </p:txBody>
      </p:sp>
      <p:sp>
        <p:nvSpPr>
          <p:cNvPr id="6" name="Rectangle 5"/>
          <p:cNvSpPr/>
          <p:nvPr/>
        </p:nvSpPr>
        <p:spPr>
          <a:xfrm>
            <a:off x="4191000" y="66676"/>
            <a:ext cx="3505200" cy="523220"/>
          </a:xfrm>
          <a:prstGeom prst="rect">
            <a:avLst/>
          </a:prstGeom>
        </p:spPr>
        <p:txBody>
          <a:bodyPr wrap="square">
            <a:spAutoFit/>
          </a:bodyPr>
          <a:lstStyle/>
          <a:p>
            <a:r>
              <a:rPr lang="en-GB" sz="1400" dirty="0">
                <a:hlinkClick r:id="rId2"/>
              </a:rPr>
              <a:t>http://www.physicsclassroom.com/class/waves/Lesson-1/What-is-a-Wave</a:t>
            </a:r>
            <a:endParaRPr lang="en-GB" sz="1400" dirty="0"/>
          </a:p>
        </p:txBody>
      </p:sp>
      <p:pic>
        <p:nvPicPr>
          <p:cNvPr id="1028" name="Picture 4" descr="Image result for water wa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559" y="1090670"/>
            <a:ext cx="2462441"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ater wa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090670"/>
            <a:ext cx="2619375"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8285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3276600"/>
            <a:ext cx="8229600" cy="2849563"/>
          </a:xfrm>
        </p:spPr>
        <p:txBody>
          <a:bodyPr/>
          <a:lstStyle/>
          <a:p>
            <a:r>
              <a:rPr lang="en-GB" dirty="0" smtClean="0"/>
              <a:t>rope</a:t>
            </a:r>
            <a:endParaRPr lang="en-GB" dirty="0"/>
          </a:p>
        </p:txBody>
      </p:sp>
      <p:sp>
        <p:nvSpPr>
          <p:cNvPr id="2" name="Title 1"/>
          <p:cNvSpPr>
            <a:spLocks noGrp="1"/>
          </p:cNvSpPr>
          <p:nvPr>
            <p:ph type="title"/>
          </p:nvPr>
        </p:nvSpPr>
        <p:spPr>
          <a:xfrm>
            <a:off x="0" y="0"/>
            <a:ext cx="8229600" cy="704966"/>
          </a:xfrm>
        </p:spPr>
        <p:txBody>
          <a:bodyPr>
            <a:noAutofit/>
          </a:bodyPr>
          <a:lstStyle/>
          <a:p>
            <a:r>
              <a:rPr lang="en-GB" sz="3600" dirty="0"/>
              <a:t>What is </a:t>
            </a:r>
            <a:r>
              <a:rPr lang="en-GB" sz="3600" dirty="0" smtClean="0"/>
              <a:t>the </a:t>
            </a:r>
            <a:r>
              <a:rPr lang="en-GB" sz="3600" dirty="0"/>
              <a:t>Medium?</a:t>
            </a:r>
            <a:endParaRPr lang="en-GB" sz="3600" b="1" dirty="0"/>
          </a:p>
        </p:txBody>
      </p:sp>
      <p:sp>
        <p:nvSpPr>
          <p:cNvPr id="4" name="Date Placeholder 3"/>
          <p:cNvSpPr>
            <a:spLocks noGrp="1"/>
          </p:cNvSpPr>
          <p:nvPr>
            <p:ph type="dt" sz="half" idx="10"/>
          </p:nvPr>
        </p:nvSpPr>
        <p:spPr/>
        <p:txBody>
          <a:bodyPr/>
          <a:lstStyle/>
          <a:p>
            <a:fld id="{994FBF7A-53F0-406F-91E2-BCC866972C0F}"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15</a:t>
            </a:fld>
            <a:endParaRPr lang="en-US"/>
          </a:p>
        </p:txBody>
      </p:sp>
      <p:sp>
        <p:nvSpPr>
          <p:cNvPr id="6" name="Rectangle 5"/>
          <p:cNvSpPr/>
          <p:nvPr/>
        </p:nvSpPr>
        <p:spPr>
          <a:xfrm>
            <a:off x="4191000" y="66676"/>
            <a:ext cx="3505200" cy="523220"/>
          </a:xfrm>
          <a:prstGeom prst="rect">
            <a:avLst/>
          </a:prstGeom>
        </p:spPr>
        <p:txBody>
          <a:bodyPr wrap="square">
            <a:spAutoFit/>
          </a:bodyPr>
          <a:lstStyle/>
          <a:p>
            <a:r>
              <a:rPr lang="en-GB" sz="1400" dirty="0">
                <a:hlinkClick r:id="rId2"/>
              </a:rPr>
              <a:t>http://www.physicsclassroom.com/class/waves/Lesson-1/What-is-a-Wave</a:t>
            </a:r>
            <a:endParaRPr lang="en-GB" sz="1400" dirty="0"/>
          </a:p>
        </p:txBody>
      </p:sp>
      <p:pic>
        <p:nvPicPr>
          <p:cNvPr id="2054" name="Picture 6" descr="Image result for rope w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66663"/>
            <a:ext cx="5510212" cy="1994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7393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3276600"/>
            <a:ext cx="8229600" cy="2849563"/>
          </a:xfrm>
        </p:spPr>
        <p:txBody>
          <a:bodyPr/>
          <a:lstStyle/>
          <a:p>
            <a:r>
              <a:rPr lang="en-GB" dirty="0" smtClean="0"/>
              <a:t>air</a:t>
            </a:r>
            <a:endParaRPr lang="en-GB" dirty="0"/>
          </a:p>
        </p:txBody>
      </p:sp>
      <p:sp>
        <p:nvSpPr>
          <p:cNvPr id="2" name="Title 1"/>
          <p:cNvSpPr>
            <a:spLocks noGrp="1"/>
          </p:cNvSpPr>
          <p:nvPr>
            <p:ph type="title"/>
          </p:nvPr>
        </p:nvSpPr>
        <p:spPr>
          <a:xfrm>
            <a:off x="0" y="0"/>
            <a:ext cx="8229600" cy="704966"/>
          </a:xfrm>
        </p:spPr>
        <p:txBody>
          <a:bodyPr>
            <a:noAutofit/>
          </a:bodyPr>
          <a:lstStyle/>
          <a:p>
            <a:r>
              <a:rPr lang="en-GB" sz="3600" dirty="0"/>
              <a:t>What is </a:t>
            </a:r>
            <a:r>
              <a:rPr lang="en-GB" sz="3600" dirty="0" smtClean="0"/>
              <a:t>the </a:t>
            </a:r>
            <a:r>
              <a:rPr lang="en-GB" sz="3600" dirty="0"/>
              <a:t>Medium?</a:t>
            </a:r>
            <a:endParaRPr lang="en-GB" sz="3600" b="1" dirty="0"/>
          </a:p>
        </p:txBody>
      </p:sp>
      <p:sp>
        <p:nvSpPr>
          <p:cNvPr id="4" name="Date Placeholder 3"/>
          <p:cNvSpPr>
            <a:spLocks noGrp="1"/>
          </p:cNvSpPr>
          <p:nvPr>
            <p:ph type="dt" sz="half" idx="10"/>
          </p:nvPr>
        </p:nvSpPr>
        <p:spPr/>
        <p:txBody>
          <a:bodyPr/>
          <a:lstStyle/>
          <a:p>
            <a:fld id="{FFA222C4-D567-49B5-A2C6-03155441E755}"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16</a:t>
            </a:fld>
            <a:endParaRPr lang="en-US"/>
          </a:p>
        </p:txBody>
      </p:sp>
      <p:sp>
        <p:nvSpPr>
          <p:cNvPr id="6" name="Rectangle 5"/>
          <p:cNvSpPr/>
          <p:nvPr/>
        </p:nvSpPr>
        <p:spPr>
          <a:xfrm>
            <a:off x="4191000" y="66676"/>
            <a:ext cx="3505200" cy="523220"/>
          </a:xfrm>
          <a:prstGeom prst="rect">
            <a:avLst/>
          </a:prstGeom>
        </p:spPr>
        <p:txBody>
          <a:bodyPr wrap="square">
            <a:spAutoFit/>
          </a:bodyPr>
          <a:lstStyle/>
          <a:p>
            <a:r>
              <a:rPr lang="en-GB" sz="1400" dirty="0">
                <a:hlinkClick r:id="rId2"/>
              </a:rPr>
              <a:t>http://www.physicsclassroom.com/class/waves/Lesson-1/What-is-a-Wave</a:t>
            </a:r>
            <a:endParaRPr lang="en-GB" sz="1400" dirty="0"/>
          </a:p>
        </p:txBody>
      </p:sp>
      <p:pic>
        <p:nvPicPr>
          <p:cNvPr id="3076" name="Picture 4" descr="Image result for sound w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25" y="983225"/>
            <a:ext cx="4857750" cy="2286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133600" y="1905000"/>
            <a:ext cx="38862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5113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704966"/>
          </a:xfrm>
        </p:spPr>
        <p:txBody>
          <a:bodyPr>
            <a:noAutofit/>
          </a:bodyPr>
          <a:lstStyle/>
          <a:p>
            <a:r>
              <a:rPr lang="en-GB" sz="3600" dirty="0" smtClean="0"/>
              <a:t>No movement of matter</a:t>
            </a:r>
            <a:endParaRPr lang="en-GB" sz="3600" b="1" dirty="0"/>
          </a:p>
        </p:txBody>
      </p:sp>
      <p:sp>
        <p:nvSpPr>
          <p:cNvPr id="3" name="Content Placeholder 2"/>
          <p:cNvSpPr>
            <a:spLocks noGrp="1"/>
          </p:cNvSpPr>
          <p:nvPr>
            <p:ph idx="1"/>
          </p:nvPr>
        </p:nvSpPr>
        <p:spPr>
          <a:xfrm>
            <a:off x="304800" y="718412"/>
            <a:ext cx="8458200" cy="4005319"/>
          </a:xfrm>
        </p:spPr>
        <p:txBody>
          <a:bodyPr>
            <a:normAutofit/>
          </a:bodyPr>
          <a:lstStyle/>
          <a:p>
            <a:r>
              <a:rPr lang="en-GB" sz="2800" dirty="0" smtClean="0"/>
              <a:t>Each particle/part/coil vibrates about its resting/equilibrium position only, each part returns continuously to the </a:t>
            </a:r>
            <a:r>
              <a:rPr lang="en-GB" sz="2800" dirty="0"/>
              <a:t>same </a:t>
            </a:r>
            <a:r>
              <a:rPr lang="en-GB" sz="2800" dirty="0" smtClean="0"/>
              <a:t>resting/equilibrium, it does not move along with the wave or energy.</a:t>
            </a:r>
          </a:p>
        </p:txBody>
      </p:sp>
      <p:sp>
        <p:nvSpPr>
          <p:cNvPr id="4" name="Date Placeholder 3"/>
          <p:cNvSpPr>
            <a:spLocks noGrp="1"/>
          </p:cNvSpPr>
          <p:nvPr>
            <p:ph type="dt" sz="half" idx="10"/>
          </p:nvPr>
        </p:nvSpPr>
        <p:spPr/>
        <p:txBody>
          <a:bodyPr/>
          <a:lstStyle/>
          <a:p>
            <a:fld id="{C4A6CFEB-E53B-4631-93B8-89107986A83F}"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17</a:t>
            </a:fld>
            <a:endParaRPr lang="en-US"/>
          </a:p>
        </p:txBody>
      </p:sp>
      <p:sp>
        <p:nvSpPr>
          <p:cNvPr id="6" name="Rectangle 5"/>
          <p:cNvSpPr/>
          <p:nvPr/>
        </p:nvSpPr>
        <p:spPr>
          <a:xfrm>
            <a:off x="5791200" y="5665444"/>
            <a:ext cx="3316940" cy="584775"/>
          </a:xfrm>
          <a:prstGeom prst="rect">
            <a:avLst/>
          </a:prstGeom>
        </p:spPr>
        <p:txBody>
          <a:bodyPr wrap="square">
            <a:spAutoFit/>
          </a:bodyPr>
          <a:lstStyle/>
          <a:p>
            <a:r>
              <a:rPr lang="en-GB" sz="1600" dirty="0">
                <a:hlinkClick r:id="rId2"/>
              </a:rPr>
              <a:t>http://www.physicsclassroom.com/class/waves/Lesson-1/What-is-a-Wave</a:t>
            </a:r>
            <a:endParaRPr lang="en-GB" sz="1600" dirty="0"/>
          </a:p>
        </p:txBody>
      </p:sp>
      <p:sp>
        <p:nvSpPr>
          <p:cNvPr id="13" name="Rectangle 12"/>
          <p:cNvSpPr/>
          <p:nvPr/>
        </p:nvSpPr>
        <p:spPr>
          <a:xfrm>
            <a:off x="17206" y="6519446"/>
            <a:ext cx="7289279" cy="338554"/>
          </a:xfrm>
          <a:prstGeom prst="rect">
            <a:avLst/>
          </a:prstGeom>
        </p:spPr>
        <p:txBody>
          <a:bodyPr wrap="square">
            <a:spAutoFit/>
          </a:bodyPr>
          <a:lstStyle/>
          <a:p>
            <a:r>
              <a:rPr lang="en-GB" sz="1600" dirty="0"/>
              <a:t>http://www.physicsclassroom.com/mmedia/waves/lw.cfm</a:t>
            </a:r>
          </a:p>
        </p:txBody>
      </p:sp>
      <p:pic>
        <p:nvPicPr>
          <p:cNvPr id="9218" name="Picture 2" descr="http://www.physicsclassroom.com/mmedia/waves/lw.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5084" y="2895600"/>
            <a:ext cx="7937631" cy="1012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5220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671" y="529230"/>
            <a:ext cx="8229600" cy="704966"/>
          </a:xfrm>
        </p:spPr>
        <p:txBody>
          <a:bodyPr>
            <a:noAutofit/>
          </a:bodyPr>
          <a:lstStyle/>
          <a:p>
            <a:pPr algn="ctr"/>
            <a:r>
              <a:rPr lang="en-GB" sz="3200" dirty="0" smtClean="0"/>
              <a:t>Energy transport with the movement of matter </a:t>
            </a:r>
            <a:endParaRPr lang="en-GB" sz="2400" b="1" dirty="0"/>
          </a:p>
        </p:txBody>
      </p:sp>
      <p:sp>
        <p:nvSpPr>
          <p:cNvPr id="3" name="Content Placeholder 2"/>
          <p:cNvSpPr>
            <a:spLocks noGrp="1"/>
          </p:cNvSpPr>
          <p:nvPr>
            <p:ph idx="1"/>
          </p:nvPr>
        </p:nvSpPr>
        <p:spPr>
          <a:xfrm>
            <a:off x="341671" y="1476878"/>
            <a:ext cx="8458200" cy="3123531"/>
          </a:xfrm>
        </p:spPr>
        <p:txBody>
          <a:bodyPr>
            <a:normAutofit/>
          </a:bodyPr>
          <a:lstStyle/>
          <a:p>
            <a:r>
              <a:rPr lang="en-GB" sz="2800" dirty="0" smtClean="0"/>
              <a:t>Unlike </a:t>
            </a:r>
            <a:r>
              <a:rPr lang="en-GB" sz="2800" dirty="0"/>
              <a:t>wave phenomena, </a:t>
            </a:r>
            <a:r>
              <a:rPr lang="en-GB" sz="2800" dirty="0" smtClean="0"/>
              <a:t>the bat </a:t>
            </a:r>
            <a:r>
              <a:rPr lang="en-GB" sz="2800" dirty="0"/>
              <a:t>must move from its starting location to the contact location in order to transport energy. </a:t>
            </a:r>
            <a:endParaRPr lang="en-GB" sz="2800" dirty="0" smtClean="0"/>
          </a:p>
        </p:txBody>
      </p:sp>
      <p:sp>
        <p:nvSpPr>
          <p:cNvPr id="4" name="Date Placeholder 3"/>
          <p:cNvSpPr>
            <a:spLocks noGrp="1"/>
          </p:cNvSpPr>
          <p:nvPr>
            <p:ph type="dt" sz="half" idx="10"/>
          </p:nvPr>
        </p:nvSpPr>
        <p:spPr/>
        <p:txBody>
          <a:bodyPr/>
          <a:lstStyle/>
          <a:p>
            <a:fld id="{088C461B-A4DF-4481-A2F9-440F40316FD2}"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18</a:t>
            </a:fld>
            <a:endParaRPr lang="en-US"/>
          </a:p>
        </p:txBody>
      </p:sp>
      <p:sp>
        <p:nvSpPr>
          <p:cNvPr id="6" name="Rectangle 5"/>
          <p:cNvSpPr/>
          <p:nvPr/>
        </p:nvSpPr>
        <p:spPr>
          <a:xfrm>
            <a:off x="12290" y="6456172"/>
            <a:ext cx="6312310" cy="338554"/>
          </a:xfrm>
          <a:prstGeom prst="rect">
            <a:avLst/>
          </a:prstGeom>
        </p:spPr>
        <p:txBody>
          <a:bodyPr wrap="square">
            <a:spAutoFit/>
          </a:bodyPr>
          <a:lstStyle/>
          <a:p>
            <a:r>
              <a:rPr lang="en-GB" sz="1600" dirty="0">
                <a:hlinkClick r:id="rId2"/>
              </a:rPr>
              <a:t>http://www.physicsclassroom.com/class/waves/Lesson-1/What-is-a-Wave</a:t>
            </a:r>
            <a:endParaRPr lang="en-GB" sz="1600" dirty="0"/>
          </a:p>
        </p:txBody>
      </p:sp>
      <p:pic>
        <p:nvPicPr>
          <p:cNvPr id="4100" name="Picture 4" descr="Image result for baseball animated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038643"/>
            <a:ext cx="4184909" cy="3043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4619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8C3C9EA-5A3A-4537-8DB0-5BE22C01A627}"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19</a:t>
            </a:fld>
            <a:endParaRPr lang="en-US"/>
          </a:p>
        </p:txBody>
      </p:sp>
      <p:pic>
        <p:nvPicPr>
          <p:cNvPr id="5122" name="Picture 2" descr="Image result for wavelength and frequen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00" y="351679"/>
            <a:ext cx="8862100" cy="59268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physicsclassroom.com/Class/waves/u10l2b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248" y="6046442"/>
            <a:ext cx="4897504" cy="6238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43000" y="1976284"/>
            <a:ext cx="791114" cy="461665"/>
          </a:xfrm>
          <a:prstGeom prst="rect">
            <a:avLst/>
          </a:prstGeom>
        </p:spPr>
        <p:txBody>
          <a:bodyPr wrap="none">
            <a:spAutoFit/>
          </a:bodyPr>
          <a:lstStyle/>
          <a:p>
            <a:r>
              <a:rPr lang="en-GB" sz="2400" dirty="0" smtClean="0">
                <a:latin typeface="Calibri" panose="020F0502020204030204" pitchFamily="34" charset="0"/>
                <a:ea typeface="等线" panose="02010600030101010101" pitchFamily="2" charset="-122"/>
              </a:rPr>
              <a:t>crest</a:t>
            </a:r>
            <a:endParaRPr lang="en-GB" sz="2400" dirty="0"/>
          </a:p>
        </p:txBody>
      </p:sp>
      <p:sp>
        <p:nvSpPr>
          <p:cNvPr id="9" name="Rectangle 8"/>
          <p:cNvSpPr/>
          <p:nvPr/>
        </p:nvSpPr>
        <p:spPr>
          <a:xfrm>
            <a:off x="2209800" y="4267200"/>
            <a:ext cx="1019703" cy="461665"/>
          </a:xfrm>
          <a:prstGeom prst="rect">
            <a:avLst/>
          </a:prstGeom>
        </p:spPr>
        <p:txBody>
          <a:bodyPr wrap="none">
            <a:spAutoFit/>
          </a:bodyPr>
          <a:lstStyle/>
          <a:p>
            <a:r>
              <a:rPr lang="en-GB" sz="2400" dirty="0">
                <a:latin typeface="Calibri" panose="020F0502020204030204" pitchFamily="34" charset="0"/>
                <a:ea typeface="等线" panose="02010600030101010101" pitchFamily="2" charset="-122"/>
              </a:rPr>
              <a:t>trough</a:t>
            </a:r>
            <a:endParaRPr lang="en-GB" sz="2400" dirty="0"/>
          </a:p>
        </p:txBody>
      </p:sp>
      <p:sp>
        <p:nvSpPr>
          <p:cNvPr id="2" name="TextBox 1"/>
          <p:cNvSpPr txBox="1"/>
          <p:nvPr/>
        </p:nvSpPr>
        <p:spPr>
          <a:xfrm>
            <a:off x="5565477" y="4865848"/>
            <a:ext cx="3161763" cy="734423"/>
          </a:xfrm>
          <a:prstGeom prst="rect">
            <a:avLst/>
          </a:prstGeom>
          <a:solidFill>
            <a:schemeClr val="bg1"/>
          </a:solidFill>
        </p:spPr>
        <p:txBody>
          <a:bodyPr wrap="none" bIns="72000" rtlCol="0">
            <a:spAutoFit/>
          </a:bodyPr>
          <a:lstStyle/>
          <a:p>
            <a:r>
              <a:rPr lang="en-GB" sz="2000" dirty="0" smtClean="0"/>
              <a:t>Frequency (f) = 2 </a:t>
            </a:r>
            <a:r>
              <a:rPr lang="en-GB" sz="2000" dirty="0"/>
              <a:t>cycles in </a:t>
            </a:r>
            <a:r>
              <a:rPr lang="en-GB" sz="2000" dirty="0" smtClean="0"/>
              <a:t>1s</a:t>
            </a:r>
          </a:p>
          <a:p>
            <a:r>
              <a:rPr lang="en-GB" sz="2000" dirty="0"/>
              <a:t> </a:t>
            </a:r>
            <a:r>
              <a:rPr lang="en-GB" sz="2000" dirty="0" smtClean="0"/>
              <a:t>                        = 2 Hz</a:t>
            </a:r>
            <a:endParaRPr lang="en-GB" sz="2000" dirty="0"/>
          </a:p>
        </p:txBody>
      </p:sp>
      <p:sp>
        <p:nvSpPr>
          <p:cNvPr id="3" name="Rectangle 2"/>
          <p:cNvSpPr/>
          <p:nvPr/>
        </p:nvSpPr>
        <p:spPr>
          <a:xfrm>
            <a:off x="7543799" y="6046442"/>
            <a:ext cx="1277471" cy="232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5589495" y="5740095"/>
            <a:ext cx="1772921" cy="400110"/>
          </a:xfrm>
          <a:prstGeom prst="rect">
            <a:avLst/>
          </a:prstGeom>
          <a:noFill/>
        </p:spPr>
        <p:txBody>
          <a:bodyPr wrap="none" rtlCol="0">
            <a:spAutoFit/>
          </a:bodyPr>
          <a:lstStyle/>
          <a:p>
            <a:r>
              <a:rPr lang="en-GB" sz="2000" dirty="0" smtClean="0"/>
              <a:t>Period (T) = ½ s</a:t>
            </a:r>
            <a:endParaRPr lang="en-GB" sz="2000" dirty="0"/>
          </a:p>
        </p:txBody>
      </p:sp>
      <p:cxnSp>
        <p:nvCxnSpPr>
          <p:cNvPr id="27" name="Straight Arrow Connector 26"/>
          <p:cNvCxnSpPr/>
          <p:nvPr/>
        </p:nvCxnSpPr>
        <p:spPr>
          <a:xfrm flipV="1">
            <a:off x="3139947" y="3001567"/>
            <a:ext cx="136653" cy="5371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951587" y="2931802"/>
            <a:ext cx="136653" cy="5371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5410200" y="3046523"/>
            <a:ext cx="136653" cy="5371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86136" y="910711"/>
            <a:ext cx="1980927" cy="400110"/>
          </a:xfrm>
          <a:prstGeom prst="rect">
            <a:avLst/>
          </a:prstGeom>
          <a:solidFill>
            <a:schemeClr val="bg1"/>
          </a:solidFill>
        </p:spPr>
        <p:txBody>
          <a:bodyPr wrap="none" rtlCol="0">
            <a:spAutoFit/>
          </a:bodyPr>
          <a:lstStyle/>
          <a:p>
            <a:r>
              <a:rPr lang="en-GB" sz="2000" dirty="0">
                <a:latin typeface="Calibri" panose="020F0502020204030204" pitchFamily="34" charset="0"/>
                <a:ea typeface="等线" panose="02010600030101010101" pitchFamily="2" charset="-122"/>
              </a:rPr>
              <a:t>wavelength </a:t>
            </a:r>
            <a:r>
              <a:rPr lang="el-GR" sz="2000" dirty="0">
                <a:latin typeface="Calibri" panose="020F0502020204030204" pitchFamily="34" charset="0"/>
                <a:ea typeface="等线" panose="02010600030101010101" pitchFamily="2" charset="-122"/>
              </a:rPr>
              <a:t>λ</a:t>
            </a:r>
            <a:r>
              <a:rPr lang="en-US" sz="2000" dirty="0">
                <a:latin typeface="Calibri" panose="020F0502020204030204" pitchFamily="34" charset="0"/>
                <a:ea typeface="等线" panose="02010600030101010101" pitchFamily="2" charset="-122"/>
              </a:rPr>
              <a:t> (m)</a:t>
            </a:r>
            <a:endParaRPr lang="en-GB" sz="2000" dirty="0">
              <a:latin typeface="Calibri" panose="020F0502020204030204" pitchFamily="34" charset="0"/>
              <a:ea typeface="等线" panose="02010600030101010101" pitchFamily="2" charset="-122"/>
            </a:endParaRPr>
          </a:p>
        </p:txBody>
      </p:sp>
      <p:sp>
        <p:nvSpPr>
          <p:cNvPr id="17" name="TextBox 16"/>
          <p:cNvSpPr txBox="1"/>
          <p:nvPr/>
        </p:nvSpPr>
        <p:spPr>
          <a:xfrm>
            <a:off x="2670337" y="1375607"/>
            <a:ext cx="1075872" cy="400110"/>
          </a:xfrm>
          <a:prstGeom prst="rect">
            <a:avLst/>
          </a:prstGeom>
          <a:solidFill>
            <a:schemeClr val="bg1"/>
          </a:solidFill>
        </p:spPr>
        <p:txBody>
          <a:bodyPr wrap="none" rtlCol="0">
            <a:spAutoFit/>
          </a:bodyPr>
          <a:lstStyle/>
          <a:p>
            <a:pPr algn="ctr"/>
            <a:r>
              <a:rPr lang="en-US" sz="2000" dirty="0" smtClean="0">
                <a:latin typeface="Calibri" panose="020F0502020204030204" pitchFamily="34" charset="0"/>
                <a:ea typeface="等线" panose="02010600030101010101" pitchFamily="2" charset="-122"/>
              </a:rPr>
              <a:t>= 1 cycle</a:t>
            </a:r>
            <a:endParaRPr lang="en-GB" sz="2000" dirty="0">
              <a:latin typeface="Calibri" panose="020F0502020204030204" pitchFamily="34" charset="0"/>
              <a:ea typeface="等线" panose="02010600030101010101" pitchFamily="2" charset="-122"/>
            </a:endParaRPr>
          </a:p>
        </p:txBody>
      </p:sp>
      <p:sp>
        <p:nvSpPr>
          <p:cNvPr id="18" name="TextBox 17"/>
          <p:cNvSpPr txBox="1"/>
          <p:nvPr/>
        </p:nvSpPr>
        <p:spPr>
          <a:xfrm>
            <a:off x="130268" y="1219200"/>
            <a:ext cx="1887440" cy="661720"/>
          </a:xfrm>
          <a:prstGeom prst="rect">
            <a:avLst/>
          </a:prstGeom>
          <a:solidFill>
            <a:schemeClr val="bg1"/>
          </a:solidFill>
        </p:spPr>
        <p:txBody>
          <a:bodyPr wrap="none" bIns="0" rtlCol="0">
            <a:spAutoFit/>
          </a:bodyPr>
          <a:lstStyle/>
          <a:p>
            <a:endParaRPr lang="en-US" sz="2000" dirty="0" smtClean="0">
              <a:latin typeface="Calibri" panose="020F0502020204030204" pitchFamily="34" charset="0"/>
              <a:ea typeface="等线" panose="02010600030101010101" pitchFamily="2" charset="-122"/>
            </a:endParaRPr>
          </a:p>
          <a:p>
            <a:r>
              <a:rPr lang="en-US" sz="2000" dirty="0" smtClean="0">
                <a:latin typeface="Calibri" panose="020F0502020204030204" pitchFamily="34" charset="0"/>
                <a:ea typeface="等线" panose="02010600030101010101" pitchFamily="2" charset="-122"/>
              </a:rPr>
              <a:t>Wave amplitude</a:t>
            </a:r>
            <a:endParaRPr lang="en-GB" sz="2000" dirty="0">
              <a:latin typeface="Calibri" panose="020F0502020204030204" pitchFamily="34" charset="0"/>
              <a:ea typeface="等线" panose="02010600030101010101" pitchFamily="2" charset="-122"/>
            </a:endParaRPr>
          </a:p>
        </p:txBody>
      </p:sp>
      <p:sp>
        <p:nvSpPr>
          <p:cNvPr id="19" name="TextBox 18"/>
          <p:cNvSpPr txBox="1"/>
          <p:nvPr/>
        </p:nvSpPr>
        <p:spPr>
          <a:xfrm>
            <a:off x="6781800" y="3432009"/>
            <a:ext cx="2323137" cy="707886"/>
          </a:xfrm>
          <a:prstGeom prst="rect">
            <a:avLst/>
          </a:prstGeom>
          <a:solidFill>
            <a:schemeClr val="bg1"/>
          </a:solidFill>
        </p:spPr>
        <p:txBody>
          <a:bodyPr wrap="square" lIns="180000" rIns="0" rtlCol="0">
            <a:spAutoFit/>
          </a:bodyPr>
          <a:lstStyle/>
          <a:p>
            <a:pPr algn="ctr"/>
            <a:r>
              <a:rPr lang="en-US" sz="2000" dirty="0" smtClean="0">
                <a:latin typeface="Calibri" panose="020F0502020204030204" pitchFamily="34" charset="0"/>
                <a:ea typeface="等线" panose="02010600030101010101" pitchFamily="2" charset="-122"/>
              </a:rPr>
              <a:t>Wave propagation direction</a:t>
            </a:r>
            <a:endParaRPr lang="en-GB" sz="2000" dirty="0">
              <a:latin typeface="Calibri" panose="020F0502020204030204" pitchFamily="34" charset="0"/>
              <a:ea typeface="等线" panose="02010600030101010101" pitchFamily="2" charset="-122"/>
            </a:endParaRPr>
          </a:p>
        </p:txBody>
      </p:sp>
      <p:cxnSp>
        <p:nvCxnSpPr>
          <p:cNvPr id="12" name="Straight Arrow Connector 11"/>
          <p:cNvCxnSpPr/>
          <p:nvPr/>
        </p:nvCxnSpPr>
        <p:spPr>
          <a:xfrm flipH="1" flipV="1">
            <a:off x="3229507" y="3315122"/>
            <a:ext cx="4011951" cy="1625588"/>
          </a:xfrm>
          <a:prstGeom prst="straightConnector1">
            <a:avLst/>
          </a:prstGeom>
          <a:ln w="25400">
            <a:solidFill>
              <a:schemeClr val="tx1"/>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495738" y="3260478"/>
            <a:ext cx="1710097" cy="1666235"/>
          </a:xfrm>
          <a:prstGeom prst="straightConnector1">
            <a:avLst/>
          </a:prstGeom>
          <a:ln w="25400">
            <a:solidFill>
              <a:schemeClr val="tx1"/>
            </a:solidFill>
            <a:prstDash val="sysDash"/>
            <a:tailEnd type="stealt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02701" y="4905846"/>
            <a:ext cx="4475825" cy="0"/>
          </a:xfrm>
          <a:prstGeom prst="line">
            <a:avLst/>
          </a:prstGeom>
          <a:ln w="1905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734256" y="4886806"/>
            <a:ext cx="898003" cy="400110"/>
          </a:xfrm>
          <a:prstGeom prst="rect">
            <a:avLst/>
          </a:prstGeom>
          <a:noFill/>
        </p:spPr>
        <p:txBody>
          <a:bodyPr wrap="none" rtlCol="0">
            <a:spAutoFit/>
          </a:bodyPr>
          <a:lstStyle/>
          <a:p>
            <a:r>
              <a:rPr lang="en-US" sz="2000" dirty="0" smtClean="0">
                <a:latin typeface="Calibri" panose="020F0502020204030204" pitchFamily="34" charset="0"/>
                <a:ea typeface="等线" panose="02010600030101010101" pitchFamily="2" charset="-122"/>
              </a:rPr>
              <a:t>d = 2m</a:t>
            </a:r>
            <a:endParaRPr lang="en-GB" sz="2000" dirty="0">
              <a:latin typeface="Calibri" panose="020F0502020204030204" pitchFamily="34" charset="0"/>
              <a:ea typeface="等线" panose="02010600030101010101" pitchFamily="2" charset="-122"/>
            </a:endParaRPr>
          </a:p>
        </p:txBody>
      </p:sp>
    </p:spTree>
    <p:extLst>
      <p:ext uri="{BB962C8B-B14F-4D97-AF65-F5344CB8AC3E}">
        <p14:creationId xmlns:p14="http://schemas.microsoft.com/office/powerpoint/2010/main" val="551663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smtClean="0"/>
              <a:t>Wave Properties </a:t>
            </a:r>
            <a:r>
              <a:rPr lang="en-GB" smtClean="0"/>
              <a:t>&amp; Motion</a:t>
            </a:r>
            <a:endParaRPr lang="en-GB" dirty="0"/>
          </a:p>
        </p:txBody>
      </p:sp>
      <p:sp>
        <p:nvSpPr>
          <p:cNvPr id="4" name="Date Placeholder 3"/>
          <p:cNvSpPr>
            <a:spLocks noGrp="1"/>
          </p:cNvSpPr>
          <p:nvPr>
            <p:ph type="dt" sz="half" idx="10"/>
          </p:nvPr>
        </p:nvSpPr>
        <p:spPr/>
        <p:txBody>
          <a:bodyPr/>
          <a:lstStyle/>
          <a:p>
            <a:fld id="{85C02C25-B192-4FC7-8DD0-B390E5F0DA2F}"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2</a:t>
            </a:fld>
            <a:endParaRPr lang="en-US"/>
          </a:p>
        </p:txBody>
      </p:sp>
      <p:sp>
        <p:nvSpPr>
          <p:cNvPr id="6" name="Subtitle 5"/>
          <p:cNvSpPr>
            <a:spLocks noGrp="1"/>
          </p:cNvSpPr>
          <p:nvPr>
            <p:ph type="subTitle" idx="1"/>
          </p:nvPr>
        </p:nvSpPr>
        <p:spPr/>
        <p:txBody>
          <a:bodyPr/>
          <a:lstStyle/>
          <a:p>
            <a:r>
              <a:rPr lang="en-GB" dirty="0" smtClean="0"/>
              <a:t>Waves</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E94963E-9590-4287-8A90-7552838915BC}"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20</a:t>
            </a:fld>
            <a:endParaRPr lang="en-US"/>
          </a:p>
        </p:txBody>
      </p:sp>
      <p:pic>
        <p:nvPicPr>
          <p:cNvPr id="6146" name="Picture 2" descr="http://www.physicsclassroom.com/Class/waves/u10l2a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23" y="1447800"/>
            <a:ext cx="8928838"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993" y="6304100"/>
            <a:ext cx="8354962" cy="369332"/>
          </a:xfrm>
          <a:prstGeom prst="rect">
            <a:avLst/>
          </a:prstGeom>
        </p:spPr>
        <p:txBody>
          <a:bodyPr wrap="square">
            <a:spAutoFit/>
          </a:bodyPr>
          <a:lstStyle/>
          <a:p>
            <a:r>
              <a:rPr lang="en-GB" dirty="0">
                <a:hlinkClick r:id="rId3"/>
              </a:rPr>
              <a:t>http://www.physicsclassroom.com/class/waves/Lesson-2/The-Anatomy-of-a-Wave</a:t>
            </a:r>
            <a:endParaRPr lang="en-GB" dirty="0"/>
          </a:p>
        </p:txBody>
      </p:sp>
    </p:spTree>
    <p:extLst>
      <p:ext uri="{BB962C8B-B14F-4D97-AF65-F5344CB8AC3E}">
        <p14:creationId xmlns:p14="http://schemas.microsoft.com/office/powerpoint/2010/main" val="24908464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46"/>
            <a:ext cx="8229600" cy="1143000"/>
          </a:xfrm>
        </p:spPr>
        <p:txBody>
          <a:bodyPr>
            <a:normAutofit/>
          </a:bodyPr>
          <a:lstStyle/>
          <a:p>
            <a:r>
              <a:rPr lang="en-GB" dirty="0"/>
              <a:t>The Speed of a </a:t>
            </a:r>
            <a:r>
              <a:rPr lang="en-GB" dirty="0" smtClean="0"/>
              <a:t>Wave</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9270" y="990600"/>
                <a:ext cx="8229600" cy="5638800"/>
              </a:xfrm>
            </p:spPr>
            <p:txBody>
              <a:bodyPr>
                <a:normAutofit/>
              </a:bodyPr>
              <a:lstStyle/>
              <a:p>
                <a14:m>
                  <m:oMath xmlns:m="http://schemas.openxmlformats.org/officeDocument/2006/math">
                    <m:r>
                      <m:rPr>
                        <m:sty m:val="p"/>
                      </m:rPr>
                      <a:rPr lang="en-US" sz="2800" b="0" i="0" smtClean="0">
                        <a:latin typeface="Cambria Math" panose="02040503050406030204" pitchFamily="18" charset="0"/>
                      </a:rPr>
                      <m:t>speed</m:t>
                    </m:r>
                    <m:r>
                      <a:rPr lang="en-US" sz="2800" b="0" i="0" smtClean="0">
                        <a:latin typeface="Cambria Math" panose="02040503050406030204" pitchFamily="18" charset="0"/>
                      </a:rPr>
                      <m:t>= </m:t>
                    </m:r>
                    <m:f>
                      <m:fPr>
                        <m:ctrlPr>
                          <a:rPr lang="en-US" sz="2800" b="0" i="1" smtClean="0">
                            <a:latin typeface="Cambria Math" panose="02040503050406030204" pitchFamily="18" charset="0"/>
                          </a:rPr>
                        </m:ctrlPr>
                      </m:fPr>
                      <m:num>
                        <m:r>
                          <m:rPr>
                            <m:sty m:val="p"/>
                          </m:rPr>
                          <a:rPr lang="en-US" sz="2800" b="0" i="0" smtClean="0">
                            <a:latin typeface="Cambria Math" panose="02040503050406030204" pitchFamily="18" charset="0"/>
                          </a:rPr>
                          <m:t>distance</m:t>
                        </m:r>
                      </m:num>
                      <m:den>
                        <m:r>
                          <m:rPr>
                            <m:sty m:val="p"/>
                          </m:rPr>
                          <a:rPr lang="en-US" sz="2800" b="0" i="0" smtClean="0">
                            <a:latin typeface="Cambria Math" panose="02040503050406030204" pitchFamily="18" charset="0"/>
                          </a:rPr>
                          <m:t>time</m:t>
                        </m:r>
                      </m:den>
                    </m:f>
                  </m:oMath>
                </a14:m>
                <a:endParaRPr lang="en-GB" sz="2800" dirty="0" smtClean="0"/>
              </a:p>
              <a:p>
                <a:r>
                  <a:rPr lang="en-GB" sz="2800" dirty="0"/>
                  <a:t>wavelength (</a:t>
                </a:r>
                <a:r>
                  <a:rPr lang="el-GR" sz="2800" dirty="0"/>
                  <a:t>λ</a:t>
                </a:r>
                <a:r>
                  <a:rPr lang="en-GB" sz="2800" dirty="0"/>
                  <a:t>) = distance covered by 1 cycle</a:t>
                </a:r>
              </a:p>
              <a:p>
                <a:r>
                  <a:rPr lang="en-GB" sz="2800" dirty="0" smtClean="0"/>
                  <a:t>period (T) = time taken for 1 cycle</a:t>
                </a:r>
              </a:p>
              <a:p>
                <a:r>
                  <a:rPr lang="en-GB" sz="2800" dirty="0" smtClean="0"/>
                  <a:t>So the speed of a wave (v):</a:t>
                </a:r>
              </a:p>
              <a:p>
                <a:pPr lvl="1">
                  <a:buFont typeface="Wingdings" panose="05000000000000000000" pitchFamily="2" charset="2"/>
                  <a:buChar char="Ø"/>
                </a:pPr>
                <a14:m>
                  <m:oMath xmlns:m="http://schemas.openxmlformats.org/officeDocument/2006/math">
                    <m:r>
                      <m:rPr>
                        <m:sty m:val="p"/>
                      </m:rPr>
                      <a:rPr lang="en-US" sz="2400" b="0" i="0" smtClean="0">
                        <a:effectLst/>
                        <a:latin typeface="Cambria Math" panose="02040503050406030204" pitchFamily="18" charset="0"/>
                      </a:rPr>
                      <m:t>v</m:t>
                    </m:r>
                    <m:r>
                      <a:rPr lang="en-US" sz="2400" b="0" i="0" smtClean="0">
                        <a:effectLst/>
                        <a:latin typeface="Cambria Math" panose="02040503050406030204" pitchFamily="18" charset="0"/>
                      </a:rPr>
                      <m:t>= </m:t>
                    </m:r>
                    <m:f>
                      <m:fPr>
                        <m:ctrlPr>
                          <a:rPr lang="en-US" sz="2400" b="0" i="1" smtClean="0">
                            <a:effectLst/>
                            <a:latin typeface="Cambria Math" panose="02040503050406030204" pitchFamily="18" charset="0"/>
                          </a:rPr>
                        </m:ctrlPr>
                      </m:fPr>
                      <m:num>
                        <m:r>
                          <m:rPr>
                            <m:nor/>
                          </m:rPr>
                          <a:rPr lang="el-GR" sz="2400" dirty="0">
                            <a:effectLst/>
                          </a:rPr>
                          <m:t>λ</m:t>
                        </m:r>
                      </m:num>
                      <m:den>
                        <m:r>
                          <m:rPr>
                            <m:sty m:val="p"/>
                          </m:rPr>
                          <a:rPr lang="en-US" sz="2400" b="0" i="0" smtClean="0">
                            <a:effectLst/>
                            <a:latin typeface="Cambria Math" panose="02040503050406030204" pitchFamily="18" charset="0"/>
                          </a:rPr>
                          <m:t>T</m:t>
                        </m:r>
                      </m:den>
                    </m:f>
                  </m:oMath>
                </a14:m>
                <a:r>
                  <a:rPr lang="en-GB" sz="2400" dirty="0" smtClean="0">
                    <a:effectLst/>
                  </a:rPr>
                  <a:t> </a:t>
                </a:r>
              </a:p>
              <a:p>
                <a:r>
                  <a:rPr lang="en-GB" sz="2800" dirty="0" smtClean="0"/>
                  <a:t>frequency (f) </a:t>
                </a:r>
                <a:endParaRPr lang="en-GB" sz="2800" dirty="0" smtClean="0">
                  <a:effectLst/>
                </a:endParaRPr>
              </a:p>
              <a:p>
                <a:pPr lvl="1">
                  <a:buFont typeface="Wingdings" panose="05000000000000000000" pitchFamily="2" charset="2"/>
                  <a:buChar char="Ø"/>
                </a:pPr>
                <a14:m>
                  <m:oMath xmlns:m="http://schemas.openxmlformats.org/officeDocument/2006/math">
                    <m:r>
                      <m:rPr>
                        <m:sty m:val="p"/>
                      </m:rPr>
                      <a:rPr lang="en-US" sz="2400" b="0" i="0" smtClean="0">
                        <a:effectLst/>
                        <a:latin typeface="Cambria Math" panose="02040503050406030204" pitchFamily="18" charset="0"/>
                      </a:rPr>
                      <m:t>T</m:t>
                    </m:r>
                    <m:r>
                      <a:rPr lang="en-US" sz="2400" b="0" i="0" smtClean="0">
                        <a:effectLst/>
                        <a:latin typeface="Cambria Math" panose="02040503050406030204" pitchFamily="18" charset="0"/>
                      </a:rPr>
                      <m:t>= </m:t>
                    </m:r>
                    <m:f>
                      <m:fPr>
                        <m:ctrlPr>
                          <a:rPr lang="en-US" sz="2400" b="0" i="1" smtClean="0">
                            <a:effectLst/>
                            <a:latin typeface="Cambria Math" panose="02040503050406030204" pitchFamily="18" charset="0"/>
                          </a:rPr>
                        </m:ctrlPr>
                      </m:fPr>
                      <m:num>
                        <m:r>
                          <a:rPr lang="en-US" sz="2400" b="0" i="1" smtClean="0">
                            <a:effectLst/>
                            <a:latin typeface="Cambria Math" panose="02040503050406030204" pitchFamily="18" charset="0"/>
                          </a:rPr>
                          <m:t>1</m:t>
                        </m:r>
                      </m:num>
                      <m:den>
                        <m:r>
                          <a:rPr lang="en-US" sz="2400" b="0" i="1" smtClean="0">
                            <a:effectLst/>
                            <a:latin typeface="Cambria Math" panose="02040503050406030204" pitchFamily="18" charset="0"/>
                          </a:rPr>
                          <m:t>𝑓</m:t>
                        </m:r>
                      </m:den>
                    </m:f>
                    <m:r>
                      <a:rPr lang="en-US" sz="2400" b="0" i="0" smtClean="0">
                        <a:effectLst/>
                        <a:latin typeface="Cambria Math" panose="02040503050406030204" pitchFamily="18" charset="0"/>
                      </a:rPr>
                      <m:t> </m:t>
                    </m:r>
                  </m:oMath>
                </a14:m>
                <a:endParaRPr lang="en-GB" sz="2400" dirty="0" smtClean="0">
                  <a:effectLst/>
                </a:endParaRPr>
              </a:p>
              <a:p>
                <a:r>
                  <a:rPr lang="en-GB" sz="2800" dirty="0"/>
                  <a:t>So the speed of a wave (v</a:t>
                </a:r>
                <a:r>
                  <a:rPr lang="en-GB" sz="2800" dirty="0" smtClean="0"/>
                  <a:t>):</a:t>
                </a:r>
              </a:p>
              <a:p>
                <a:pPr algn="ctr"/>
                <a14:m>
                  <m:oMath xmlns:m="http://schemas.openxmlformats.org/officeDocument/2006/math">
                    <m:r>
                      <a:rPr lang="en-US" sz="3600" b="1" i="1">
                        <a:latin typeface="Cambria Math" panose="02040503050406030204" pitchFamily="18" charset="0"/>
                      </a:rPr>
                      <m:t>𝐯</m:t>
                    </m:r>
                    <m:r>
                      <a:rPr lang="en-US" sz="3600" b="1">
                        <a:latin typeface="Cambria Math" panose="02040503050406030204" pitchFamily="18" charset="0"/>
                      </a:rPr>
                      <m:t>=</m:t>
                    </m:r>
                    <m:r>
                      <m:rPr>
                        <m:nor/>
                      </m:rPr>
                      <a:rPr lang="el-GR" sz="3600" b="1" dirty="0"/>
                      <m:t>λ</m:t>
                    </m:r>
                  </m:oMath>
                </a14:m>
                <a:r>
                  <a:rPr lang="en-GB" sz="3600" b="1" dirty="0" smtClean="0"/>
                  <a:t>f</a:t>
                </a:r>
                <a:endParaRPr lang="en-GB" sz="3600"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9270" y="990600"/>
                <a:ext cx="8229600" cy="5638800"/>
              </a:xfrm>
              <a:blipFill>
                <a:blip r:embed="rId2"/>
                <a:stretch>
                  <a:fillRect l="-1333"/>
                </a:stretch>
              </a:blipFill>
            </p:spPr>
            <p:txBody>
              <a:bodyPr/>
              <a:lstStyle/>
              <a:p>
                <a:r>
                  <a:rPr lang="en-GB">
                    <a:noFill/>
                  </a:rPr>
                  <a:t> </a:t>
                </a:r>
              </a:p>
            </p:txBody>
          </p:sp>
        </mc:Fallback>
      </mc:AlternateContent>
      <p:sp>
        <p:nvSpPr>
          <p:cNvPr id="4" name="Date Placeholder 3"/>
          <p:cNvSpPr>
            <a:spLocks noGrp="1"/>
          </p:cNvSpPr>
          <p:nvPr>
            <p:ph type="dt" sz="half" idx="10"/>
          </p:nvPr>
        </p:nvSpPr>
        <p:spPr/>
        <p:txBody>
          <a:bodyPr/>
          <a:lstStyle/>
          <a:p>
            <a:fld id="{7B2A3A2B-415D-4714-BE52-C28648B30D23}"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21</a:t>
            </a:fld>
            <a:endParaRPr lang="en-US"/>
          </a:p>
        </p:txBody>
      </p:sp>
    </p:spTree>
    <p:extLst>
      <p:ext uri="{BB962C8B-B14F-4D97-AF65-F5344CB8AC3E}">
        <p14:creationId xmlns:p14="http://schemas.microsoft.com/office/powerpoint/2010/main" val="34629711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changes a wave’s speed?</a:t>
            </a:r>
            <a:endParaRPr lang="en-GB" dirty="0"/>
          </a:p>
        </p:txBody>
      </p:sp>
      <p:sp>
        <p:nvSpPr>
          <p:cNvPr id="3" name="Content Placeholder 2"/>
          <p:cNvSpPr>
            <a:spLocks noGrp="1"/>
          </p:cNvSpPr>
          <p:nvPr>
            <p:ph idx="1"/>
          </p:nvPr>
        </p:nvSpPr>
        <p:spPr/>
        <p:txBody>
          <a:bodyPr>
            <a:normAutofit/>
          </a:bodyPr>
          <a:lstStyle/>
          <a:p>
            <a:r>
              <a:rPr lang="en-GB" dirty="0" smtClean="0"/>
              <a:t>Possible factors?</a:t>
            </a:r>
          </a:p>
          <a:p>
            <a:pPr lvl="1"/>
            <a:r>
              <a:rPr lang="en-GB" dirty="0" smtClean="0"/>
              <a:t>frequency, amplitude, wavelength, medium?</a:t>
            </a:r>
          </a:p>
          <a:p>
            <a:r>
              <a:rPr lang="en-GB" sz="2000" dirty="0" smtClean="0">
                <a:hlinkClick r:id="rId2"/>
              </a:rPr>
              <a:t>https</a:t>
            </a:r>
            <a:r>
              <a:rPr lang="en-GB" sz="2000" dirty="0">
                <a:hlinkClick r:id="rId2"/>
              </a:rPr>
              <a:t>://</a:t>
            </a:r>
            <a:r>
              <a:rPr lang="en-GB" sz="2000" dirty="0" smtClean="0">
                <a:hlinkClick r:id="rId2"/>
              </a:rPr>
              <a:t>phet.colorado.edu/sims/html/wave-on-a-string/latest/wave-on-a-string_en.html</a:t>
            </a:r>
            <a:endParaRPr lang="en-GB" sz="2000" dirty="0" smtClean="0"/>
          </a:p>
          <a:p>
            <a:r>
              <a:rPr lang="en-GB" dirty="0" smtClean="0"/>
              <a:t>As frequency increases the wavelength decreases and vice versa. As </a:t>
            </a:r>
            <a:r>
              <a:rPr lang="el-GR" dirty="0" smtClean="0"/>
              <a:t>𝐯</a:t>
            </a:r>
            <a:r>
              <a:rPr lang="en-US" dirty="0" smtClean="0"/>
              <a:t> </a:t>
            </a:r>
            <a:r>
              <a:rPr lang="el-GR" dirty="0" smtClean="0"/>
              <a:t>=</a:t>
            </a:r>
            <a:r>
              <a:rPr lang="en-US" dirty="0" smtClean="0"/>
              <a:t> </a:t>
            </a:r>
            <a:r>
              <a:rPr lang="el-GR" dirty="0" smtClean="0"/>
              <a:t>λ</a:t>
            </a:r>
            <a:r>
              <a:rPr lang="en-GB" dirty="0" smtClean="0"/>
              <a:t>f, f and </a:t>
            </a:r>
            <a:r>
              <a:rPr lang="el-GR" dirty="0"/>
              <a:t>λ</a:t>
            </a:r>
            <a:r>
              <a:rPr lang="en-GB" dirty="0" smtClean="0"/>
              <a:t> have no effect on </a:t>
            </a:r>
            <a:r>
              <a:rPr lang="el-GR" dirty="0" smtClean="0"/>
              <a:t>𝐯</a:t>
            </a:r>
            <a:r>
              <a:rPr lang="en-US" dirty="0" smtClean="0"/>
              <a:t>.</a:t>
            </a:r>
            <a:r>
              <a:rPr lang="en-GB" dirty="0" smtClean="0"/>
              <a:t> </a:t>
            </a:r>
          </a:p>
          <a:p>
            <a:r>
              <a:rPr lang="en-GB" dirty="0" smtClean="0"/>
              <a:t>Conclusion:</a:t>
            </a:r>
          </a:p>
          <a:p>
            <a:pPr lvl="1"/>
            <a:r>
              <a:rPr lang="en-GB" dirty="0" smtClean="0"/>
              <a:t>Wave speed depends only on the medium.</a:t>
            </a:r>
            <a:endParaRPr lang="en-GB" dirty="0"/>
          </a:p>
        </p:txBody>
      </p:sp>
      <p:sp>
        <p:nvSpPr>
          <p:cNvPr id="4" name="Date Placeholder 3"/>
          <p:cNvSpPr>
            <a:spLocks noGrp="1"/>
          </p:cNvSpPr>
          <p:nvPr>
            <p:ph type="dt" sz="half" idx="10"/>
          </p:nvPr>
        </p:nvSpPr>
        <p:spPr/>
        <p:txBody>
          <a:bodyPr/>
          <a:lstStyle/>
          <a:p>
            <a:fld id="{AE31BBDA-282A-4EDA-AA2E-7FBA71C0054F}"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22</a:t>
            </a:fld>
            <a:endParaRPr lang="en-US"/>
          </a:p>
        </p:txBody>
      </p:sp>
    </p:spTree>
    <p:extLst>
      <p:ext uri="{BB962C8B-B14F-4D97-AF65-F5344CB8AC3E}">
        <p14:creationId xmlns:p14="http://schemas.microsoft.com/office/powerpoint/2010/main" val="2910848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200" dirty="0"/>
              <a:t>GCSE Science Revision - Types of </a:t>
            </a:r>
            <a:r>
              <a:rPr lang="en-GB" sz="3200" dirty="0" smtClean="0"/>
              <a:t>Waves</a:t>
            </a:r>
            <a:br>
              <a:rPr lang="en-GB" sz="3200" dirty="0" smtClean="0"/>
            </a:br>
            <a:r>
              <a:rPr lang="en-GB" sz="3200" u="none" dirty="0" err="1" smtClean="0">
                <a:hlinkClick r:id="rId4"/>
              </a:rPr>
              <a:t>JamJarMMX</a:t>
            </a:r>
            <a:r>
              <a:rPr lang="en-GB" sz="3200" dirty="0"/>
              <a:t/>
            </a:r>
            <a:br>
              <a:rPr lang="en-GB" sz="3200" dirty="0"/>
            </a:br>
            <a:r>
              <a:rPr lang="en-GB" sz="2700" dirty="0">
                <a:hlinkClick r:id="rId5"/>
              </a:rPr>
              <a:t>https://www.youtube.com/watch?v=w2s2fZr8sqQ</a:t>
            </a:r>
            <a:endParaRPr lang="en-GB" sz="2700" dirty="0"/>
          </a:p>
        </p:txBody>
      </p:sp>
      <p:pic>
        <p:nvPicPr>
          <p:cNvPr id="6" name="GCSE Science Revision - Types of Waves - YouTu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806575" y="1600200"/>
            <a:ext cx="5532438" cy="4525963"/>
          </a:xfrm>
        </p:spPr>
      </p:pic>
      <p:sp>
        <p:nvSpPr>
          <p:cNvPr id="4" name="Date Placeholder 3"/>
          <p:cNvSpPr>
            <a:spLocks noGrp="1"/>
          </p:cNvSpPr>
          <p:nvPr>
            <p:ph type="dt" sz="half" idx="10"/>
          </p:nvPr>
        </p:nvSpPr>
        <p:spPr/>
        <p:txBody>
          <a:bodyPr/>
          <a:lstStyle/>
          <a:p>
            <a:fld id="{8CB5ECA4-A490-4E0E-B789-DEA05959DE53}"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23</a:t>
            </a:fld>
            <a:endParaRPr lang="en-US"/>
          </a:p>
        </p:txBody>
      </p:sp>
    </p:spTree>
    <p:extLst>
      <p:ext uri="{BB962C8B-B14F-4D97-AF65-F5344CB8AC3E}">
        <p14:creationId xmlns:p14="http://schemas.microsoft.com/office/powerpoint/2010/main" val="2292285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Problems &amp; Solutions:</a:t>
            </a:r>
            <a:endParaRPr lang="en-GB" dirty="0"/>
          </a:p>
        </p:txBody>
      </p:sp>
      <p:sp>
        <p:nvSpPr>
          <p:cNvPr id="6" name="Content Placeholder 5"/>
          <p:cNvSpPr>
            <a:spLocks noGrp="1"/>
          </p:cNvSpPr>
          <p:nvPr>
            <p:ph idx="1"/>
          </p:nvPr>
        </p:nvSpPr>
        <p:spPr/>
        <p:txBody>
          <a:bodyPr>
            <a:normAutofit/>
          </a:bodyPr>
          <a:lstStyle/>
          <a:p>
            <a:r>
              <a:rPr lang="en-GB" sz="2000" dirty="0">
                <a:hlinkClick r:id="rId2"/>
              </a:rPr>
              <a:t>http://</a:t>
            </a:r>
            <a:r>
              <a:rPr lang="en-GB" sz="2000" dirty="0" smtClean="0">
                <a:hlinkClick r:id="rId2"/>
              </a:rPr>
              <a:t>www.physicsclassroom.com/class/waves/Lesson-0/Properties-of-Periodic-Motion</a:t>
            </a:r>
            <a:endParaRPr lang="en-GB" sz="2000" dirty="0" smtClean="0"/>
          </a:p>
          <a:p>
            <a:r>
              <a:rPr lang="en-GB" sz="2000" dirty="0">
                <a:hlinkClick r:id="rId3"/>
              </a:rPr>
              <a:t>http://</a:t>
            </a:r>
            <a:r>
              <a:rPr lang="en-GB" sz="2000" dirty="0" smtClean="0">
                <a:hlinkClick r:id="rId3"/>
              </a:rPr>
              <a:t>www.physicsclassroom.com/class/waves/Lesson-1/What-is-a-Wave</a:t>
            </a:r>
            <a:endParaRPr lang="en-GB" sz="2000" dirty="0" smtClean="0"/>
          </a:p>
          <a:p>
            <a:r>
              <a:rPr lang="en-GB" sz="2000" dirty="0">
                <a:hlinkClick r:id="rId4"/>
              </a:rPr>
              <a:t>http://</a:t>
            </a:r>
            <a:r>
              <a:rPr lang="en-GB" sz="2000" dirty="0" smtClean="0">
                <a:hlinkClick r:id="rId4"/>
              </a:rPr>
              <a:t>www.physicsclassroom.com/class/waves/Lesson-1/Categories-of-Waves</a:t>
            </a:r>
            <a:endParaRPr lang="en-GB" sz="2000" dirty="0" smtClean="0"/>
          </a:p>
          <a:p>
            <a:r>
              <a:rPr lang="en-GB" sz="2000" dirty="0">
                <a:hlinkClick r:id="rId5"/>
              </a:rPr>
              <a:t>http://</a:t>
            </a:r>
            <a:r>
              <a:rPr lang="en-GB" sz="2000" dirty="0" smtClean="0">
                <a:hlinkClick r:id="rId5"/>
              </a:rPr>
              <a:t>www.physicsclassroom.com/class/waves/Lesson-2/The-Anatomy-of-a-Wave</a:t>
            </a:r>
            <a:endParaRPr lang="en-GB" sz="2000" dirty="0" smtClean="0"/>
          </a:p>
          <a:p>
            <a:r>
              <a:rPr lang="en-GB" sz="2000" dirty="0">
                <a:hlinkClick r:id="rId6"/>
              </a:rPr>
              <a:t>http://</a:t>
            </a:r>
            <a:r>
              <a:rPr lang="en-GB" sz="2000" dirty="0" smtClean="0">
                <a:hlinkClick r:id="rId6"/>
              </a:rPr>
              <a:t>www.physicsclassroom.com/class/waves/Lesson-2/Frequency-and-Period-of-a-Wave</a:t>
            </a:r>
            <a:endParaRPr lang="en-GB" sz="2000" dirty="0" smtClean="0"/>
          </a:p>
          <a:p>
            <a:r>
              <a:rPr lang="en-GB" sz="2000" dirty="0">
                <a:hlinkClick r:id="rId7"/>
              </a:rPr>
              <a:t>http://</a:t>
            </a:r>
            <a:r>
              <a:rPr lang="en-GB" sz="2000" dirty="0" smtClean="0">
                <a:hlinkClick r:id="rId7"/>
              </a:rPr>
              <a:t>www.physicsclassroom.com/Class/waves/U10L2d.cfm#lab</a:t>
            </a:r>
            <a:endParaRPr lang="en-GB" sz="2000" dirty="0" smtClean="0"/>
          </a:p>
          <a:p>
            <a:r>
              <a:rPr lang="en-GB" sz="2000" dirty="0">
                <a:hlinkClick r:id="rId8"/>
              </a:rPr>
              <a:t>http://</a:t>
            </a:r>
            <a:r>
              <a:rPr lang="en-GB" sz="2000" dirty="0" smtClean="0">
                <a:hlinkClick r:id="rId8"/>
              </a:rPr>
              <a:t>www.physicsclassroom.com/class/waves/Lesson-2/The-Wave-Equation</a:t>
            </a:r>
            <a:endParaRPr lang="en-GB" sz="2000" dirty="0" smtClean="0"/>
          </a:p>
          <a:p>
            <a:endParaRPr lang="en-GB" sz="2000" dirty="0"/>
          </a:p>
        </p:txBody>
      </p:sp>
      <p:sp>
        <p:nvSpPr>
          <p:cNvPr id="4" name="Date Placeholder 3"/>
          <p:cNvSpPr>
            <a:spLocks noGrp="1"/>
          </p:cNvSpPr>
          <p:nvPr>
            <p:ph type="dt" sz="half" idx="10"/>
          </p:nvPr>
        </p:nvSpPr>
        <p:spPr/>
        <p:txBody>
          <a:bodyPr/>
          <a:lstStyle/>
          <a:p>
            <a:fld id="{D30C87E8-1D67-419C-8E6E-3ED4963787BB}"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24</a:t>
            </a:fld>
            <a:endParaRPr lang="en-US"/>
          </a:p>
        </p:txBody>
      </p:sp>
    </p:spTree>
    <p:extLst>
      <p:ext uri="{BB962C8B-B14F-4D97-AF65-F5344CB8AC3E}">
        <p14:creationId xmlns:p14="http://schemas.microsoft.com/office/powerpoint/2010/main" val="1013265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Grade yourself.</a:t>
            </a:r>
          </a:p>
        </p:txBody>
      </p:sp>
      <p:sp>
        <p:nvSpPr>
          <p:cNvPr id="3" name="Content Placeholder 2"/>
          <p:cNvSpPr>
            <a:spLocks noGrp="1"/>
          </p:cNvSpPr>
          <p:nvPr>
            <p:ph idx="1"/>
          </p:nvPr>
        </p:nvSpPr>
        <p:spPr/>
        <p:txBody>
          <a:bodyPr/>
          <a:lstStyle/>
          <a:p>
            <a:r>
              <a:rPr lang="en-GB" dirty="0"/>
              <a:t>Grade yourself on the vocabulary and learning objectives of the </a:t>
            </a:r>
            <a:r>
              <a:rPr lang="en-GB" dirty="0" smtClean="0"/>
              <a:t>presentation.</a:t>
            </a:r>
            <a:endParaRPr lang="en-GB" dirty="0"/>
          </a:p>
        </p:txBody>
      </p:sp>
      <p:sp>
        <p:nvSpPr>
          <p:cNvPr id="4" name="Date Placeholder 3"/>
          <p:cNvSpPr>
            <a:spLocks noGrp="1"/>
          </p:cNvSpPr>
          <p:nvPr>
            <p:ph type="dt" sz="half" idx="10"/>
          </p:nvPr>
        </p:nvSpPr>
        <p:spPr/>
        <p:txBody>
          <a:bodyPr/>
          <a:lstStyle/>
          <a:p>
            <a:fld id="{F52ABF87-C310-47E0-8B42-8C268A6A9CE8}"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25</a:t>
            </a:fld>
            <a:endParaRPr lang="en-US"/>
          </a:p>
        </p:txBody>
      </p:sp>
    </p:spTree>
    <p:extLst>
      <p:ext uri="{BB962C8B-B14F-4D97-AF65-F5344CB8AC3E}">
        <p14:creationId xmlns:p14="http://schemas.microsoft.com/office/powerpoint/2010/main" val="2122183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685800"/>
          </a:xfrm>
        </p:spPr>
        <p:txBody>
          <a:bodyPr>
            <a:normAutofit/>
          </a:bodyPr>
          <a:lstStyle/>
          <a:p>
            <a:r>
              <a:rPr lang="en-GB" sz="3600" dirty="0" smtClean="0"/>
              <a:t>Vocabulary</a:t>
            </a:r>
            <a:endParaRPr lang="en-GB"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30472947"/>
              </p:ext>
            </p:extLst>
          </p:nvPr>
        </p:nvGraphicFramePr>
        <p:xfrm>
          <a:off x="341300" y="838201"/>
          <a:ext cx="8458199" cy="5111095"/>
        </p:xfrm>
        <a:graphic>
          <a:graphicData uri="http://schemas.openxmlformats.org/drawingml/2006/table">
            <a:tbl>
              <a:tblPr firstRow="1" bandRow="1">
                <a:tableStyleId>{5C22544A-7EE6-4342-B048-85BDC9FD1C3A}</a:tableStyleId>
              </a:tblPr>
              <a:tblGrid>
                <a:gridCol w="6669100">
                  <a:extLst>
                    <a:ext uri="{9D8B030D-6E8A-4147-A177-3AD203B41FA5}">
                      <a16:colId xmlns:a16="http://schemas.microsoft.com/office/drawing/2014/main" val="2926307616"/>
                    </a:ext>
                  </a:extLst>
                </a:gridCol>
                <a:gridCol w="950900">
                  <a:extLst>
                    <a:ext uri="{9D8B030D-6E8A-4147-A177-3AD203B41FA5}">
                      <a16:colId xmlns:a16="http://schemas.microsoft.com/office/drawing/2014/main" val="3229707717"/>
                    </a:ext>
                  </a:extLst>
                </a:gridCol>
                <a:gridCol w="838199">
                  <a:extLst>
                    <a:ext uri="{9D8B030D-6E8A-4147-A177-3AD203B41FA5}">
                      <a16:colId xmlns:a16="http://schemas.microsoft.com/office/drawing/2014/main" val="494831328"/>
                    </a:ext>
                  </a:extLst>
                </a:gridCol>
              </a:tblGrid>
              <a:tr h="492041">
                <a:tc>
                  <a:txBody>
                    <a:bodyPr/>
                    <a:lstStyle/>
                    <a:p>
                      <a:pPr algn="ctr"/>
                      <a:r>
                        <a:rPr lang="en-GB" sz="2800" dirty="0" smtClean="0"/>
                        <a:t>Content:</a:t>
                      </a:r>
                      <a:endParaRPr lang="en-GB" sz="2800" dirty="0"/>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GB" sz="2800" baseline="0" dirty="0" smtClean="0"/>
                        <a:t>Start</a:t>
                      </a:r>
                      <a:endParaRPr lang="en-GB" sz="28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GB" sz="2800" dirty="0" smtClean="0"/>
                        <a:t>End</a:t>
                      </a:r>
                      <a:endParaRPr lang="en-GB" sz="2800" dirty="0"/>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8725054"/>
                  </a:ext>
                </a:extLst>
              </a:tr>
              <a:tr h="43415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vibration</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176679"/>
                  </a:ext>
                </a:extLst>
              </a:tr>
              <a:tr h="43415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oscillation</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7004468"/>
                  </a:ext>
                </a:extLst>
              </a:tr>
              <a:tr h="43415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equilibrium</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7412962"/>
                  </a:ext>
                </a:extLst>
              </a:tr>
              <a:tr h="43415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restoring force</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6214290"/>
                  </a:ext>
                </a:extLst>
              </a:tr>
              <a:tr h="43415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medium</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4010067"/>
                  </a:ext>
                </a:extLst>
              </a:tr>
              <a:tr h="461387">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energy transfer</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8337242"/>
                  </a:ext>
                </a:extLst>
              </a:tr>
              <a:tr h="461387">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frequency</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3816326"/>
                  </a:ext>
                </a:extLst>
              </a:tr>
              <a:tr h="461387">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period</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2039433"/>
                  </a:ext>
                </a:extLst>
              </a:tr>
              <a:tr h="461387">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compression</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7287741"/>
                  </a:ext>
                </a:extLst>
              </a:tr>
              <a:tr h="461387">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rarefaction</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9895546"/>
                  </a:ext>
                </a:extLst>
              </a:tr>
            </a:tbl>
          </a:graphicData>
        </a:graphic>
      </p:graphicFrame>
      <p:sp>
        <p:nvSpPr>
          <p:cNvPr id="5" name="Date Placeholder 4"/>
          <p:cNvSpPr>
            <a:spLocks noGrp="1"/>
          </p:cNvSpPr>
          <p:nvPr>
            <p:ph type="dt" sz="half" idx="10"/>
          </p:nvPr>
        </p:nvSpPr>
        <p:spPr/>
        <p:txBody>
          <a:bodyPr/>
          <a:lstStyle/>
          <a:p>
            <a:fld id="{2E75D742-A6C9-4371-A204-07A8DDFFAA12}" type="datetime1">
              <a:rPr lang="en-US" smtClean="0"/>
              <a:t>4/17/2018</a:t>
            </a:fld>
            <a:endParaRPr lang="en-US"/>
          </a:p>
        </p:txBody>
      </p:sp>
      <p:sp>
        <p:nvSpPr>
          <p:cNvPr id="3" name="Slide Number Placeholder 2"/>
          <p:cNvSpPr>
            <a:spLocks noGrp="1"/>
          </p:cNvSpPr>
          <p:nvPr>
            <p:ph type="sldNum" sz="quarter" idx="12"/>
          </p:nvPr>
        </p:nvSpPr>
        <p:spPr/>
        <p:txBody>
          <a:bodyPr/>
          <a:lstStyle/>
          <a:p>
            <a:fld id="{D7513BFE-33EE-4848-8701-91B1B607C4B4}" type="slidenum">
              <a:rPr lang="en-US" smtClean="0"/>
              <a:pPr/>
              <a:t>3</a:t>
            </a:fld>
            <a:endParaRPr lang="en-US"/>
          </a:p>
        </p:txBody>
      </p:sp>
    </p:spTree>
    <p:extLst>
      <p:ext uri="{BB962C8B-B14F-4D97-AF65-F5344CB8AC3E}">
        <p14:creationId xmlns:p14="http://schemas.microsoft.com/office/powerpoint/2010/main" val="2613033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685800"/>
          </a:xfrm>
        </p:spPr>
        <p:txBody>
          <a:bodyPr>
            <a:normAutofit/>
          </a:bodyPr>
          <a:lstStyle/>
          <a:p>
            <a:r>
              <a:rPr lang="en-GB" sz="3600" dirty="0" smtClean="0"/>
              <a:t>Vocabulary</a:t>
            </a:r>
            <a:endParaRPr lang="en-GB"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36368358"/>
              </p:ext>
            </p:extLst>
          </p:nvPr>
        </p:nvGraphicFramePr>
        <p:xfrm>
          <a:off x="341300" y="838201"/>
          <a:ext cx="8458199" cy="3718560"/>
        </p:xfrm>
        <a:graphic>
          <a:graphicData uri="http://schemas.openxmlformats.org/drawingml/2006/table">
            <a:tbl>
              <a:tblPr firstRow="1" bandRow="1">
                <a:tableStyleId>{5C22544A-7EE6-4342-B048-85BDC9FD1C3A}</a:tableStyleId>
              </a:tblPr>
              <a:tblGrid>
                <a:gridCol w="6669100">
                  <a:extLst>
                    <a:ext uri="{9D8B030D-6E8A-4147-A177-3AD203B41FA5}">
                      <a16:colId xmlns:a16="http://schemas.microsoft.com/office/drawing/2014/main" val="2926307616"/>
                    </a:ext>
                  </a:extLst>
                </a:gridCol>
                <a:gridCol w="950900">
                  <a:extLst>
                    <a:ext uri="{9D8B030D-6E8A-4147-A177-3AD203B41FA5}">
                      <a16:colId xmlns:a16="http://schemas.microsoft.com/office/drawing/2014/main" val="3229707717"/>
                    </a:ext>
                  </a:extLst>
                </a:gridCol>
                <a:gridCol w="838199">
                  <a:extLst>
                    <a:ext uri="{9D8B030D-6E8A-4147-A177-3AD203B41FA5}">
                      <a16:colId xmlns:a16="http://schemas.microsoft.com/office/drawing/2014/main" val="494831328"/>
                    </a:ext>
                  </a:extLst>
                </a:gridCol>
              </a:tblGrid>
              <a:tr h="492041">
                <a:tc>
                  <a:txBody>
                    <a:bodyPr/>
                    <a:lstStyle/>
                    <a:p>
                      <a:pPr algn="ctr"/>
                      <a:r>
                        <a:rPr lang="en-GB" sz="2800" dirty="0" smtClean="0"/>
                        <a:t>Content:</a:t>
                      </a:r>
                      <a:endParaRPr lang="en-GB" sz="2800" dirty="0"/>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GB" sz="2800" baseline="0" dirty="0" smtClean="0"/>
                        <a:t>Start</a:t>
                      </a:r>
                      <a:endParaRPr lang="en-GB" sz="28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GB" sz="2800" dirty="0" smtClean="0"/>
                        <a:t>End</a:t>
                      </a:r>
                      <a:endParaRPr lang="en-GB" sz="2800" dirty="0"/>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8725054"/>
                  </a:ext>
                </a:extLst>
              </a:tr>
              <a:tr h="43415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crest</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176679"/>
                  </a:ext>
                </a:extLst>
              </a:tr>
              <a:tr h="43415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trough</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7004468"/>
                  </a:ext>
                </a:extLst>
              </a:tr>
              <a:tr h="43415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amplitude</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7412962"/>
                  </a:ext>
                </a:extLst>
              </a:tr>
              <a:tr h="43415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wavelength</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4010067"/>
                  </a:ext>
                </a:extLst>
              </a:tr>
              <a:tr h="43415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longitudinal</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6330542"/>
                  </a:ext>
                </a:extLst>
              </a:tr>
              <a:tr h="43415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transverse</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3246355"/>
                  </a:ext>
                </a:extLst>
              </a:tr>
              <a:tr h="434154">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400" dirty="0" smtClean="0"/>
                        <a:t>wave speed</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4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9631921"/>
                  </a:ext>
                </a:extLst>
              </a:tr>
            </a:tbl>
          </a:graphicData>
        </a:graphic>
      </p:graphicFrame>
      <p:sp>
        <p:nvSpPr>
          <p:cNvPr id="5" name="Date Placeholder 4"/>
          <p:cNvSpPr>
            <a:spLocks noGrp="1"/>
          </p:cNvSpPr>
          <p:nvPr>
            <p:ph type="dt" sz="half" idx="10"/>
          </p:nvPr>
        </p:nvSpPr>
        <p:spPr/>
        <p:txBody>
          <a:bodyPr/>
          <a:lstStyle/>
          <a:p>
            <a:fld id="{61DD6D3D-5061-4BCB-9AC5-FDB4D6C3F879}" type="datetime1">
              <a:rPr lang="en-US" smtClean="0"/>
              <a:t>4/17/2018</a:t>
            </a:fld>
            <a:endParaRPr lang="en-US"/>
          </a:p>
        </p:txBody>
      </p:sp>
      <p:sp>
        <p:nvSpPr>
          <p:cNvPr id="3" name="Slide Number Placeholder 2"/>
          <p:cNvSpPr>
            <a:spLocks noGrp="1"/>
          </p:cNvSpPr>
          <p:nvPr>
            <p:ph type="sldNum" sz="quarter" idx="12"/>
          </p:nvPr>
        </p:nvSpPr>
        <p:spPr/>
        <p:txBody>
          <a:bodyPr/>
          <a:lstStyle/>
          <a:p>
            <a:fld id="{D7513BFE-33EE-4848-8701-91B1B607C4B4}" type="slidenum">
              <a:rPr lang="en-US" smtClean="0"/>
              <a:pPr/>
              <a:t>4</a:t>
            </a:fld>
            <a:endParaRPr lang="en-US"/>
          </a:p>
        </p:txBody>
      </p:sp>
    </p:spTree>
    <p:extLst>
      <p:ext uri="{BB962C8B-B14F-4D97-AF65-F5344CB8AC3E}">
        <p14:creationId xmlns:p14="http://schemas.microsoft.com/office/powerpoint/2010/main" val="39680948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685800"/>
          </a:xfrm>
        </p:spPr>
        <p:txBody>
          <a:bodyPr>
            <a:normAutofit/>
          </a:bodyPr>
          <a:lstStyle/>
          <a:p>
            <a:r>
              <a:rPr lang="en-GB" sz="3600" dirty="0"/>
              <a:t>Learning Objectives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58174479"/>
              </p:ext>
            </p:extLst>
          </p:nvPr>
        </p:nvGraphicFramePr>
        <p:xfrm>
          <a:off x="341300" y="838200"/>
          <a:ext cx="8458199" cy="4179135"/>
        </p:xfrm>
        <a:graphic>
          <a:graphicData uri="http://schemas.openxmlformats.org/drawingml/2006/table">
            <a:tbl>
              <a:tblPr firstRow="1" bandRow="1">
                <a:tableStyleId>{5C22544A-7EE6-4342-B048-85BDC9FD1C3A}</a:tableStyleId>
              </a:tblPr>
              <a:tblGrid>
                <a:gridCol w="6669100">
                  <a:extLst>
                    <a:ext uri="{9D8B030D-6E8A-4147-A177-3AD203B41FA5}">
                      <a16:colId xmlns:a16="http://schemas.microsoft.com/office/drawing/2014/main" val="2926307616"/>
                    </a:ext>
                  </a:extLst>
                </a:gridCol>
                <a:gridCol w="950900">
                  <a:extLst>
                    <a:ext uri="{9D8B030D-6E8A-4147-A177-3AD203B41FA5}">
                      <a16:colId xmlns:a16="http://schemas.microsoft.com/office/drawing/2014/main" val="3229707717"/>
                    </a:ext>
                  </a:extLst>
                </a:gridCol>
                <a:gridCol w="838199">
                  <a:extLst>
                    <a:ext uri="{9D8B030D-6E8A-4147-A177-3AD203B41FA5}">
                      <a16:colId xmlns:a16="http://schemas.microsoft.com/office/drawing/2014/main" val="494831328"/>
                    </a:ext>
                  </a:extLst>
                </a:gridCol>
              </a:tblGrid>
              <a:tr h="466641">
                <a:tc>
                  <a:txBody>
                    <a:bodyPr/>
                    <a:lstStyle/>
                    <a:p>
                      <a:pPr algn="ctr"/>
                      <a:r>
                        <a:rPr lang="en-GB" sz="2400" dirty="0" smtClean="0"/>
                        <a:t>Content:</a:t>
                      </a:r>
                      <a:endParaRPr lang="en-GB" sz="2400" dirty="0"/>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GB" sz="2400" baseline="0" dirty="0" smtClean="0"/>
                        <a:t>Start</a:t>
                      </a:r>
                      <a:endParaRPr lang="en-GB" sz="24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GB" sz="2400" dirty="0" smtClean="0"/>
                        <a:t>End</a:t>
                      </a:r>
                      <a:endParaRPr lang="en-GB" sz="2400" dirty="0"/>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8725054"/>
                  </a:ext>
                </a:extLst>
              </a:tr>
              <a:tr h="454167">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000" dirty="0" smtClean="0"/>
                        <a:t>Identify and explain relationship between a vibration and wave.</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0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176679"/>
                  </a:ext>
                </a:extLst>
              </a:tr>
              <a:tr h="454167">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000" dirty="0" smtClean="0"/>
                        <a:t>Describe the steps in vibration.</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0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7004468"/>
                  </a:ext>
                </a:extLst>
              </a:tr>
              <a:tr h="454167">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000" dirty="0" smtClean="0"/>
                        <a:t>Recognise that only energy is transferred in wave motion.</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0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7412962"/>
                  </a:ext>
                </a:extLst>
              </a:tr>
              <a:tr h="454167">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000" dirty="0" smtClean="0"/>
                        <a:t>Understand and correctly apply a</a:t>
                      </a:r>
                      <a:r>
                        <a:rPr lang="en-GB" sz="2000" baseline="0" dirty="0" smtClean="0"/>
                        <a:t> </a:t>
                      </a:r>
                      <a:r>
                        <a:rPr lang="en-GB" sz="2000" dirty="0" smtClean="0"/>
                        <a:t>wave speed’s dependence on media only.</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0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6214290"/>
                  </a:ext>
                </a:extLst>
              </a:tr>
              <a:tr h="652865">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000" dirty="0" smtClean="0"/>
                        <a:t>Calculate the speed of a wave given its wavelength and frequency or graphical depiction of a wave.</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0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4010067"/>
                  </a:ext>
                </a:extLst>
              </a:tr>
              <a:tr h="652865">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2000" dirty="0" smtClean="0"/>
                        <a:t>Transverse or longitudinal, </a:t>
                      </a:r>
                      <a:r>
                        <a:rPr lang="en-GB" sz="2000" dirty="0" smtClean="0"/>
                        <a:t>categorise </a:t>
                      </a:r>
                      <a:r>
                        <a:rPr lang="en-GB" sz="2000" dirty="0" smtClean="0"/>
                        <a:t>examples of each, know sound and light classifications.</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sz="20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6816367"/>
                  </a:ext>
                </a:extLst>
              </a:tr>
            </a:tbl>
          </a:graphicData>
        </a:graphic>
      </p:graphicFrame>
      <p:sp>
        <p:nvSpPr>
          <p:cNvPr id="5" name="Date Placeholder 4"/>
          <p:cNvSpPr>
            <a:spLocks noGrp="1"/>
          </p:cNvSpPr>
          <p:nvPr>
            <p:ph type="dt" sz="half" idx="10"/>
          </p:nvPr>
        </p:nvSpPr>
        <p:spPr/>
        <p:txBody>
          <a:bodyPr/>
          <a:lstStyle/>
          <a:p>
            <a:fld id="{20B0BD72-9A39-4F91-891F-F9AD08ECB356}" type="datetime1">
              <a:rPr lang="en-US" smtClean="0"/>
              <a:t>4/17/2018</a:t>
            </a:fld>
            <a:endParaRPr lang="en-US"/>
          </a:p>
        </p:txBody>
      </p:sp>
      <p:sp>
        <p:nvSpPr>
          <p:cNvPr id="3" name="Slide Number Placeholder 2"/>
          <p:cNvSpPr>
            <a:spLocks noGrp="1"/>
          </p:cNvSpPr>
          <p:nvPr>
            <p:ph type="sldNum" sz="quarter" idx="12"/>
          </p:nvPr>
        </p:nvSpPr>
        <p:spPr/>
        <p:txBody>
          <a:bodyPr/>
          <a:lstStyle/>
          <a:p>
            <a:fld id="{D7513BFE-33EE-4848-8701-91B1B607C4B4}" type="slidenum">
              <a:rPr lang="en-US" smtClean="0"/>
              <a:pPr/>
              <a:t>5</a:t>
            </a:fld>
            <a:endParaRPr lang="en-US"/>
          </a:p>
        </p:txBody>
      </p:sp>
    </p:spTree>
    <p:extLst>
      <p:ext uri="{BB962C8B-B14F-4D97-AF65-F5344CB8AC3E}">
        <p14:creationId xmlns:p14="http://schemas.microsoft.com/office/powerpoint/2010/main" val="8793264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Resting / Equilibrium position:</a:t>
            </a:r>
          </a:p>
        </p:txBody>
      </p:sp>
      <p:sp>
        <p:nvSpPr>
          <p:cNvPr id="3" name="Content Placeholder 2"/>
          <p:cNvSpPr>
            <a:spLocks noGrp="1"/>
          </p:cNvSpPr>
          <p:nvPr>
            <p:ph idx="1"/>
          </p:nvPr>
        </p:nvSpPr>
        <p:spPr/>
        <p:txBody>
          <a:bodyPr/>
          <a:lstStyle/>
          <a:p>
            <a:pPr lvl="1"/>
            <a:r>
              <a:rPr lang="en-GB" dirty="0" smtClean="0"/>
              <a:t>The </a:t>
            </a:r>
            <a:r>
              <a:rPr lang="en-GB" dirty="0"/>
              <a:t>position assumed by </a:t>
            </a:r>
            <a:r>
              <a:rPr lang="en-GB" dirty="0" smtClean="0"/>
              <a:t>an object </a:t>
            </a:r>
            <a:r>
              <a:rPr lang="en-GB" dirty="0"/>
              <a:t>when it is not </a:t>
            </a:r>
            <a:r>
              <a:rPr lang="en-GB" dirty="0" smtClean="0"/>
              <a:t>moving.</a:t>
            </a:r>
          </a:p>
          <a:p>
            <a:pPr lvl="1"/>
            <a:r>
              <a:rPr lang="en-GB" dirty="0" smtClean="0"/>
              <a:t>An object is at rest/equilibrium if the forces acting on it are balanced </a:t>
            </a:r>
            <a:r>
              <a:rPr lang="en-GB" i="1" dirty="0"/>
              <a:t>or</a:t>
            </a:r>
            <a:r>
              <a:rPr lang="en-GB" dirty="0"/>
              <a:t> add up to </a:t>
            </a:r>
            <a:r>
              <a:rPr lang="en-GB" dirty="0" smtClean="0"/>
              <a:t>a net </a:t>
            </a:r>
            <a:r>
              <a:rPr lang="en-GB" dirty="0"/>
              <a:t>force of </a:t>
            </a:r>
            <a:r>
              <a:rPr lang="en-GB" dirty="0" smtClean="0"/>
              <a:t>0 N.</a:t>
            </a:r>
          </a:p>
          <a:p>
            <a:pPr lvl="1"/>
            <a:endParaRPr lang="en-GB" dirty="0"/>
          </a:p>
        </p:txBody>
      </p:sp>
      <p:sp>
        <p:nvSpPr>
          <p:cNvPr id="4" name="Date Placeholder 3"/>
          <p:cNvSpPr>
            <a:spLocks noGrp="1"/>
          </p:cNvSpPr>
          <p:nvPr>
            <p:ph type="dt" sz="half" idx="10"/>
          </p:nvPr>
        </p:nvSpPr>
        <p:spPr/>
        <p:txBody>
          <a:bodyPr/>
          <a:lstStyle/>
          <a:p>
            <a:fld id="{BF818B47-3EAE-4F77-99FF-5418E11969A5}"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6</a:t>
            </a:fld>
            <a:endParaRPr lang="en-US"/>
          </a:p>
        </p:txBody>
      </p:sp>
      <p:sp>
        <p:nvSpPr>
          <p:cNvPr id="6" name="Rectangle 5"/>
          <p:cNvSpPr/>
          <p:nvPr/>
        </p:nvSpPr>
        <p:spPr>
          <a:xfrm>
            <a:off x="152400" y="6464754"/>
            <a:ext cx="7772400" cy="369332"/>
          </a:xfrm>
          <a:prstGeom prst="rect">
            <a:avLst/>
          </a:prstGeom>
        </p:spPr>
        <p:txBody>
          <a:bodyPr wrap="square">
            <a:spAutoFit/>
          </a:bodyPr>
          <a:lstStyle/>
          <a:p>
            <a:r>
              <a:rPr lang="en-GB" dirty="0">
                <a:hlinkClick r:id="rId2"/>
              </a:rPr>
              <a:t>http://www.physicsclassroom.com/class/waves/Lesson-0/Vibrational-Motion</a:t>
            </a:r>
            <a:endParaRPr lang="en-GB" dirty="0"/>
          </a:p>
        </p:txBody>
      </p:sp>
      <p:pic>
        <p:nvPicPr>
          <p:cNvPr id="7" name="Picture 4" descr="http://www.physicsclassroom.com/Class/waves/u10l0a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716710"/>
            <a:ext cx="12954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physicsclassroom.com/Class/waves/Simpleharmonicoscillator.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719168"/>
            <a:ext cx="894912" cy="276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40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What Causes Objects to Vibrate?</a:t>
            </a:r>
          </a:p>
        </p:txBody>
      </p:sp>
      <p:sp>
        <p:nvSpPr>
          <p:cNvPr id="3" name="Content Placeholder 2"/>
          <p:cNvSpPr>
            <a:spLocks noGrp="1"/>
          </p:cNvSpPr>
          <p:nvPr>
            <p:ph idx="1"/>
          </p:nvPr>
        </p:nvSpPr>
        <p:spPr/>
        <p:txBody>
          <a:bodyPr/>
          <a:lstStyle/>
          <a:p>
            <a:r>
              <a:rPr lang="en-GB" dirty="0"/>
              <a:t>If a force is applied to </a:t>
            </a:r>
            <a:r>
              <a:rPr lang="en-GB" dirty="0" smtClean="0"/>
              <a:t>an object, its </a:t>
            </a:r>
            <a:r>
              <a:rPr lang="en-GB" dirty="0"/>
              <a:t>equilibrium will be disturbed and the </a:t>
            </a:r>
            <a:r>
              <a:rPr lang="en-GB" dirty="0" smtClean="0"/>
              <a:t>object may </a:t>
            </a:r>
            <a:r>
              <a:rPr lang="en-GB" dirty="0"/>
              <a:t>begin </a:t>
            </a:r>
            <a:r>
              <a:rPr lang="en-GB" dirty="0" smtClean="0"/>
              <a:t>to wiggle</a:t>
            </a:r>
            <a:r>
              <a:rPr lang="en-GB" dirty="0"/>
              <a:t>, shake, </a:t>
            </a:r>
            <a:r>
              <a:rPr lang="en-GB" b="1" u="sng" dirty="0"/>
              <a:t>vibrate</a:t>
            </a:r>
            <a:r>
              <a:rPr lang="en-GB" dirty="0"/>
              <a:t> or </a:t>
            </a:r>
            <a:r>
              <a:rPr lang="en-GB" b="1" u="sng" dirty="0"/>
              <a:t>oscillate</a:t>
            </a:r>
            <a:r>
              <a:rPr lang="en-GB" dirty="0" smtClean="0"/>
              <a:t>.</a:t>
            </a:r>
            <a:endParaRPr lang="en-GB" dirty="0"/>
          </a:p>
        </p:txBody>
      </p:sp>
      <p:sp>
        <p:nvSpPr>
          <p:cNvPr id="4" name="Date Placeholder 3"/>
          <p:cNvSpPr>
            <a:spLocks noGrp="1"/>
          </p:cNvSpPr>
          <p:nvPr>
            <p:ph type="dt" sz="half" idx="10"/>
          </p:nvPr>
        </p:nvSpPr>
        <p:spPr/>
        <p:txBody>
          <a:bodyPr/>
          <a:lstStyle/>
          <a:p>
            <a:fld id="{3F88648C-17C9-44E9-BC90-5713A518D4BA}"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7</a:t>
            </a:fld>
            <a:endParaRPr lang="en-US"/>
          </a:p>
        </p:txBody>
      </p:sp>
      <p:sp>
        <p:nvSpPr>
          <p:cNvPr id="6" name="Rectangle 5"/>
          <p:cNvSpPr/>
          <p:nvPr/>
        </p:nvSpPr>
        <p:spPr>
          <a:xfrm>
            <a:off x="152400" y="6464754"/>
            <a:ext cx="7772400" cy="369332"/>
          </a:xfrm>
          <a:prstGeom prst="rect">
            <a:avLst/>
          </a:prstGeom>
        </p:spPr>
        <p:txBody>
          <a:bodyPr wrap="square">
            <a:spAutoFit/>
          </a:bodyPr>
          <a:lstStyle/>
          <a:p>
            <a:r>
              <a:rPr lang="en-GB" dirty="0">
                <a:hlinkClick r:id="rId2"/>
              </a:rPr>
              <a:t>http://www.physicsclassroom.com/class/waves/Lesson-0/Vibrational-Motion</a:t>
            </a:r>
            <a:endParaRPr lang="en-GB" dirty="0"/>
          </a:p>
        </p:txBody>
      </p:sp>
      <p:pic>
        <p:nvPicPr>
          <p:cNvPr id="7" name="Picture 4" descr="http://www.physicsclassroom.com/Class/waves/u10l0a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3663717"/>
            <a:ext cx="12954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physicsclassroom.com/Class/waves/Simpleharmonicoscillator.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663717"/>
            <a:ext cx="894912" cy="276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7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884" y="436165"/>
            <a:ext cx="8229600" cy="704966"/>
          </a:xfrm>
        </p:spPr>
        <p:txBody>
          <a:bodyPr>
            <a:noAutofit/>
          </a:bodyPr>
          <a:lstStyle/>
          <a:p>
            <a:r>
              <a:rPr lang="en-GB" sz="4000" b="1" dirty="0"/>
              <a:t>What Causes Objects to Vibrate?</a:t>
            </a:r>
          </a:p>
        </p:txBody>
      </p:sp>
      <p:sp>
        <p:nvSpPr>
          <p:cNvPr id="3" name="Content Placeholder 2"/>
          <p:cNvSpPr>
            <a:spLocks noGrp="1"/>
          </p:cNvSpPr>
          <p:nvPr>
            <p:ph idx="1"/>
          </p:nvPr>
        </p:nvSpPr>
        <p:spPr>
          <a:xfrm>
            <a:off x="312174" y="1447800"/>
            <a:ext cx="8229600" cy="4005319"/>
          </a:xfrm>
        </p:spPr>
        <p:txBody>
          <a:bodyPr>
            <a:normAutofit/>
          </a:bodyPr>
          <a:lstStyle/>
          <a:p>
            <a:r>
              <a:rPr lang="en-GB" dirty="0" smtClean="0"/>
              <a:t>With a continuous </a:t>
            </a:r>
            <a:r>
              <a:rPr lang="en-GB" dirty="0"/>
              <a:t>input of energy </a:t>
            </a:r>
            <a:r>
              <a:rPr lang="en-GB" dirty="0" smtClean="0"/>
              <a:t>the vibration would keep going, without, it </a:t>
            </a:r>
            <a:r>
              <a:rPr lang="en-GB" dirty="0"/>
              <a:t>eventually </a:t>
            </a:r>
            <a:r>
              <a:rPr lang="en-GB" dirty="0" smtClean="0"/>
              <a:t>stop as the </a:t>
            </a:r>
            <a:r>
              <a:rPr lang="en-GB" dirty="0"/>
              <a:t>mechanical energy of the </a:t>
            </a:r>
            <a:r>
              <a:rPr lang="en-GB" dirty="0" smtClean="0"/>
              <a:t>object is </a:t>
            </a:r>
            <a:r>
              <a:rPr lang="en-GB" dirty="0"/>
              <a:t>lost to other objects</a:t>
            </a:r>
            <a:r>
              <a:rPr lang="en-GB" dirty="0" smtClean="0"/>
              <a:t>.</a:t>
            </a:r>
          </a:p>
        </p:txBody>
      </p:sp>
      <p:sp>
        <p:nvSpPr>
          <p:cNvPr id="4" name="Date Placeholder 3"/>
          <p:cNvSpPr>
            <a:spLocks noGrp="1"/>
          </p:cNvSpPr>
          <p:nvPr>
            <p:ph type="dt" sz="half" idx="10"/>
          </p:nvPr>
        </p:nvSpPr>
        <p:spPr/>
        <p:txBody>
          <a:bodyPr/>
          <a:lstStyle/>
          <a:p>
            <a:fld id="{A7EA6FAF-5510-46EF-BF57-248B724D4F50}"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8</a:t>
            </a:fld>
            <a:endParaRPr lang="en-US"/>
          </a:p>
        </p:txBody>
      </p:sp>
      <p:sp>
        <p:nvSpPr>
          <p:cNvPr id="6" name="Rectangle 5"/>
          <p:cNvSpPr/>
          <p:nvPr/>
        </p:nvSpPr>
        <p:spPr>
          <a:xfrm>
            <a:off x="152400" y="6464754"/>
            <a:ext cx="7772400" cy="369332"/>
          </a:xfrm>
          <a:prstGeom prst="rect">
            <a:avLst/>
          </a:prstGeom>
        </p:spPr>
        <p:txBody>
          <a:bodyPr wrap="square">
            <a:spAutoFit/>
          </a:bodyPr>
          <a:lstStyle/>
          <a:p>
            <a:r>
              <a:rPr lang="en-GB" dirty="0">
                <a:hlinkClick r:id="rId2"/>
              </a:rPr>
              <a:t>http://www.physicsclassroom.com/class/waves/Lesson-0/Vibrational-Motion</a:t>
            </a:r>
            <a:endParaRPr lang="en-GB" dirty="0"/>
          </a:p>
        </p:txBody>
      </p:sp>
      <p:pic>
        <p:nvPicPr>
          <p:cNvPr id="7" name="Picture 4" descr="http://www.physicsclassroom.com/Class/waves/u10l0a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719168"/>
            <a:ext cx="12954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physicsclassroom.com/Class/waves/Simpleharmonicoscillator.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73650" y="3719168"/>
            <a:ext cx="894912" cy="276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03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46"/>
            <a:ext cx="8229600" cy="920232"/>
          </a:xfrm>
        </p:spPr>
        <p:txBody>
          <a:bodyPr>
            <a:normAutofit/>
          </a:bodyPr>
          <a:lstStyle/>
          <a:p>
            <a:r>
              <a:rPr lang="en-GB" sz="4000" b="1" dirty="0"/>
              <a:t>The Restoring Force</a:t>
            </a:r>
          </a:p>
        </p:txBody>
      </p:sp>
      <p:sp>
        <p:nvSpPr>
          <p:cNvPr id="3" name="Content Placeholder 2"/>
          <p:cNvSpPr>
            <a:spLocks noGrp="1"/>
          </p:cNvSpPr>
          <p:nvPr>
            <p:ph idx="1"/>
          </p:nvPr>
        </p:nvSpPr>
        <p:spPr>
          <a:xfrm>
            <a:off x="287592" y="859175"/>
            <a:ext cx="8399207" cy="4525963"/>
          </a:xfrm>
        </p:spPr>
        <p:txBody>
          <a:bodyPr>
            <a:normAutofit/>
          </a:bodyPr>
          <a:lstStyle/>
          <a:p>
            <a:r>
              <a:rPr lang="en-GB" sz="2800" dirty="0"/>
              <a:t>As the </a:t>
            </a:r>
            <a:r>
              <a:rPr lang="en-GB" sz="2800" dirty="0" smtClean="0"/>
              <a:t>object </a:t>
            </a:r>
            <a:r>
              <a:rPr lang="en-GB" sz="2800" dirty="0"/>
              <a:t>is displaced past its equilibrium position, </a:t>
            </a:r>
            <a:r>
              <a:rPr lang="en-GB" sz="2800" dirty="0" smtClean="0"/>
              <a:t>a </a:t>
            </a:r>
            <a:r>
              <a:rPr lang="en-GB" sz="2800" dirty="0"/>
              <a:t>force capable of slowing it down and stopping it exists. </a:t>
            </a:r>
            <a:endParaRPr lang="en-GB" sz="2800" dirty="0" smtClean="0"/>
          </a:p>
          <a:p>
            <a:pPr lvl="1"/>
            <a:r>
              <a:rPr lang="en-GB" sz="2400" dirty="0" smtClean="0"/>
              <a:t>This </a:t>
            </a:r>
            <a:r>
              <a:rPr lang="en-GB" sz="2400" dirty="0"/>
              <a:t>force that slows the </a:t>
            </a:r>
            <a:r>
              <a:rPr lang="en-GB" sz="2400" dirty="0" smtClean="0"/>
              <a:t>object </a:t>
            </a:r>
            <a:r>
              <a:rPr lang="en-GB" sz="2400" dirty="0"/>
              <a:t>down as it moves away from its equilibrium position is known as a </a:t>
            </a:r>
            <a:r>
              <a:rPr lang="en-GB" sz="2400" b="1" u="sng" dirty="0" smtClean="0"/>
              <a:t>Restoring Force</a:t>
            </a:r>
            <a:r>
              <a:rPr lang="en-GB" sz="2400" dirty="0" smtClean="0"/>
              <a:t>.</a:t>
            </a:r>
          </a:p>
          <a:p>
            <a:pPr lvl="1"/>
            <a:r>
              <a:rPr lang="en-GB" sz="2400" dirty="0" smtClean="0"/>
              <a:t>The </a:t>
            </a:r>
            <a:r>
              <a:rPr lang="en-GB" sz="2400" b="1" u="sng" dirty="0"/>
              <a:t>Restoring Force </a:t>
            </a:r>
            <a:r>
              <a:rPr lang="en-GB" sz="2400" dirty="0" smtClean="0"/>
              <a:t>acts </a:t>
            </a:r>
            <a:r>
              <a:rPr lang="en-GB" sz="2400" dirty="0"/>
              <a:t>upon the vibrating object to move it back to its original equilibrium position.</a:t>
            </a:r>
          </a:p>
        </p:txBody>
      </p:sp>
      <p:sp>
        <p:nvSpPr>
          <p:cNvPr id="4" name="Date Placeholder 3"/>
          <p:cNvSpPr>
            <a:spLocks noGrp="1"/>
          </p:cNvSpPr>
          <p:nvPr>
            <p:ph type="dt" sz="half" idx="10"/>
          </p:nvPr>
        </p:nvSpPr>
        <p:spPr/>
        <p:txBody>
          <a:bodyPr/>
          <a:lstStyle/>
          <a:p>
            <a:fld id="{DAA727BC-E77F-4D1E-9943-D9576C9C97A8}" type="datetime1">
              <a:rPr lang="en-US" smtClean="0"/>
              <a:t>4/17/2018</a:t>
            </a:fld>
            <a:endParaRPr lang="en-US"/>
          </a:p>
        </p:txBody>
      </p:sp>
      <p:sp>
        <p:nvSpPr>
          <p:cNvPr id="5" name="Slide Number Placeholder 4"/>
          <p:cNvSpPr>
            <a:spLocks noGrp="1"/>
          </p:cNvSpPr>
          <p:nvPr>
            <p:ph type="sldNum" sz="quarter" idx="12"/>
          </p:nvPr>
        </p:nvSpPr>
        <p:spPr/>
        <p:txBody>
          <a:bodyPr/>
          <a:lstStyle/>
          <a:p>
            <a:fld id="{D7513BFE-33EE-4848-8701-91B1B607C4B4}" type="slidenum">
              <a:rPr lang="en-US" smtClean="0"/>
              <a:pPr/>
              <a:t>9</a:t>
            </a:fld>
            <a:endParaRPr lang="en-US"/>
          </a:p>
        </p:txBody>
      </p:sp>
      <p:sp>
        <p:nvSpPr>
          <p:cNvPr id="6" name="Rectangle 5"/>
          <p:cNvSpPr/>
          <p:nvPr/>
        </p:nvSpPr>
        <p:spPr>
          <a:xfrm>
            <a:off x="356821" y="6396334"/>
            <a:ext cx="2819400" cy="461665"/>
          </a:xfrm>
          <a:prstGeom prst="rect">
            <a:avLst/>
          </a:prstGeom>
        </p:spPr>
        <p:txBody>
          <a:bodyPr wrap="square">
            <a:spAutoFit/>
          </a:bodyPr>
          <a:lstStyle/>
          <a:p>
            <a:r>
              <a:rPr lang="en-GB" sz="1200" dirty="0">
                <a:hlinkClick r:id="rId2"/>
              </a:rPr>
              <a:t>http://www.physicsclassroom.com/class/waves/Lesson-0/Vibrational-Motion</a:t>
            </a:r>
            <a:endParaRPr lang="en-GB" sz="1200" dirty="0"/>
          </a:p>
        </p:txBody>
      </p:sp>
      <p:pic>
        <p:nvPicPr>
          <p:cNvPr id="7" name="Picture 4" descr="http://www.physicsclassroom.com/Class/waves/u10l0a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099989"/>
            <a:ext cx="12954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physicsclassroom.com/Class/waves/Simpleharmonicoscillator.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74973" y="3505200"/>
            <a:ext cx="1061460" cy="328508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868416" y="6396335"/>
            <a:ext cx="2743200" cy="461665"/>
          </a:xfrm>
          <a:prstGeom prst="rect">
            <a:avLst/>
          </a:prstGeom>
        </p:spPr>
        <p:txBody>
          <a:bodyPr wrap="square">
            <a:spAutoFit/>
          </a:bodyPr>
          <a:lstStyle/>
          <a:p>
            <a:r>
              <a:rPr lang="en-GB" sz="1200" dirty="0">
                <a:hlinkClick r:id="rId5"/>
              </a:rPr>
              <a:t>http://commons.wikimedia.org/wiki/File:Simple_harmonic_oscillator.gif</a:t>
            </a:r>
            <a:endParaRPr lang="en-GB" sz="1200" dirty="0"/>
          </a:p>
        </p:txBody>
      </p:sp>
    </p:spTree>
    <p:extLst>
      <p:ext uri="{BB962C8B-B14F-4D97-AF65-F5344CB8AC3E}">
        <p14:creationId xmlns:p14="http://schemas.microsoft.com/office/powerpoint/2010/main" val="283532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B718335317324FBA289608C9896D4C" ma:contentTypeVersion="0" ma:contentTypeDescription="Create a new document." ma:contentTypeScope="" ma:versionID="07b72504a7456c81c0b758dd1da3d73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DAE074-5A1D-45EA-92A0-DAEDB483E684}">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24CBB1FF-AF4B-42E0-9498-D11CD41513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2A8489A4-04B3-4A28-AEA3-B8B5491E4C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28005</TotalTime>
  <Words>853</Words>
  <Application>Microsoft Office PowerPoint</Application>
  <PresentationFormat>On-screen Show (4:3)</PresentationFormat>
  <Paragraphs>185</Paragraphs>
  <Slides>25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等线</vt:lpstr>
      <vt:lpstr>宋体</vt:lpstr>
      <vt:lpstr>Arial</vt:lpstr>
      <vt:lpstr>Calibri</vt:lpstr>
      <vt:lpstr>Cambria Math</vt:lpstr>
      <vt:lpstr>Wingdings</vt:lpstr>
      <vt:lpstr>Office Theme</vt:lpstr>
      <vt:lpstr>Review of Previous Lesson</vt:lpstr>
      <vt:lpstr>Wave Properties &amp; Motion</vt:lpstr>
      <vt:lpstr>Vocabulary</vt:lpstr>
      <vt:lpstr>Vocabulary</vt:lpstr>
      <vt:lpstr>Learning Objectives</vt:lpstr>
      <vt:lpstr>Resting / Equilibrium position:</vt:lpstr>
      <vt:lpstr>What Causes Objects to Vibrate?</vt:lpstr>
      <vt:lpstr>What Causes Objects to Vibrate?</vt:lpstr>
      <vt:lpstr>The Restoring Force</vt:lpstr>
      <vt:lpstr>If there are balanced forces acting upon the object at the equilibrium position, then why does the object sway past this position? Why doesn't the object stop the first time it returns to the equilibrium position?</vt:lpstr>
      <vt:lpstr>Steps in Vibration</vt:lpstr>
      <vt:lpstr>What is a Wave?</vt:lpstr>
      <vt:lpstr>What is a Medium?</vt:lpstr>
      <vt:lpstr>What is the Medium?</vt:lpstr>
      <vt:lpstr>What is the Medium?</vt:lpstr>
      <vt:lpstr>What is the Medium?</vt:lpstr>
      <vt:lpstr>No movement of matter</vt:lpstr>
      <vt:lpstr>Energy transport with the movement of matter </vt:lpstr>
      <vt:lpstr>PowerPoint Presentation</vt:lpstr>
      <vt:lpstr>PowerPoint Presentation</vt:lpstr>
      <vt:lpstr>The Speed of a Wave</vt:lpstr>
      <vt:lpstr>What changes a wave’s speed?</vt:lpstr>
      <vt:lpstr>GCSE Science Revision - Types of Waves JamJarMMX https://www.youtube.com/watch?v=w2s2fZr8sqQ</vt:lpstr>
      <vt:lpstr>Problems &amp; Solutions:</vt:lpstr>
      <vt:lpstr>Grade yourself.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Scientific Measurement</dc:title>
  <dc:creator>kelsey</dc:creator>
  <cp:lastModifiedBy>Neill Lee</cp:lastModifiedBy>
  <cp:revision>236</cp:revision>
  <cp:lastPrinted>2018-04-17T06:32:01Z</cp:lastPrinted>
  <dcterms:created xsi:type="dcterms:W3CDTF">2013-08-11T17:18:06Z</dcterms:created>
  <dcterms:modified xsi:type="dcterms:W3CDTF">2018-04-17T06:32:05Z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0x010100CEB718335317324FBA289608C9896D4C</vt:lpwstr>
  </property>
  <property fmtid="{D5CDD505-2E9C-101B-9397-08002B2CF9AE}" pid="3" name="_dlc_DocIdItemGuid">
    <vt:lpwstr>f6583c4f-00e7-45cc-b937-85fcf6a9454a</vt:lpwstr>
  </property>
  <property fmtid="{D5CDD505-2E9C-101B-9397-08002B2CF9AE}" pid="4" name="Order">
    <vt:r8>3200</vt:r8>
  </property>
  <property fmtid="{D5CDD505-2E9C-101B-9397-08002B2CF9AE}" pid="5" name="TemplateUrl">
    <vt:lpwstr/>
  </property>
  <property fmtid="{D5CDD505-2E9C-101B-9397-08002B2CF9AE}" pid="6" name="xd_Signature">
    <vt:bool>false</vt:bool>
  </property>
  <property fmtid="{D5CDD505-2E9C-101B-9397-08002B2CF9AE}" pid="7" name="xd_ProgID">
    <vt:lpwstr/>
  </property>
  <property fmtid="{D5CDD505-2E9C-101B-9397-08002B2CF9AE}" pid="8" name="_SourceUrl">
    <vt:lpwstr/>
  </property>
  <property fmtid="{D5CDD505-2E9C-101B-9397-08002B2CF9AE}" pid="9" name="_SharedFileIndex">
    <vt:lpwstr/>
  </property>
</Properties>
</file>