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05" r:id="rId5"/>
    <p:sldId id="256" r:id="rId6"/>
    <p:sldId id="308" r:id="rId7"/>
    <p:sldId id="315" r:id="rId8"/>
    <p:sldId id="309" r:id="rId9"/>
    <p:sldId id="313" r:id="rId10"/>
    <p:sldId id="314" r:id="rId11"/>
    <p:sldId id="316" r:id="rId12"/>
    <p:sldId id="318" r:id="rId13"/>
    <p:sldId id="321" r:id="rId14"/>
    <p:sldId id="319" r:id="rId15"/>
    <p:sldId id="320" r:id="rId16"/>
    <p:sldId id="322" r:id="rId17"/>
    <p:sldId id="312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4DBD-0962-4837-A72E-F40FCE5E040A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C3E60-415B-4E1B-B5A9-238C6E3CED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2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8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B58D-221F-4C30-95E8-B4A3AFFF3FF5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32B1-CAB5-401D-9D77-07E796A32E82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420A-7C74-4B11-969B-7E97C6A57024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AFD-9BBA-4870-8C0F-67AF5898D5D7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6B5-F825-47CD-9DB4-DAD0694DEA11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BED4-B875-47BE-A5CB-B0E5260FC3D3}" type="datetime1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1DD8-DCF6-4521-959C-899BDE366968}" type="datetime1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DBFB-61BF-44BB-91D0-3C3CD9A4BD55}" type="datetime1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F1A50-0286-466E-A01F-BDC544CCA2C2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502A-390A-4CB2-B620-A966A79B1C4B}" type="datetime1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799" y="-13446"/>
            <a:ext cx="1564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1CF7-796C-4949-82A7-61C900EEF3CC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88766"/>
            <a:ext cx="57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schools.com/formulas/physics/coulombs_law_formula/218/" TargetMode="External"/><Relationship Id="rId7" Type="http://schemas.openxmlformats.org/officeDocument/2006/relationships/hyperlink" Target="http://www.physicsclassroom.com/reviews/Static-Electricity/Static-Electricity-Review-Questions-with-Links" TargetMode="External"/><Relationship Id="rId2" Type="http://schemas.openxmlformats.org/officeDocument/2006/relationships/hyperlink" Target="http://www.mcqslearn.com/a-level/physics/coulomb-law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cqlearn.com/physics/g10/coulombs-law-mcqs.php" TargetMode="External"/><Relationship Id="rId5" Type="http://schemas.openxmlformats.org/officeDocument/2006/relationships/hyperlink" Target="http://www.mcqslearn.com/applied/physics/coulomb-law.php" TargetMode="External"/><Relationship Id="rId4" Type="http://schemas.openxmlformats.org/officeDocument/2006/relationships/hyperlink" Target="https://quizizz.com/admin/quiz/572308d99e0f97a95d8af9a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NXMgvrS8Gr8" TargetMode="External"/><Relationship Id="rId4" Type="http://schemas.openxmlformats.org/officeDocument/2006/relationships/hyperlink" Target="https://www.youtube.com/channel/UC4a-Gbdw7vOaccHmFo40b9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Physics-Interactives/Static-Electricity/Coulomb-s-Law/Coulomb-s-Law-Interactiv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dirty="0" smtClean="0"/>
              <a:t>Remember </a:t>
            </a:r>
            <a:r>
              <a:rPr lang="en-US" dirty="0"/>
              <a:t>to grade yourself from </a:t>
            </a:r>
            <a:r>
              <a:rPr lang="en-US"/>
              <a:t>0 </a:t>
            </a:r>
            <a:r>
              <a:rPr lang="en-US" smtClean="0"/>
              <a:t>- </a:t>
            </a:r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B9B0-8DF1-458A-B976-91BBE8147B65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u="none" dirty="0"/>
              <a:t>F</a:t>
            </a:r>
            <a:r>
              <a:rPr lang="en-GB" u="none" baseline="-25000" dirty="0"/>
              <a:t>e </a:t>
            </a:r>
            <a:r>
              <a:rPr lang="en-GB" u="none" dirty="0" smtClean="0"/>
              <a:t> with </a:t>
            </a:r>
            <a:r>
              <a:rPr lang="en-GB" u="none" dirty="0"/>
              <a:t>I</a:t>
            </a:r>
            <a:r>
              <a:rPr lang="en-GB" u="none" dirty="0" smtClean="0"/>
              <a:t>ncreasing </a:t>
            </a:r>
            <a:r>
              <a:rPr lang="en-GB" u="none" dirty="0" smtClean="0"/>
              <a:t>Charge 2</a:t>
            </a:r>
            <a:endParaRPr lang="en-GB" u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2590800" y="2209800"/>
            <a:ext cx="3429000" cy="2895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93619" y="5105399"/>
            <a:ext cx="1954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Charge 2 (C)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2713" y="1948190"/>
            <a:ext cx="968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/>
              <a:t>F</a:t>
            </a:r>
            <a:r>
              <a:rPr lang="en-GB" sz="2800" baseline="-25000" dirty="0" smtClean="0"/>
              <a:t>e </a:t>
            </a:r>
            <a:r>
              <a:rPr lang="en-GB" sz="2800" dirty="0" smtClean="0"/>
              <a:t>(N)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360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Charge 1 = </a:t>
            </a:r>
            <a:r>
              <a:rPr lang="en-GB" dirty="0" smtClean="0"/>
              <a:t>1C, </a:t>
            </a:r>
            <a:r>
              <a:rPr lang="en-GB" dirty="0"/>
              <a:t>Charge </a:t>
            </a:r>
            <a:r>
              <a:rPr lang="en-GB" dirty="0" smtClean="0"/>
              <a:t>2 </a:t>
            </a:r>
            <a:r>
              <a:rPr lang="en-GB" dirty="0"/>
              <a:t>= </a:t>
            </a:r>
            <a:r>
              <a:rPr lang="en-GB" dirty="0" smtClean="0"/>
              <a:t>1*10</a:t>
            </a:r>
            <a:r>
              <a:rPr lang="en-GB" baseline="30000" dirty="0"/>
              <a:t>-9</a:t>
            </a:r>
            <a:r>
              <a:rPr lang="en-GB" dirty="0" smtClean="0"/>
              <a:t>C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Increasing Distance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3295318"/>
              </p:ext>
            </p:extLst>
          </p:nvPr>
        </p:nvGraphicFramePr>
        <p:xfrm>
          <a:off x="685800" y="2590800"/>
          <a:ext cx="3429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736">
                  <a:extLst>
                    <a:ext uri="{9D8B030D-6E8A-4147-A177-3AD203B41FA5}">
                      <a16:colId xmlns:a16="http://schemas.microsoft.com/office/drawing/2014/main" val="147244481"/>
                    </a:ext>
                  </a:extLst>
                </a:gridCol>
                <a:gridCol w="1229264">
                  <a:extLst>
                    <a:ext uri="{9D8B030D-6E8A-4147-A177-3AD203B41FA5}">
                      <a16:colId xmlns:a16="http://schemas.microsoft.com/office/drawing/2014/main" val="284300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Distance (m)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F</a:t>
                      </a:r>
                      <a:r>
                        <a:rPr lang="en-GB" sz="2800" baseline="-25000" dirty="0" smtClean="0"/>
                        <a:t>e</a:t>
                      </a:r>
                      <a:r>
                        <a:rPr lang="en-GB" sz="2800" dirty="0" smtClean="0"/>
                        <a:t> (N)</a:t>
                      </a:r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90167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6706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24273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000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29870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19015154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83778" y="167868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Use k = 9*10</a:t>
            </a:r>
            <a:r>
              <a:rPr lang="en-GB" sz="2400" baseline="30000" dirty="0" smtClean="0"/>
              <a:t>9</a:t>
            </a:r>
            <a:endParaRPr lang="en-GB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6837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Charge 1 = 1C, Charge 2 = </a:t>
            </a:r>
            <a:r>
              <a:rPr lang="en-GB" dirty="0" smtClean="0"/>
              <a:t>1*10</a:t>
            </a:r>
            <a:r>
              <a:rPr lang="en-GB" baseline="30000" dirty="0"/>
              <a:t>-9</a:t>
            </a:r>
            <a:r>
              <a:rPr lang="en-GB" dirty="0" smtClean="0"/>
              <a:t>C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Increasing Distance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793639"/>
              </p:ext>
            </p:extLst>
          </p:nvPr>
        </p:nvGraphicFramePr>
        <p:xfrm>
          <a:off x="457200" y="2468563"/>
          <a:ext cx="40386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14724448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4300081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Distance (m)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F</a:t>
                      </a:r>
                      <a:r>
                        <a:rPr lang="en-GB" sz="2800" baseline="-25000" dirty="0" smtClean="0"/>
                        <a:t>e</a:t>
                      </a:r>
                      <a:r>
                        <a:rPr lang="en-GB" sz="2800" dirty="0" smtClean="0"/>
                        <a:t> (N)</a:t>
                      </a:r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90167474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6706752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24273582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0008482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29870199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19015154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83778" y="167868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Use k = 9*10</a:t>
            </a:r>
            <a:r>
              <a:rPr lang="en-GB" sz="2400" baseline="30000" dirty="0" smtClean="0"/>
              <a:t>9</a:t>
            </a:r>
            <a:endParaRPr lang="en-GB" sz="2400" baseline="30000" dirty="0"/>
          </a:p>
        </p:txBody>
      </p:sp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8856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Is there an easier way to fill out the table without recalculating each time?</a:t>
            </a:r>
          </a:p>
          <a:p>
            <a:r>
              <a:rPr lang="en-GB" dirty="0" smtClean="0"/>
              <a:t>Draw a rough sketch of what you think </a:t>
            </a:r>
            <a:r>
              <a:rPr lang="en-GB" dirty="0"/>
              <a:t>a graph with Force (Y axis) and distance (X axis</a:t>
            </a:r>
            <a:r>
              <a:rPr lang="en-GB" dirty="0" smtClean="0"/>
              <a:t>) will look like.</a:t>
            </a:r>
            <a:endParaRPr lang="en-GB" dirty="0"/>
          </a:p>
          <a:p>
            <a:r>
              <a:rPr lang="en-GB" dirty="0"/>
              <a:t>D</a:t>
            </a:r>
            <a:r>
              <a:rPr lang="en-GB" dirty="0" smtClean="0"/>
              <a:t>raw a graph with </a:t>
            </a:r>
            <a:r>
              <a:rPr lang="en-GB" dirty="0"/>
              <a:t>Force (Y axis) and distance (X axis</a:t>
            </a:r>
            <a:r>
              <a:rPr lang="en-GB" dirty="0" smtClean="0"/>
              <a:t>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u="none" dirty="0"/>
              <a:t>F</a:t>
            </a:r>
            <a:r>
              <a:rPr lang="en-GB" u="none" baseline="-25000" dirty="0"/>
              <a:t>e </a:t>
            </a:r>
            <a:r>
              <a:rPr lang="en-GB" u="none" dirty="0" smtClean="0"/>
              <a:t> with </a:t>
            </a:r>
            <a:r>
              <a:rPr lang="en-GB" u="none" dirty="0" smtClean="0"/>
              <a:t>Increasing </a:t>
            </a:r>
            <a:r>
              <a:rPr lang="en-GB" u="none" dirty="0"/>
              <a:t>Distance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3400" y="4919989"/>
            <a:ext cx="201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/>
              <a:t>Distance (m)</a:t>
            </a:r>
            <a:endParaRPr lang="en-GB" sz="2800" dirty="0"/>
          </a:p>
        </p:txBody>
      </p:sp>
      <p:sp>
        <p:nvSpPr>
          <p:cNvPr id="11" name="Rectangle 10"/>
          <p:cNvSpPr/>
          <p:nvPr/>
        </p:nvSpPr>
        <p:spPr>
          <a:xfrm>
            <a:off x="1622713" y="1948190"/>
            <a:ext cx="968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/>
              <a:t>F</a:t>
            </a:r>
            <a:r>
              <a:rPr lang="en-GB" sz="2800" baseline="-25000" dirty="0" smtClean="0"/>
              <a:t>e </a:t>
            </a:r>
            <a:r>
              <a:rPr lang="en-GB" sz="2800" dirty="0" smtClean="0"/>
              <a:t>(N)</a:t>
            </a:r>
            <a:endParaRPr lang="en-GB" sz="2800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0" y="2667000"/>
            <a:ext cx="3047999" cy="2252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84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&amp; Solutions: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GB" dirty="0" smtClean="0"/>
              <a:t>Coulomb’s Law:</a:t>
            </a:r>
          </a:p>
          <a:p>
            <a:pPr lvl="1"/>
            <a:r>
              <a:rPr lang="en-GB" sz="2000" dirty="0">
                <a:hlinkClick r:id="rId2"/>
              </a:rPr>
              <a:t>http://</a:t>
            </a:r>
            <a:r>
              <a:rPr lang="en-GB" sz="2000" dirty="0" smtClean="0">
                <a:hlinkClick r:id="rId2"/>
              </a:rPr>
              <a:t>www.mcqslearn.com/a-level/physics/coulomb-law.php</a:t>
            </a:r>
            <a:endParaRPr lang="en-GB" sz="2000" dirty="0" smtClean="0">
              <a:hlinkClick r:id="rId3"/>
            </a:endParaRPr>
          </a:p>
          <a:p>
            <a:pPr lvl="1"/>
            <a:r>
              <a:rPr lang="en-GB" sz="2000" dirty="0">
                <a:hlinkClick r:id="rId3"/>
              </a:rPr>
              <a:t>http://www.physicsclassroom.com/class/estatics/Lesson-3/Coulomb-s-Law</a:t>
            </a:r>
            <a:endParaRPr lang="en-GB" sz="2000" dirty="0" smtClean="0">
              <a:hlinkClick r:id="rId3"/>
            </a:endParaRPr>
          </a:p>
          <a:p>
            <a:pPr lvl="1"/>
            <a:r>
              <a:rPr lang="en-GB" sz="2000" dirty="0" smtClean="0">
                <a:hlinkClick r:id="rId3"/>
              </a:rPr>
              <a:t>http</a:t>
            </a:r>
            <a:r>
              <a:rPr lang="en-GB" sz="2000" dirty="0">
                <a:hlinkClick r:id="rId3"/>
              </a:rPr>
              <a:t>://www.softschools.com/formulas/physics/coulombs_law_formula/218/</a:t>
            </a:r>
            <a:endParaRPr lang="en-GB" sz="2000" dirty="0">
              <a:hlinkClick r:id="rId4"/>
            </a:endParaRPr>
          </a:p>
          <a:p>
            <a:pPr lvl="1"/>
            <a:r>
              <a:rPr lang="en-GB" sz="2000" dirty="0" smtClean="0">
                <a:hlinkClick r:id="rId5"/>
              </a:rPr>
              <a:t>http</a:t>
            </a:r>
            <a:r>
              <a:rPr lang="en-GB" sz="2000" dirty="0">
                <a:hlinkClick r:id="rId5"/>
              </a:rPr>
              <a:t>://</a:t>
            </a:r>
            <a:r>
              <a:rPr lang="en-GB" sz="2000" dirty="0" smtClean="0">
                <a:hlinkClick r:id="rId5"/>
              </a:rPr>
              <a:t>www.mcqslearn.com/applied/physics/coulomb-law.php</a:t>
            </a:r>
            <a:endParaRPr lang="en-GB" sz="2000" dirty="0" smtClean="0"/>
          </a:p>
          <a:p>
            <a:pPr lvl="1"/>
            <a:r>
              <a:rPr lang="en-GB" sz="2000" dirty="0" smtClean="0">
                <a:hlinkClick r:id="rId6"/>
              </a:rPr>
              <a:t>http</a:t>
            </a:r>
            <a:r>
              <a:rPr lang="en-GB" sz="2000" dirty="0">
                <a:hlinkClick r:id="rId6"/>
              </a:rPr>
              <a:t>://</a:t>
            </a:r>
            <a:r>
              <a:rPr lang="en-GB" sz="2000" dirty="0" smtClean="0">
                <a:hlinkClick r:id="rId6"/>
              </a:rPr>
              <a:t>www.mcqlearn.com/physics/g10/coulombs-law-mcqs.php</a:t>
            </a:r>
            <a:endParaRPr lang="en-GB" sz="2000" dirty="0" smtClean="0"/>
          </a:p>
          <a:p>
            <a:pPr lvl="1"/>
            <a:r>
              <a:rPr lang="en-GB" sz="2000" dirty="0">
                <a:hlinkClick r:id="rId7"/>
              </a:rPr>
              <a:t>http</a:t>
            </a:r>
            <a:r>
              <a:rPr lang="en-GB" sz="2000">
                <a:hlinkClick r:id="rId7"/>
              </a:rPr>
              <a:t>://</a:t>
            </a:r>
            <a:r>
              <a:rPr lang="en-GB" sz="2000" smtClean="0">
                <a:hlinkClick r:id="rId7"/>
              </a:rPr>
              <a:t>www.physicsclassroom.com/reviews/Static-Electricity/Static-Electricity-Review-Questions-with-Links</a:t>
            </a:r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6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</a:t>
            </a:r>
            <a:r>
              <a:rPr lang="en-GB" dirty="0" smtClean="0"/>
              <a:t>presentation.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2AF9-814C-4A0B-9CED-2AAF329D6604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Coulomb's Law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685800"/>
          </a:xfrm>
        </p:spPr>
        <p:txBody>
          <a:bodyPr/>
          <a:lstStyle/>
          <a:p>
            <a:r>
              <a:rPr lang="en-GB" dirty="0"/>
              <a:t>Electrostatics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258A-3221-4327-826D-5D95D7AF0721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/>
          </a:bodyPr>
          <a:lstStyle/>
          <a:p>
            <a:r>
              <a:rPr lang="en-GB" sz="36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546532"/>
              </p:ext>
            </p:extLst>
          </p:nvPr>
        </p:nvGraphicFramePr>
        <p:xfrm>
          <a:off x="363071" y="990600"/>
          <a:ext cx="845819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352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896471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44262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Content:</a:t>
                      </a:r>
                      <a:endParaRPr lang="en-GB" sz="2400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Start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End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43078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State Coulomb’s Law.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214290"/>
                  </a:ext>
                </a:extLst>
              </a:tr>
              <a:tr h="664953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Calculate the force between two charged objects using Coulomb’s Law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in scientific notation. 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010067"/>
                  </a:ext>
                </a:extLst>
              </a:tr>
              <a:tr h="664953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Apply proportionality reasoning to determine force: distance doubled, force quartered.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337242"/>
                  </a:ext>
                </a:extLst>
              </a:tr>
              <a:tr h="398676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Define electric force.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717749"/>
                  </a:ext>
                </a:extLst>
              </a:tr>
              <a:tr h="664953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Identify and explain how the electric force acts on various charges including magnitude and direction. 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955901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Recognize F</a:t>
                      </a:r>
                      <a:r>
                        <a:rPr lang="en-GB" sz="2400" baseline="-25000" dirty="0" smtClean="0"/>
                        <a:t>12</a:t>
                      </a:r>
                      <a:r>
                        <a:rPr lang="en-GB" sz="2400" dirty="0" smtClean="0"/>
                        <a:t> = F</a:t>
                      </a:r>
                      <a:r>
                        <a:rPr lang="en-GB" sz="2400" baseline="-25000" dirty="0" smtClean="0"/>
                        <a:t>21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717417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C37C-D8A3-4097-8D03-0B0215583FAC}" type="datetime1">
              <a:rPr lang="en-US" smtClean="0"/>
              <a:t>3/15/2018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Language Learning </a:t>
            </a:r>
            <a:r>
              <a:rPr lang="en-GB" sz="3600" dirty="0"/>
              <a:t>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753196"/>
              </p:ext>
            </p:extLst>
          </p:nvPr>
        </p:nvGraphicFramePr>
        <p:xfrm>
          <a:off x="363071" y="990600"/>
          <a:ext cx="8458199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352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896471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44262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Content:</a:t>
                      </a:r>
                      <a:endParaRPr lang="en-GB" sz="2400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Start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End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43078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State in writing.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2142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Calculate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0100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Apply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337242"/>
                  </a:ext>
                </a:extLst>
              </a:tr>
              <a:tr h="398676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Define verbally and in writing.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71774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Identify and explain verbally and in writing.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955901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Recognise</a:t>
                      </a:r>
                      <a:endParaRPr lang="en-GB" sz="2400" baseline="-25000" dirty="0" smtClean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717417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C37C-D8A3-4097-8D03-0B0215583FAC}" type="datetime1">
              <a:rPr lang="en-US" smtClean="0"/>
              <a:t>3/15/2018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Electrostatics (part 1): Introduction to Coulomb's Law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u="none" dirty="0">
                <a:hlinkClick r:id="rId4"/>
              </a:rPr>
              <a:t>Khan Academy</a:t>
            </a:r>
            <a:r>
              <a:rPr lang="en-GB" dirty="0"/>
              <a:t/>
            </a:r>
            <a:br>
              <a:rPr lang="en-GB" dirty="0"/>
            </a:br>
            <a:r>
              <a:rPr lang="en-GB" sz="2000" dirty="0">
                <a:hlinkClick r:id="rId5"/>
              </a:rPr>
              <a:t>https://www.khanacademy.org/science/physics/electric-charge-electric-force-and-voltage/charge-electric-force/v/coulombs-law</a:t>
            </a:r>
            <a:r>
              <a:rPr lang="en-GB" sz="1200" dirty="0">
                <a:hlinkClick r:id="rId5"/>
              </a:rPr>
              <a:t/>
            </a:r>
            <a:br>
              <a:rPr lang="en-GB" sz="1200" dirty="0">
                <a:hlinkClick r:id="rId5"/>
              </a:rPr>
            </a:b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Coulomb's La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465" y="1646237"/>
            <a:ext cx="7996238" cy="4525963"/>
          </a:xfrm>
        </p:spPr>
      </p:pic>
    </p:spTree>
    <p:extLst>
      <p:ext uri="{BB962C8B-B14F-4D97-AF65-F5344CB8AC3E}">
        <p14:creationId xmlns:p14="http://schemas.microsoft.com/office/powerpoint/2010/main" val="28642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Coulomb’s Law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08" y="3810000"/>
            <a:ext cx="8592384" cy="2525486"/>
          </a:xfrm>
          <a:prstGeom prst="rect">
            <a:avLst/>
          </a:prstGeom>
        </p:spPr>
      </p:pic>
      <p:pic>
        <p:nvPicPr>
          <p:cNvPr id="1051" name="Picture 27" descr="Image result for coulomb's law equ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05722"/>
            <a:ext cx="3048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2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Coulomb’s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www.physicsclassroom.com/Physics-Interactives/Static-Electricity/Coulomb-s-Law/Coulomb-s-Law-Interactive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Charge 1 = </a:t>
            </a:r>
            <a:r>
              <a:rPr lang="en-GB" dirty="0" smtClean="0"/>
              <a:t>1*10</a:t>
            </a:r>
            <a:r>
              <a:rPr lang="en-GB" baseline="30000" dirty="0" smtClean="0"/>
              <a:t>-9</a:t>
            </a:r>
            <a:r>
              <a:rPr lang="en-GB" dirty="0" smtClean="0"/>
              <a:t>C</a:t>
            </a:r>
            <a:r>
              <a:rPr lang="en-GB" dirty="0" smtClean="0"/>
              <a:t>, Distance = 1m, Increasing Charge 2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5781291"/>
              </p:ext>
            </p:extLst>
          </p:nvPr>
        </p:nvGraphicFramePr>
        <p:xfrm>
          <a:off x="609600" y="2308701"/>
          <a:ext cx="3429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736">
                  <a:extLst>
                    <a:ext uri="{9D8B030D-6E8A-4147-A177-3AD203B41FA5}">
                      <a16:colId xmlns:a16="http://schemas.microsoft.com/office/drawing/2014/main" val="147244481"/>
                    </a:ext>
                  </a:extLst>
                </a:gridCol>
                <a:gridCol w="1229264">
                  <a:extLst>
                    <a:ext uri="{9D8B030D-6E8A-4147-A177-3AD203B41FA5}">
                      <a16:colId xmlns:a16="http://schemas.microsoft.com/office/drawing/2014/main" val="284300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Charge 2 (C)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F</a:t>
                      </a:r>
                      <a:r>
                        <a:rPr lang="en-GB" sz="2800" baseline="-25000" dirty="0" smtClean="0"/>
                        <a:t>e</a:t>
                      </a:r>
                      <a:r>
                        <a:rPr lang="en-GB" sz="2800" dirty="0" smtClean="0"/>
                        <a:t> (N)</a:t>
                      </a:r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90167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6706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24273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000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29870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19015154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83778" y="167868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Use k = 9*10</a:t>
            </a:r>
            <a:r>
              <a:rPr lang="en-GB" sz="2400" baseline="30000" dirty="0" smtClean="0"/>
              <a:t>9</a:t>
            </a:r>
            <a:endParaRPr lang="en-GB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8305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Charge 1 = </a:t>
            </a:r>
            <a:r>
              <a:rPr lang="en-GB" dirty="0" smtClean="0"/>
              <a:t>1*10</a:t>
            </a:r>
            <a:r>
              <a:rPr lang="en-GB" baseline="30000" dirty="0"/>
              <a:t>-9</a:t>
            </a:r>
            <a:r>
              <a:rPr lang="en-GB" dirty="0" smtClean="0"/>
              <a:t>C</a:t>
            </a:r>
            <a:r>
              <a:rPr lang="en-GB" dirty="0"/>
              <a:t>, </a:t>
            </a:r>
            <a:r>
              <a:rPr lang="en-GB" dirty="0" smtClean="0"/>
              <a:t>Distance = 1m, Increasing Charge 2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01863704"/>
              </p:ext>
            </p:extLst>
          </p:nvPr>
        </p:nvGraphicFramePr>
        <p:xfrm>
          <a:off x="609600" y="2514600"/>
          <a:ext cx="3429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736">
                  <a:extLst>
                    <a:ext uri="{9D8B030D-6E8A-4147-A177-3AD203B41FA5}">
                      <a16:colId xmlns:a16="http://schemas.microsoft.com/office/drawing/2014/main" val="147244481"/>
                    </a:ext>
                  </a:extLst>
                </a:gridCol>
                <a:gridCol w="1229264">
                  <a:extLst>
                    <a:ext uri="{9D8B030D-6E8A-4147-A177-3AD203B41FA5}">
                      <a16:colId xmlns:a16="http://schemas.microsoft.com/office/drawing/2014/main" val="2843000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Charge 2 (C)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F</a:t>
                      </a:r>
                      <a:r>
                        <a:rPr lang="en-GB" sz="2800" baseline="-25000" dirty="0" smtClean="0"/>
                        <a:t>e</a:t>
                      </a:r>
                      <a:r>
                        <a:rPr lang="en-GB" sz="2800" dirty="0" smtClean="0"/>
                        <a:t> (N)</a:t>
                      </a:r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90167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6706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24273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8000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229870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</a:t>
                      </a:r>
                      <a:endParaRPr lang="en-GB" sz="2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marL="44873" marR="44873"/>
                </a:tc>
                <a:extLst>
                  <a:ext uri="{0D108BD9-81ED-4DB2-BD59-A6C34878D82A}">
                    <a16:rowId xmlns:a16="http://schemas.microsoft.com/office/drawing/2014/main" val="4190151548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8856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Is there an easier way to fill out the table without recalculating each time?</a:t>
            </a:r>
          </a:p>
          <a:p>
            <a:r>
              <a:rPr lang="en-GB" dirty="0" smtClean="0"/>
              <a:t>Draw a rough sketch of what you think </a:t>
            </a:r>
            <a:r>
              <a:rPr lang="en-GB" dirty="0"/>
              <a:t>a graph with Force (Y axis) and </a:t>
            </a:r>
            <a:r>
              <a:rPr lang="en-GB" dirty="0" smtClean="0"/>
              <a:t>charge </a:t>
            </a:r>
            <a:r>
              <a:rPr lang="en-GB" dirty="0"/>
              <a:t>(X axis</a:t>
            </a:r>
            <a:r>
              <a:rPr lang="en-GB" dirty="0" smtClean="0"/>
              <a:t>) will look like.</a:t>
            </a:r>
            <a:endParaRPr lang="en-GB" dirty="0"/>
          </a:p>
          <a:p>
            <a:r>
              <a:rPr lang="en-GB" dirty="0"/>
              <a:t>D</a:t>
            </a:r>
            <a:r>
              <a:rPr lang="en-GB" dirty="0" smtClean="0"/>
              <a:t>raw a graph with </a:t>
            </a:r>
            <a:r>
              <a:rPr lang="en-GB" dirty="0"/>
              <a:t>Force (Y axis) and </a:t>
            </a:r>
            <a:r>
              <a:rPr lang="en-GB" dirty="0" smtClean="0"/>
              <a:t>charge </a:t>
            </a:r>
            <a:r>
              <a:rPr lang="en-GB" dirty="0"/>
              <a:t>(X axis</a:t>
            </a:r>
            <a:r>
              <a:rPr lang="en-GB" dirty="0" smtClean="0"/>
              <a:t>).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3/15/2018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83778" y="167868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Use k = 9*10</a:t>
            </a:r>
            <a:r>
              <a:rPr lang="en-GB" sz="2400" baseline="30000" dirty="0" smtClean="0"/>
              <a:t>9</a:t>
            </a:r>
            <a:endParaRPr lang="en-GB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2563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DAE074-5A1D-45EA-92A0-DAEDB483E68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15391</TotalTime>
  <Words>462</Words>
  <Application>Microsoft Office PowerPoint</Application>
  <PresentationFormat>On-screen Show (4:3)</PresentationFormat>
  <Paragraphs>118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宋体</vt:lpstr>
      <vt:lpstr>Arial</vt:lpstr>
      <vt:lpstr>Calibri</vt:lpstr>
      <vt:lpstr>Office Theme</vt:lpstr>
      <vt:lpstr>Review of Previous Lesson</vt:lpstr>
      <vt:lpstr>Coulomb's Law </vt:lpstr>
      <vt:lpstr>Learning Objectives</vt:lpstr>
      <vt:lpstr>Language Learning Objectives</vt:lpstr>
      <vt:lpstr>Electrostatics (part 1): Introduction to Coulomb's Law Khan Academy https://www.khanacademy.org/science/physics/electric-charge-electric-force-and-voltage/charge-electric-force/v/coulombs-law </vt:lpstr>
      <vt:lpstr>Coulomb’s Law</vt:lpstr>
      <vt:lpstr>Coulomb’s Law</vt:lpstr>
      <vt:lpstr>Charge 1 = 1*10-9C, Distance = 1m, Increasing Charge 2</vt:lpstr>
      <vt:lpstr>Charge 1 = 1*10-9C, Distance = 1m, Increasing Charge 2</vt:lpstr>
      <vt:lpstr>Fe  with Increasing Charge 2</vt:lpstr>
      <vt:lpstr>Charge 1 = 1C, Charge 2 = 1*10-9C  Increasing Distance</vt:lpstr>
      <vt:lpstr>Charge 1 = 1C, Charge 2 = 1*10-9C Increasing Distance</vt:lpstr>
      <vt:lpstr>Fe  with Increasing Distance</vt:lpstr>
      <vt:lpstr>Problems &amp; Solutions: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158</cp:revision>
  <cp:lastPrinted>2018-03-15T00:45:42Z</cp:lastPrinted>
  <dcterms:created xsi:type="dcterms:W3CDTF">2013-08-11T17:18:06Z</dcterms:created>
  <dcterms:modified xsi:type="dcterms:W3CDTF">2018-03-15T00:45:48Z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