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305" r:id="rId5"/>
    <p:sldId id="256" r:id="rId6"/>
    <p:sldId id="308" r:id="rId7"/>
    <p:sldId id="312" r:id="rId8"/>
    <p:sldId id="315" r:id="rId9"/>
    <p:sldId id="314" r:id="rId10"/>
    <p:sldId id="311" r:id="rId11"/>
    <p:sldId id="313" r:id="rId12"/>
    <p:sldId id="310" r:id="rId13"/>
    <p:sldId id="304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452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3A4DBD-0962-4837-A72E-F40FCE5E040A}" type="datetimeFigureOut">
              <a:rPr lang="en-GB" smtClean="0"/>
              <a:t>14/03/2018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EC3E60-415B-4E1B-B5A9-238C6E3CED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44218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5B360F-AF66-4FC6-B955-58369494E5CC}" type="datetimeFigureOut">
              <a:rPr lang="en-US"/>
              <a:t>3/14/2018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A00570-90D0-4E55-9D13-65AC5BF9B36A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607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AB58D-221F-4C30-95E8-B4A3AFFF3FF5}" type="datetime1">
              <a:rPr lang="en-US" smtClean="0"/>
              <a:t>3/14/2018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032B1-CAB5-401D-9D77-07E796A32E82}" type="datetime1">
              <a:rPr lang="en-US" smtClean="0"/>
              <a:t>3/14/2018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7420A-7C74-4B11-969B-7E97C6A57024}" type="datetime1">
              <a:rPr lang="en-US" smtClean="0"/>
              <a:t>3/14/2018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A27DF-B3CF-4991-B167-6FC8F3EDAC73}" type="datetime1">
              <a:rPr lang="en-US" smtClean="0"/>
              <a:t>3/14/2018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0CAFD-9BBA-4870-8C0F-67AF5898D5D7}" type="datetime1">
              <a:rPr lang="en-US" smtClean="0"/>
              <a:t>3/14/2018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3A6B5-F825-47CD-9DB4-DAD0694DEA11}" type="datetime1">
              <a:rPr lang="en-US" smtClean="0"/>
              <a:t>3/14/2018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DBED4-B875-47BE-A5CB-B0E5260FC3D3}" type="datetime1">
              <a:rPr lang="en-US" smtClean="0"/>
              <a:t>3/14/2018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11DD8-DCF6-4521-959C-899BDE366968}" type="datetime1">
              <a:rPr lang="en-US" smtClean="0"/>
              <a:t>3/14/2018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DDBFB-61BF-44BB-91D0-3C3CD9A4BD55}" type="datetime1">
              <a:rPr lang="en-US" smtClean="0"/>
              <a:t>3/14/2018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F1A50-0286-466E-A01F-BDC544CCA2C2}" type="datetime1">
              <a:rPr lang="en-US" smtClean="0"/>
              <a:t>3/14/2018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0502A-390A-4CB2-B620-A966A79B1C4B}" type="datetime1">
              <a:rPr lang="en-US" smtClean="0"/>
              <a:t>3/14/2018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43799" y="-13446"/>
            <a:ext cx="15643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D1CF7-796C-4949-82A7-61C900EEF3CC}" type="datetime1">
              <a:rPr lang="en-US" smtClean="0"/>
              <a:t>3/14/2018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6488766"/>
            <a:ext cx="5737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513BFE-33EE-4848-8701-91B1B607C4B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spcBef>
          <a:spcPct val="0"/>
        </a:spcBef>
        <a:buNone/>
        <a:defRPr sz="4400" u="sng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hyperlink" Target="https://www.khanacademy.org/science/physics/electric-charge-electric-force-and-voltage/charge-electric-force/v/conductors-and-insulators" TargetMode="External"/><Relationship Id="rId4" Type="http://schemas.openxmlformats.org/officeDocument/2006/relationships/hyperlink" Target="https://www.khanacademy.org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.png"/><Relationship Id="rId5" Type="http://schemas.openxmlformats.org/officeDocument/2006/relationships/hyperlink" Target="https://www.khanacademy.org/science/physics/electric-charge-electric-force-and-voltage/charge-electric-force/v/conductors-and-insulators" TargetMode="External"/><Relationship Id="rId4" Type="http://schemas.openxmlformats.org/officeDocument/2006/relationships/hyperlink" Target="https://www.youtube.com/channel/UCNk3CeLpCA0qIZsuzGl09cw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hyperlink" Target="https://www.youtube.com/watch?v=NXMgvrS8Gr8" TargetMode="External"/><Relationship Id="rId5" Type="http://schemas.openxmlformats.org/officeDocument/2006/relationships/hyperlink" Target="https://www.youtube.com/watch?v=Kgc5lTAOM3E" TargetMode="External"/><Relationship Id="rId4" Type="http://schemas.openxmlformats.org/officeDocument/2006/relationships/hyperlink" Target="https://www.youtube.com/channel/UC1HG3xQIzudc7dhXo23VOj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hyperlink" Target="https://www.youtube.com/watch?v=NXMgvrS8Gr8" TargetMode="External"/><Relationship Id="rId5" Type="http://schemas.openxmlformats.org/officeDocument/2006/relationships/hyperlink" Target="https://www.youtube.com/watch?v=nu1E_IPUpN0" TargetMode="External"/><Relationship Id="rId4" Type="http://schemas.openxmlformats.org/officeDocument/2006/relationships/hyperlink" Target="https://www.youtube.com/channel/UC2PKHjgNzCpQW_PjrNIL_7A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hyperlink" Target="https://www.youtube.com/watch?v=NXMgvrS8Gr8" TargetMode="External"/><Relationship Id="rId5" Type="http://schemas.openxmlformats.org/officeDocument/2006/relationships/hyperlink" Target="https://www.youtube.com/watch?v=cP7UvRNC5Zk" TargetMode="External"/><Relationship Id="rId4" Type="http://schemas.openxmlformats.org/officeDocument/2006/relationships/hyperlink" Target="https://www.youtube.com/channel/UC2PKHjgNzCpQW_PjrNIL_7A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hysicsclassroom.com/class/estatics/Lesson-2/Charging-by-Conduction" TargetMode="External"/><Relationship Id="rId2" Type="http://schemas.openxmlformats.org/officeDocument/2006/relationships/hyperlink" Target="http://www.physicsclassroom.com/class/estatics/Lesson-2/Charging-by-Friction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introduction-to-physics.com/charging-by-induction-quiz.html" TargetMode="External"/><Relationship Id="rId4" Type="http://schemas.openxmlformats.org/officeDocument/2006/relationships/hyperlink" Target="http://www.physicsclassroom.com/class/estatics/Lesson-2/Charging-by-Induction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Review of Previous Lesson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State </a:t>
            </a:r>
            <a:r>
              <a:rPr lang="en-US" altLang="zh-CN" dirty="0"/>
              <a:t>as many Vocabulary words and Learning Objectives that you remember from the last lesson as you can</a:t>
            </a:r>
            <a:r>
              <a:rPr lang="en-US" altLang="zh-CN" dirty="0" smtClean="0"/>
              <a:t>.</a:t>
            </a:r>
          </a:p>
          <a:p>
            <a:r>
              <a:rPr lang="en-US" dirty="0" smtClean="0"/>
              <a:t>Remember </a:t>
            </a:r>
            <a:r>
              <a:rPr lang="en-US" dirty="0"/>
              <a:t>to grade yourself from </a:t>
            </a:r>
            <a:r>
              <a:rPr lang="en-US"/>
              <a:t>0 </a:t>
            </a:r>
            <a:r>
              <a:rPr lang="en-US" smtClean="0"/>
              <a:t>- </a:t>
            </a:r>
            <a:r>
              <a:rPr lang="en-US" dirty="0"/>
              <a:t>3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8B9B0-8DF1-458A-B976-91BBE8147B65}" type="datetime1">
              <a:rPr lang="en-US" smtClean="0"/>
              <a:t>3/14/2018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6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Grade yourself.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Grade yourself on the vocabulary and learning objectives of the </a:t>
            </a:r>
            <a:r>
              <a:rPr lang="en-GB" dirty="0" smtClean="0"/>
              <a:t>presentation.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A2AF9-814C-4A0B-9CED-2AAF329D6604}" type="datetime1">
              <a:rPr lang="en-US" smtClean="0"/>
              <a:t>3/14/2018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18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Conservation of Electric Charge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&amp;</a:t>
            </a:r>
            <a:br>
              <a:rPr lang="en-GB" dirty="0" smtClean="0"/>
            </a:br>
            <a:r>
              <a:rPr lang="en-GB" dirty="0" smtClean="0"/>
              <a:t>Charging Methods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685800"/>
          </a:xfrm>
        </p:spPr>
        <p:txBody>
          <a:bodyPr/>
          <a:lstStyle/>
          <a:p>
            <a:r>
              <a:rPr lang="en-GB" dirty="0"/>
              <a:t>Electrostatics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C258A-3221-4327-826D-5D95D7AF0721}" type="datetime1">
              <a:rPr lang="en-US" smtClean="0"/>
              <a:t>3/14/2018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685800"/>
          </a:xfrm>
        </p:spPr>
        <p:txBody>
          <a:bodyPr>
            <a:normAutofit/>
          </a:bodyPr>
          <a:lstStyle/>
          <a:p>
            <a:r>
              <a:rPr lang="en-GB" sz="3600" dirty="0"/>
              <a:t>Learning Objectives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3317546"/>
              </p:ext>
            </p:extLst>
          </p:nvPr>
        </p:nvGraphicFramePr>
        <p:xfrm>
          <a:off x="341300" y="838200"/>
          <a:ext cx="8458199" cy="51852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16700">
                  <a:extLst>
                    <a:ext uri="{9D8B030D-6E8A-4147-A177-3AD203B41FA5}">
                      <a16:colId xmlns:a16="http://schemas.microsoft.com/office/drawing/2014/main" val="2926307616"/>
                    </a:ext>
                  </a:extLst>
                </a:gridCol>
                <a:gridCol w="1103300">
                  <a:extLst>
                    <a:ext uri="{9D8B030D-6E8A-4147-A177-3AD203B41FA5}">
                      <a16:colId xmlns:a16="http://schemas.microsoft.com/office/drawing/2014/main" val="3229707717"/>
                    </a:ext>
                  </a:extLst>
                </a:gridCol>
                <a:gridCol w="838199">
                  <a:extLst>
                    <a:ext uri="{9D8B030D-6E8A-4147-A177-3AD203B41FA5}">
                      <a16:colId xmlns:a16="http://schemas.microsoft.com/office/drawing/2014/main" val="494831328"/>
                    </a:ext>
                  </a:extLst>
                </a:gridCol>
              </a:tblGrid>
              <a:tr h="466641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Content:</a:t>
                      </a:r>
                      <a:endParaRPr lang="en-GB" sz="2000" dirty="0"/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aseline="0" dirty="0" smtClean="0"/>
                        <a:t>Start</a:t>
                      </a:r>
                      <a:endParaRPr lang="en-GB" sz="20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End</a:t>
                      </a:r>
                      <a:endParaRPr lang="en-GB" sz="20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8725054"/>
                  </a:ext>
                </a:extLst>
              </a:tr>
              <a:tr h="466641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Differentiate between insulators and conductors.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0299831"/>
                  </a:ext>
                </a:extLst>
              </a:tr>
              <a:tr h="466641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Discuss what determines conductivity of a material.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9234900"/>
                  </a:ext>
                </a:extLst>
              </a:tr>
              <a:tr h="466641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State the Conservation of Electric Charge.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0951501"/>
                  </a:ext>
                </a:extLst>
              </a:tr>
              <a:tr h="466641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Apply Conservation of Charge to various scenarios as support for electron motion.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4017666"/>
                  </a:ext>
                </a:extLst>
              </a:tr>
              <a:tr h="466641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Know electron motion for basic materials: rubber, plastic, hair, metal, etc.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3456757"/>
                  </a:ext>
                </a:extLst>
              </a:tr>
              <a:tr h="466641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Describe and diagram charge motion for each method of charging: Contact/Conduction, Friction, Induction.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5148290"/>
                  </a:ext>
                </a:extLst>
              </a:tr>
              <a:tr h="761361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Identify which method of charging was used given various scenarios.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2746284"/>
                  </a:ext>
                </a:extLst>
              </a:tr>
              <a:tr h="454167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Describe benefits of each charging method.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6214290"/>
                  </a:ext>
                </a:extLst>
              </a:tr>
            </a:tbl>
          </a:graphicData>
        </a:graphic>
      </p:graphicFrame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7C37C-D8A3-4097-8D03-0B0215583FAC}" type="datetime1">
              <a:rPr lang="en-US" smtClean="0"/>
              <a:t>3/14/2018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32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60" y="685800"/>
            <a:ext cx="9108140" cy="791321"/>
          </a:xfrm>
        </p:spPr>
        <p:txBody>
          <a:bodyPr>
            <a:noAutofit/>
          </a:bodyPr>
          <a:lstStyle/>
          <a:p>
            <a:r>
              <a:rPr lang="en-GB" sz="3600" dirty="0"/>
              <a:t>Conductors and Insulators</a:t>
            </a:r>
            <a:r>
              <a:rPr lang="en-GB" sz="2800" dirty="0" smtClean="0"/>
              <a:t/>
            </a:r>
            <a:br>
              <a:rPr lang="en-GB" sz="2800" dirty="0" smtClean="0"/>
            </a:br>
            <a:r>
              <a:rPr lang="en-GB" sz="2800" u="none" dirty="0" smtClean="0">
                <a:hlinkClick r:id="rId4"/>
              </a:rPr>
              <a:t>Khan Academy</a:t>
            </a:r>
            <a:r>
              <a:rPr lang="en-GB" sz="4800" dirty="0" smtClean="0"/>
              <a:t/>
            </a:r>
            <a:br>
              <a:rPr lang="en-GB" sz="4800" dirty="0" smtClean="0"/>
            </a:br>
            <a:r>
              <a:rPr lang="en-GB" sz="2400" dirty="0">
                <a:hlinkClick r:id="rId5"/>
              </a:rPr>
              <a:t>https://www.khanacademy.org/science/physics/electric-charge-electric-force-and-voltage/charge-electric-force/v/conductors-and-insulators</a:t>
            </a:r>
            <a:r>
              <a:rPr lang="en-GB" sz="1000" dirty="0" smtClean="0">
                <a:hlinkClick r:id="rId5"/>
              </a:rPr>
              <a:t/>
            </a:r>
            <a:br>
              <a:rPr lang="en-GB" sz="1000" dirty="0" smtClean="0">
                <a:hlinkClick r:id="rId5"/>
              </a:rPr>
            </a:br>
            <a:endParaRPr lang="en-GB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A27DF-B3CF-4991-B167-6FC8F3EDAC73}" type="datetime1">
              <a:rPr lang="en-US" smtClean="0"/>
              <a:t>3/14/2018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6" name="conductors_insulator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4030" y="1962803"/>
            <a:ext cx="8051800" cy="4525963"/>
          </a:xfrm>
        </p:spPr>
      </p:pic>
    </p:spTree>
    <p:extLst>
      <p:ext uri="{BB962C8B-B14F-4D97-AF65-F5344CB8AC3E}">
        <p14:creationId xmlns:p14="http://schemas.microsoft.com/office/powerpoint/2010/main" val="1496143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60" y="685800"/>
            <a:ext cx="9108140" cy="791321"/>
          </a:xfrm>
        </p:spPr>
        <p:txBody>
          <a:bodyPr>
            <a:noAutofit/>
          </a:bodyPr>
          <a:lstStyle/>
          <a:p>
            <a:r>
              <a:rPr lang="en-GB" sz="1800" b="1" dirty="0"/>
              <a:t>Static Electricity part two Conduction-Induction // Homemade Science with Bruce </a:t>
            </a:r>
            <a:r>
              <a:rPr lang="en-GB" sz="1800" b="1" dirty="0" err="1" smtClean="0"/>
              <a:t>Yeany</a:t>
            </a:r>
            <a:r>
              <a:rPr lang="en-GB" sz="2800" dirty="0" smtClean="0"/>
              <a:t/>
            </a:r>
            <a:br>
              <a:rPr lang="en-GB" sz="2800" dirty="0" smtClean="0"/>
            </a:br>
            <a:r>
              <a:rPr lang="en-GB" sz="2000" dirty="0">
                <a:hlinkClick r:id="rId4"/>
              </a:rPr>
              <a:t>Bruce </a:t>
            </a:r>
            <a:r>
              <a:rPr lang="en-GB" sz="2000" dirty="0" err="1">
                <a:hlinkClick r:id="rId4"/>
              </a:rPr>
              <a:t>Yeany</a:t>
            </a:r>
            <a:r>
              <a:rPr lang="en-GB" sz="4800" dirty="0" smtClean="0"/>
              <a:t/>
            </a:r>
            <a:br>
              <a:rPr lang="en-GB" sz="4800" dirty="0" smtClean="0"/>
            </a:br>
            <a:r>
              <a:rPr lang="en-GB" sz="2400" dirty="0">
                <a:hlinkClick r:id="rId5"/>
              </a:rPr>
              <a:t>https://www.youtube.com/watch?v=6y9k6G4r8Bs</a:t>
            </a:r>
            <a:r>
              <a:rPr lang="en-GB" sz="1000" dirty="0" smtClean="0">
                <a:hlinkClick r:id="rId5"/>
              </a:rPr>
              <a:t/>
            </a:r>
            <a:br>
              <a:rPr lang="en-GB" sz="1000" dirty="0" smtClean="0">
                <a:hlinkClick r:id="rId5"/>
              </a:rPr>
            </a:br>
            <a:endParaRPr lang="en-GB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A27DF-B3CF-4991-B167-6FC8F3EDAC73}" type="datetime1">
              <a:rPr lang="en-US" sz="1400" smtClean="0"/>
              <a:t>3/14/2018</a:t>
            </a:fld>
            <a:endParaRPr lang="en-US" sz="1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7" name="Charging_Conduction_Induction_Demo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27537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60" y="607146"/>
            <a:ext cx="9108140" cy="791321"/>
          </a:xfrm>
        </p:spPr>
        <p:txBody>
          <a:bodyPr>
            <a:noAutofit/>
          </a:bodyPr>
          <a:lstStyle/>
          <a:p>
            <a:r>
              <a:rPr lang="en-GB" sz="3600" dirty="0"/>
              <a:t>Law of conservation of </a:t>
            </a:r>
            <a:r>
              <a:rPr lang="en-GB" sz="3600" dirty="0" smtClean="0"/>
              <a:t>Charge</a:t>
            </a:r>
            <a:r>
              <a:rPr lang="en-GB" sz="2800" dirty="0" smtClean="0"/>
              <a:t/>
            </a:r>
            <a:br>
              <a:rPr lang="en-GB" sz="2800" dirty="0" smtClean="0"/>
            </a:br>
            <a:r>
              <a:rPr lang="en-GB" sz="2800" u="none" dirty="0" err="1" smtClean="0">
                <a:hlinkClick r:id="rId4"/>
              </a:rPr>
              <a:t>RBCSScience</a:t>
            </a:r>
            <a:r>
              <a:rPr lang="en-GB" sz="4800" dirty="0"/>
              <a:t/>
            </a:r>
            <a:br>
              <a:rPr lang="en-GB" sz="4800" dirty="0"/>
            </a:br>
            <a:r>
              <a:rPr lang="en-GB" sz="2800" dirty="0">
                <a:hlinkClick r:id="rId5"/>
              </a:rPr>
              <a:t>https://www.youtube.com/watch?v=Kgc5lTAOM3E</a:t>
            </a:r>
            <a:r>
              <a:rPr lang="en-GB" sz="1000" dirty="0">
                <a:hlinkClick r:id="rId6"/>
              </a:rPr>
              <a:t/>
            </a:r>
            <a:br>
              <a:rPr lang="en-GB" sz="1000" dirty="0">
                <a:hlinkClick r:id="rId6"/>
              </a:rPr>
            </a:br>
            <a:endParaRPr lang="en-GB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A27DF-B3CF-4991-B167-6FC8F3EDAC73}" type="datetime1">
              <a:rPr lang="en-US" smtClean="0"/>
              <a:t>3/14/2018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9" name="Law of conservation of Charge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23711" y="1646677"/>
            <a:ext cx="5532438" cy="4525963"/>
          </a:xfrm>
        </p:spPr>
      </p:pic>
    </p:spTree>
    <p:extLst>
      <p:ext uri="{BB962C8B-B14F-4D97-AF65-F5344CB8AC3E}">
        <p14:creationId xmlns:p14="http://schemas.microsoft.com/office/powerpoint/2010/main" val="2219503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60" y="607146"/>
            <a:ext cx="9108140" cy="791321"/>
          </a:xfrm>
        </p:spPr>
        <p:txBody>
          <a:bodyPr>
            <a:noAutofit/>
          </a:bodyPr>
          <a:lstStyle/>
          <a:p>
            <a:r>
              <a:rPr lang="en-GB" sz="3600" dirty="0"/>
              <a:t>Charging by I</a:t>
            </a:r>
            <a:r>
              <a:rPr lang="en-GB" sz="3600" dirty="0" smtClean="0"/>
              <a:t>nduction</a:t>
            </a:r>
            <a:r>
              <a:rPr lang="en-GB" sz="2800" dirty="0" smtClean="0"/>
              <a:t/>
            </a:r>
            <a:br>
              <a:rPr lang="en-GB" sz="2800" dirty="0" smtClean="0"/>
            </a:br>
            <a:r>
              <a:rPr lang="en-GB" sz="2800" u="none" dirty="0" err="1" smtClean="0">
                <a:hlinkClick r:id="rId4"/>
              </a:rPr>
              <a:t>DeltaStep</a:t>
            </a:r>
            <a:r>
              <a:rPr lang="en-GB" sz="4800" dirty="0"/>
              <a:t/>
            </a:r>
            <a:br>
              <a:rPr lang="en-GB" sz="4800" dirty="0"/>
            </a:br>
            <a:r>
              <a:rPr lang="en-GB" sz="2800" dirty="0">
                <a:hlinkClick r:id="rId5"/>
              </a:rPr>
              <a:t>https://www.youtube.com/watch?v=nu1E_IPUpN0</a:t>
            </a:r>
            <a:r>
              <a:rPr lang="en-GB" sz="1000" dirty="0">
                <a:hlinkClick r:id="rId6"/>
              </a:rPr>
              <a:t/>
            </a:r>
            <a:br>
              <a:rPr lang="en-GB" sz="1000" dirty="0">
                <a:hlinkClick r:id="rId6"/>
              </a:rPr>
            </a:br>
            <a:endParaRPr lang="en-GB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A27DF-B3CF-4991-B167-6FC8F3EDAC73}" type="datetime1">
              <a:rPr lang="en-US" smtClean="0"/>
              <a:t>3/14/2018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Charging by inductio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24256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60" y="607146"/>
            <a:ext cx="9108140" cy="791321"/>
          </a:xfrm>
        </p:spPr>
        <p:txBody>
          <a:bodyPr>
            <a:noAutofit/>
          </a:bodyPr>
          <a:lstStyle/>
          <a:p>
            <a:r>
              <a:rPr lang="en-GB" sz="3600" dirty="0"/>
              <a:t>Charging by </a:t>
            </a:r>
            <a:r>
              <a:rPr lang="en-GB" sz="3600" dirty="0" smtClean="0"/>
              <a:t>Conduction (Contact)</a:t>
            </a:r>
            <a:r>
              <a:rPr lang="en-GB" sz="2800" dirty="0" smtClean="0"/>
              <a:t/>
            </a:r>
            <a:br>
              <a:rPr lang="en-GB" sz="2800" dirty="0" smtClean="0"/>
            </a:br>
            <a:r>
              <a:rPr lang="en-GB" sz="2800" u="none" dirty="0" err="1" smtClean="0">
                <a:hlinkClick r:id="rId4"/>
              </a:rPr>
              <a:t>DeltaStep</a:t>
            </a:r>
            <a:r>
              <a:rPr lang="en-GB" sz="4800" dirty="0"/>
              <a:t/>
            </a:r>
            <a:br>
              <a:rPr lang="en-GB" sz="4800" dirty="0"/>
            </a:br>
            <a:r>
              <a:rPr lang="en-GB" sz="2800" dirty="0">
                <a:hlinkClick r:id="rId5"/>
              </a:rPr>
              <a:t>https://www.youtube.com/watch?v=cP7UvRNC5Zk</a:t>
            </a:r>
            <a:r>
              <a:rPr lang="en-GB" sz="1000" dirty="0">
                <a:hlinkClick r:id="rId6"/>
              </a:rPr>
              <a:t/>
            </a:r>
            <a:br>
              <a:rPr lang="en-GB" sz="1000" dirty="0">
                <a:hlinkClick r:id="rId6"/>
              </a:rPr>
            </a:br>
            <a:endParaRPr lang="en-GB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A27DF-B3CF-4991-B167-6FC8F3EDAC73}" type="datetime1">
              <a:rPr lang="en-US" smtClean="0"/>
              <a:t>3/14/2018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7" name="Charging by conductio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1100053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Problems &amp; Solutions: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r>
              <a:rPr lang="en-GB" sz="2400" dirty="0">
                <a:hlinkClick r:id="rId2"/>
              </a:rPr>
              <a:t>http://www.physicsclassroom.com/class/estatics/Lesson-2/Charging-by-Friction</a:t>
            </a:r>
            <a:endParaRPr lang="en-GB" sz="2400" dirty="0">
              <a:hlinkClick r:id="rId3"/>
            </a:endParaRPr>
          </a:p>
          <a:p>
            <a:r>
              <a:rPr lang="en-GB" sz="2400" dirty="0">
                <a:hlinkClick r:id="rId4"/>
              </a:rPr>
              <a:t>http://</a:t>
            </a:r>
            <a:r>
              <a:rPr lang="en-GB" sz="2400" dirty="0" smtClean="0">
                <a:hlinkClick r:id="rId4"/>
              </a:rPr>
              <a:t>www.physicsclassroom.com/class/estatics/Lesson-2/Charging-by-Induction</a:t>
            </a:r>
            <a:endParaRPr lang="en-GB" sz="2400" dirty="0" smtClean="0">
              <a:hlinkClick r:id="rId3"/>
            </a:endParaRPr>
          </a:p>
          <a:p>
            <a:r>
              <a:rPr lang="en-GB" sz="2400" dirty="0" smtClean="0">
                <a:hlinkClick r:id="rId3"/>
              </a:rPr>
              <a:t>http</a:t>
            </a:r>
            <a:r>
              <a:rPr lang="en-GB" sz="2400" dirty="0">
                <a:hlinkClick r:id="rId3"/>
              </a:rPr>
              <a:t>://www.physicsclassroom.com/class/estatics/Lesson-2/Charging-by-Conduction</a:t>
            </a:r>
            <a:endParaRPr lang="en-GB" sz="2400" dirty="0"/>
          </a:p>
          <a:p>
            <a:r>
              <a:rPr lang="en-GB" sz="2400" dirty="0" smtClean="0">
                <a:hlinkClick r:id="rId5"/>
              </a:rPr>
              <a:t>https</a:t>
            </a:r>
            <a:r>
              <a:rPr lang="en-GB" sz="2400">
                <a:hlinkClick r:id="rId5"/>
              </a:rPr>
              <a:t>://</a:t>
            </a:r>
            <a:r>
              <a:rPr lang="en-GB" sz="2400" smtClean="0">
                <a:hlinkClick r:id="rId5"/>
              </a:rPr>
              <a:t>www.introduction-to-physics.com/charging-by-induction-quiz.html</a:t>
            </a:r>
            <a:endParaRPr lang="en-GB" sz="24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A27DF-B3CF-4991-B167-6FC8F3EDAC73}" type="datetime1">
              <a:rPr lang="en-US" smtClean="0"/>
              <a:t>3/14/2018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7893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B718335317324FBA289608C9896D4C" ma:contentTypeVersion="0" ma:contentTypeDescription="Create a new document." ma:contentTypeScope="" ma:versionID="07b72504a7456c81c0b758dd1da3d73c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4CBB1FF-AF4B-42E0-9498-D11CD415132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2BDAE074-5A1D-45EA-92A0-DAEDB483E684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A8489A4-04B3-4A28-AEA3-B8B5491E4C4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14740</TotalTime>
  <Words>208</Words>
  <Application>Microsoft Office PowerPoint</Application>
  <PresentationFormat>On-screen Show (4:3)</PresentationFormat>
  <Paragraphs>49</Paragraphs>
  <Slides>10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宋体</vt:lpstr>
      <vt:lpstr>Arial</vt:lpstr>
      <vt:lpstr>Calibri</vt:lpstr>
      <vt:lpstr>Office Theme</vt:lpstr>
      <vt:lpstr>Review of Previous Lesson</vt:lpstr>
      <vt:lpstr>Conservation of Electric Charge  &amp; Charging Methods</vt:lpstr>
      <vt:lpstr>Learning Objectives</vt:lpstr>
      <vt:lpstr>Conductors and Insulators Khan Academy https://www.khanacademy.org/science/physics/electric-charge-electric-force-and-voltage/charge-electric-force/v/conductors-and-insulators </vt:lpstr>
      <vt:lpstr>Static Electricity part two Conduction-Induction // Homemade Science with Bruce Yeany Bruce Yeany https://www.youtube.com/watch?v=6y9k6G4r8Bs </vt:lpstr>
      <vt:lpstr>Law of conservation of Charge RBCSScience https://www.youtube.com/watch?v=Kgc5lTAOM3E </vt:lpstr>
      <vt:lpstr>Charging by Induction DeltaStep https://www.youtube.com/watch?v=nu1E_IPUpN0 </vt:lpstr>
      <vt:lpstr>Charging by Conduction (Contact) DeltaStep https://www.youtube.com/watch?v=cP7UvRNC5Zk </vt:lpstr>
      <vt:lpstr>Problems &amp; Solutions:</vt:lpstr>
      <vt:lpstr>Grade yourself.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1: Scientific Measurement</dc:title>
  <dc:creator>kelsey</dc:creator>
  <cp:lastModifiedBy>Neill Lee</cp:lastModifiedBy>
  <cp:revision>155</cp:revision>
  <cp:lastPrinted>2018-02-05T05:51:11Z</cp:lastPrinted>
  <dcterms:created xsi:type="dcterms:W3CDTF">2013-08-11T17:18:06Z</dcterms:created>
  <dcterms:modified xsi:type="dcterms:W3CDTF">2018-03-14T09:06:50Z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0x010100CEB718335317324FBA289608C9896D4C</vt:lpwstr>
  </property>
  <property fmtid="{D5CDD505-2E9C-101B-9397-08002B2CF9AE}" pid="3" name="_dlc_DocIdItemGuid">
    <vt:lpwstr>f6583c4f-00e7-45cc-b937-85fcf6a9454a</vt:lpwstr>
  </property>
  <property fmtid="{D5CDD505-2E9C-101B-9397-08002B2CF9AE}" pid="4" name="Order">
    <vt:r8>3200</vt:r8>
  </property>
  <property fmtid="{D5CDD505-2E9C-101B-9397-08002B2CF9AE}" pid="5" name="TemplateUrl">
    <vt:lpwstr/>
  </property>
  <property fmtid="{D5CDD505-2E9C-101B-9397-08002B2CF9AE}" pid="6" name="xd_Signature">
    <vt:bool>false</vt:bool>
  </property>
  <property fmtid="{D5CDD505-2E9C-101B-9397-08002B2CF9AE}" pid="7" name="xd_ProgID">
    <vt:lpwstr/>
  </property>
  <property fmtid="{D5CDD505-2E9C-101B-9397-08002B2CF9AE}" pid="8" name="_SourceUrl">
    <vt:lpwstr/>
  </property>
  <property fmtid="{D5CDD505-2E9C-101B-9397-08002B2CF9AE}" pid="9" name="_SharedFileIndex">
    <vt:lpwstr/>
  </property>
</Properties>
</file>