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1"/>
  </p:notesMasterIdLst>
  <p:sldIdLst>
    <p:sldId id="305" r:id="rId5"/>
    <p:sldId id="256" r:id="rId6"/>
    <p:sldId id="306" r:id="rId7"/>
    <p:sldId id="307" r:id="rId8"/>
    <p:sldId id="308" r:id="rId9"/>
    <p:sldId id="309" r:id="rId10"/>
    <p:sldId id="310" r:id="rId11"/>
    <p:sldId id="316" r:id="rId12"/>
    <p:sldId id="315" r:id="rId13"/>
    <p:sldId id="314" r:id="rId14"/>
    <p:sldId id="312" r:id="rId15"/>
    <p:sldId id="293" r:id="rId16"/>
    <p:sldId id="301" r:id="rId17"/>
    <p:sldId id="299" r:id="rId18"/>
    <p:sldId id="294" r:id="rId19"/>
    <p:sldId id="296" r:id="rId20"/>
    <p:sldId id="295" r:id="rId21"/>
    <p:sldId id="265" r:id="rId22"/>
    <p:sldId id="267" r:id="rId23"/>
    <p:sldId id="268" r:id="rId24"/>
    <p:sldId id="318" r:id="rId25"/>
    <p:sldId id="317" r:id="rId26"/>
    <p:sldId id="302" r:id="rId27"/>
    <p:sldId id="292" r:id="rId28"/>
    <p:sldId id="269" r:id="rId29"/>
    <p:sldId id="270" r:id="rId30"/>
    <p:sldId id="271" r:id="rId31"/>
    <p:sldId id="278" r:id="rId32"/>
    <p:sldId id="281" r:id="rId33"/>
    <p:sldId id="279" r:id="rId34"/>
    <p:sldId id="282" r:id="rId35"/>
    <p:sldId id="280" r:id="rId36"/>
    <p:sldId id="283" r:id="rId37"/>
    <p:sldId id="284" r:id="rId38"/>
    <p:sldId id="303" r:id="rId39"/>
    <p:sldId id="304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B360F-AF66-4FC6-B955-58369494E5CC}" type="datetimeFigureOut">
              <a:rPr lang="en-US"/>
              <a:t>9/13/2017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A00570-90D0-4E55-9D13-65AC5BF9B36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607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00570-90D0-4E55-9D13-65AC5BF9B36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208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00570-90D0-4E55-9D13-65AC5BF9B36A}" type="slidenum">
              <a:rPr lang="en-US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45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00570-90D0-4E55-9D13-65AC5BF9B36A}" type="slidenum">
              <a:rPr lang="en-US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70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00570-90D0-4E55-9D13-65AC5BF9B36A}" type="slidenum">
              <a:rPr lang="en-US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586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00570-90D0-4E55-9D13-65AC5BF9B36A}" type="slidenum">
              <a:rPr lang="en-US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5009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00570-90D0-4E55-9D13-65AC5BF9B36A}" type="slidenum">
              <a:rPr lang="en-US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552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A2CE-6881-4C20-8831-824897B28803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E97FC-B3B9-42B3-84AE-8F84583F8B16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E0C6-AA86-40BE-A2A4-55AD4F534B45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45B9-5AA9-4E4B-AC2C-A26AC868586C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F69E-6189-47C3-9E32-6BB6581551E5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9F0F-8E2C-403D-A736-C574B2DF3E90}" type="datetime1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71A31-A542-46CA-BCAF-683F29CB4500}" type="datetime1">
              <a:rPr lang="en-US" smtClean="0"/>
              <a:t>9/13/2017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EEFD-5AE4-4028-B369-B1B33EBB7412}" type="datetime1">
              <a:rPr lang="en-US" smtClean="0"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58620-4FA7-4EAE-9C70-4DE64EA18C72}" type="datetime1">
              <a:rPr lang="en-US" smtClean="0"/>
              <a:t>9/13/2017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6CE9-745C-4C36-8C29-3FD130BE9C89}" type="datetime1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E79F-5F32-4BEA-BC38-C79BF9DEADED}" type="datetime1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43799" y="-13446"/>
            <a:ext cx="15643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C4912-3DAD-4B68-BF5D-B3A84E820D16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8540" y="6488766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13BFE-33EE-4848-8701-91B1B607C4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u="sng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SI_derived_uni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Review of Previous 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State </a:t>
            </a:r>
            <a:r>
              <a:rPr lang="en-US" altLang="zh-CN" dirty="0"/>
              <a:t>as many Vocabulary words and Learning Objectives that you remember from the last lesson as you can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Complete the content learning objectives.</a:t>
            </a:r>
            <a:endParaRPr lang="en-US" altLang="zh-CN" dirty="0"/>
          </a:p>
          <a:p>
            <a:r>
              <a:rPr lang="en-US" dirty="0"/>
              <a:t>Remember to grade yourself from 0 – 3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EA79-703B-40A5-AC1F-2EB49906BF87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6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Imperial Units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2E345-BB91-4C4B-BEF7-66061766170F}" type="datetime1">
              <a:rPr lang="en-US" smtClean="0"/>
              <a:t>9/13/2017</a:t>
            </a:fld>
            <a:endParaRPr lang="en-US"/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3067274"/>
              </p:ext>
            </p:extLst>
          </p:nvPr>
        </p:nvGraphicFramePr>
        <p:xfrm>
          <a:off x="457200" y="1676400"/>
          <a:ext cx="8458200" cy="3714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339716275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590029447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1046368413"/>
                    </a:ext>
                  </a:extLst>
                </a:gridCol>
              </a:tblGrid>
              <a:tr h="61912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Measurement</a:t>
                      </a:r>
                      <a:endParaRPr lang="en-GB" sz="28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Unit</a:t>
                      </a:r>
                      <a:endParaRPr lang="en-GB" sz="2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Symbol</a:t>
                      </a:r>
                      <a:endParaRPr lang="en-GB" sz="2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7638346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distance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foot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err="1" smtClean="0">
                          <a:solidFill>
                            <a:schemeClr val="tx1"/>
                          </a:solidFill>
                        </a:rPr>
                        <a:t>ft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8138234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mass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ounce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err="1" smtClean="0">
                          <a:solidFill>
                            <a:schemeClr val="tx1"/>
                          </a:solidFill>
                        </a:rPr>
                        <a:t>oz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3262196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weight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pound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lb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2274086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volume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cubic foot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ft</a:t>
                      </a:r>
                      <a:r>
                        <a:rPr lang="en-GB" sz="2800" b="0" baseline="30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076242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algn="ctr"/>
                      <a:r>
                        <a:rPr lang="en-GB" sz="28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temperature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Fahrenheit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71715319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06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Why is there a standard set of units for physics?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5722"/>
            <a:ext cx="8229600" cy="4420441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Units of measurement are the terms that we use to describe the size of something. </a:t>
            </a:r>
            <a:endParaRPr lang="en-GB" dirty="0" smtClean="0"/>
          </a:p>
          <a:p>
            <a:r>
              <a:rPr lang="en-GB" dirty="0" smtClean="0"/>
              <a:t>Without </a:t>
            </a:r>
            <a:r>
              <a:rPr lang="en-GB" dirty="0"/>
              <a:t>standard units of measurement, scientists would have a huge problem understanding what other scientists were saying. </a:t>
            </a:r>
            <a:endParaRPr lang="en-GB" dirty="0" smtClean="0"/>
          </a:p>
          <a:p>
            <a:pPr lvl="1"/>
            <a:r>
              <a:rPr lang="en-GB" sz="2600" i="1" dirty="0" smtClean="0"/>
              <a:t>If I </a:t>
            </a:r>
            <a:r>
              <a:rPr lang="en-GB" sz="2600" i="1" dirty="0"/>
              <a:t>were to refer to a meter as "the length of my leg" and another scientists were to refer to it as "the length of a Saint Bernard dog", </a:t>
            </a:r>
            <a:r>
              <a:rPr lang="en-GB" sz="2600" i="1" dirty="0" smtClean="0"/>
              <a:t>we would not be able to compare measurements.</a:t>
            </a:r>
          </a:p>
          <a:p>
            <a:r>
              <a:rPr lang="en-GB" dirty="0" smtClean="0"/>
              <a:t>The </a:t>
            </a:r>
            <a:r>
              <a:rPr lang="en-GB" dirty="0"/>
              <a:t>SI system of units gives us a </a:t>
            </a:r>
            <a:r>
              <a:rPr lang="en-GB" dirty="0" smtClean="0"/>
              <a:t>standard </a:t>
            </a:r>
            <a:r>
              <a:rPr lang="en-GB" dirty="0"/>
              <a:t>set of units that we can agree 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D1302-1AC7-4759-9286-CCBCBE54F727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1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Scientific Notation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43560" b="18018"/>
          <a:stretch/>
        </p:blipFill>
        <p:spPr>
          <a:xfrm>
            <a:off x="1685344" y="1716376"/>
            <a:ext cx="5715000" cy="215336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982069" y="1210682"/>
            <a:ext cx="27494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solidFill>
                  <a:srgbClr val="008000"/>
                </a:solidFill>
                <a:latin typeface="Times New Roman" panose="02020603050405020304" pitchFamily="18" charset="0"/>
              </a:rPr>
              <a:t>3.6 × </a:t>
            </a:r>
            <a:r>
              <a:rPr lang="en-GB" sz="3600" dirty="0" smtClean="0">
                <a:solidFill>
                  <a:srgbClr val="008000"/>
                </a:solidFill>
                <a:latin typeface="Times New Roman" panose="02020603050405020304" pitchFamily="18" charset="0"/>
              </a:rPr>
              <a:t>10</a:t>
            </a:r>
            <a:r>
              <a:rPr lang="en-GB" sz="3600" baseline="30000" dirty="0" smtClean="0">
                <a:solidFill>
                  <a:srgbClr val="008000"/>
                </a:solidFill>
                <a:latin typeface="Times New Roman" panose="02020603050405020304" pitchFamily="18" charset="0"/>
              </a:rPr>
              <a:t>12</a:t>
            </a:r>
            <a:r>
              <a:rPr lang="en-GB" sz="3600" dirty="0" smtClean="0">
                <a:solidFill>
                  <a:srgbClr val="008000"/>
                </a:solidFill>
                <a:latin typeface="Times New Roman" panose="02020603050405020304" pitchFamily="18" charset="0"/>
              </a:rPr>
              <a:t> = ?</a:t>
            </a:r>
            <a:endParaRPr lang="en-GB" sz="3600" i="0" dirty="0">
              <a:solidFill>
                <a:srgbClr val="008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67000" y="4703099"/>
            <a:ext cx="28482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>
                <a:solidFill>
                  <a:srgbClr val="008000"/>
                </a:solidFill>
                <a:latin typeface="Times New Roman" panose="02020603050405020304" pitchFamily="18" charset="0"/>
              </a:rPr>
              <a:t>4.36 × </a:t>
            </a:r>
            <a:r>
              <a:rPr lang="en-GB" sz="3200" dirty="0" smtClean="0">
                <a:solidFill>
                  <a:srgbClr val="008000"/>
                </a:solidFill>
                <a:latin typeface="Times New Roman" panose="02020603050405020304" pitchFamily="18" charset="0"/>
              </a:rPr>
              <a:t>10</a:t>
            </a:r>
            <a:r>
              <a:rPr lang="en-GB" sz="3200" baseline="30000" dirty="0" smtClean="0">
                <a:solidFill>
                  <a:srgbClr val="008000"/>
                </a:solidFill>
                <a:latin typeface="Times New Roman" panose="02020603050405020304" pitchFamily="18" charset="0"/>
              </a:rPr>
              <a:t>-11</a:t>
            </a:r>
            <a:r>
              <a:rPr lang="en-GB" sz="3200" dirty="0" smtClean="0">
                <a:solidFill>
                  <a:srgbClr val="008000"/>
                </a:solidFill>
                <a:latin typeface="Times New Roman" panose="02020603050405020304" pitchFamily="18" charset="0"/>
              </a:rPr>
              <a:t> = ? </a:t>
            </a:r>
            <a:endParaRPr lang="en-GB" sz="3200" i="0" dirty="0">
              <a:solidFill>
                <a:srgbClr val="008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l="25769" t="51406" r="61347" b="43725"/>
          <a:stretch/>
        </p:blipFill>
        <p:spPr>
          <a:xfrm>
            <a:off x="2359769" y="5430609"/>
            <a:ext cx="3596493" cy="764227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2511188" y="6041322"/>
            <a:ext cx="31598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 smtClean="0">
                <a:solidFill>
                  <a:srgbClr val="008000"/>
                </a:solidFill>
                <a:latin typeface="Times New Roman" panose="02020603050405020304" pitchFamily="18" charset="0"/>
              </a:rPr>
              <a:t>0.0000000000436</a:t>
            </a:r>
            <a:endParaRPr lang="en-GB" sz="2400" b="1" i="0" dirty="0">
              <a:solidFill>
                <a:srgbClr val="008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85344" y="3742180"/>
            <a:ext cx="57733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3,600,000,000,000, or 3.6 trillion</a:t>
            </a:r>
            <a:endParaRPr lang="en-GB" sz="2400" b="1" i="0" dirty="0">
              <a:solidFill>
                <a:srgbClr val="008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4800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EB90-F755-456F-81F5-CCDFF9FB6840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3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Scientific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After putting the number in Scientific Notation, just check that:</a:t>
            </a:r>
          </a:p>
          <a:p>
            <a:endParaRPr lang="en-GB" dirty="0"/>
          </a:p>
          <a:p>
            <a:pPr lvl="1"/>
            <a:r>
              <a:rPr lang="en-GB" dirty="0"/>
              <a:t>The "digits" part is </a:t>
            </a:r>
            <a:r>
              <a:rPr lang="en-GB" dirty="0" smtClean="0"/>
              <a:t>between 1 and </a:t>
            </a:r>
            <a:r>
              <a:rPr lang="en-GB" dirty="0"/>
              <a:t>10 (it can be 1, </a:t>
            </a:r>
            <a:r>
              <a:rPr lang="en-GB" b="1" dirty="0">
                <a:solidFill>
                  <a:srgbClr val="FF0000"/>
                </a:solidFill>
              </a:rPr>
              <a:t>but never 10</a:t>
            </a:r>
            <a:r>
              <a:rPr lang="en-GB" dirty="0" smtClean="0"/>
              <a:t>).</a:t>
            </a:r>
            <a:endParaRPr lang="en-GB" dirty="0"/>
          </a:p>
          <a:p>
            <a:pPr lvl="1"/>
            <a:r>
              <a:rPr lang="en-GB" dirty="0"/>
              <a:t>The "power" part shows exactly how many places to move the decimal </a:t>
            </a:r>
            <a:r>
              <a:rPr lang="en-GB" dirty="0" smtClean="0"/>
              <a:t>point.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8942A-80AB-4FB0-B428-0C3E9B83C8A5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41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Scientific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Warning: A negative on an exponent and a negative on a number mean two very different things! For instance:</a:t>
            </a:r>
          </a:p>
          <a:p>
            <a:pPr marL="0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dirty="0" smtClean="0"/>
              <a:t>-0.00036 </a:t>
            </a:r>
            <a:r>
              <a:rPr lang="en-GB" dirty="0"/>
              <a:t>= </a:t>
            </a:r>
            <a:r>
              <a:rPr lang="en-GB" dirty="0" smtClean="0"/>
              <a:t>-3.6 </a:t>
            </a:r>
            <a:r>
              <a:rPr lang="en-GB" dirty="0"/>
              <a:t>× </a:t>
            </a:r>
            <a:r>
              <a:rPr lang="en-GB" dirty="0" smtClean="0"/>
              <a:t>10</a:t>
            </a:r>
            <a:r>
              <a:rPr lang="en-GB" baseline="30000" dirty="0" smtClean="0"/>
              <a:t>-4</a:t>
            </a:r>
            <a:endParaRPr lang="en-GB" baseline="30000" dirty="0"/>
          </a:p>
          <a:p>
            <a:pPr marL="457200" lvl="1" indent="0">
              <a:buNone/>
            </a:pPr>
            <a:r>
              <a:rPr lang="en-GB" dirty="0"/>
              <a:t>0.00036 = 3.6 × </a:t>
            </a:r>
            <a:r>
              <a:rPr lang="en-GB" dirty="0" smtClean="0"/>
              <a:t>10</a:t>
            </a:r>
            <a:r>
              <a:rPr lang="en-GB" baseline="30000" dirty="0"/>
              <a:t>-4</a:t>
            </a:r>
            <a:endParaRPr lang="en-GB" dirty="0"/>
          </a:p>
          <a:p>
            <a:pPr marL="457200" lvl="1" indent="0">
              <a:buNone/>
            </a:pPr>
            <a:r>
              <a:rPr lang="en-GB" dirty="0"/>
              <a:t>36,000 = 3.6 × </a:t>
            </a:r>
            <a:r>
              <a:rPr lang="en-GB" dirty="0" smtClean="0"/>
              <a:t>10</a:t>
            </a:r>
            <a:r>
              <a:rPr lang="en-GB" baseline="30000" dirty="0" smtClean="0"/>
              <a:t>4</a:t>
            </a:r>
            <a:endParaRPr lang="en-GB" dirty="0"/>
          </a:p>
          <a:p>
            <a:pPr marL="457200" lvl="1" indent="0">
              <a:buNone/>
            </a:pPr>
            <a:r>
              <a:rPr lang="en-GB" dirty="0" smtClean="0"/>
              <a:t>-36,000 </a:t>
            </a:r>
            <a:r>
              <a:rPr lang="en-GB" dirty="0"/>
              <a:t>= </a:t>
            </a:r>
            <a:r>
              <a:rPr lang="en-GB" dirty="0" smtClean="0"/>
              <a:t>-3.6 </a:t>
            </a:r>
            <a:r>
              <a:rPr lang="en-GB" dirty="0"/>
              <a:t>× 10</a:t>
            </a:r>
            <a:r>
              <a:rPr lang="en-GB" baseline="30000" dirty="0"/>
              <a:t>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A1B5-C27A-4EFD-BDF1-D81FA88141AA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76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Scientific Notation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1799" y="1600200"/>
            <a:ext cx="8251031" cy="419100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ADCA-089A-4D5E-BF79-FA82529F46A7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73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Scientific Notation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out the following in full decimal numbers:</a:t>
            </a:r>
          </a:p>
          <a:p>
            <a:endParaRPr lang="en-US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dirty="0" smtClean="0"/>
              <a:t>6.38 x 10</a:t>
            </a:r>
            <a:r>
              <a:rPr lang="en-US" sz="3200" baseline="30000" dirty="0" smtClean="0"/>
              <a:t>5</a:t>
            </a:r>
            <a:r>
              <a:rPr lang="en-US" sz="3200" dirty="0" smtClean="0"/>
              <a:t> m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sz="32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dirty="0" smtClean="0"/>
              <a:t>9.86 x 10</a:t>
            </a:r>
            <a:r>
              <a:rPr lang="en-US" sz="3200" baseline="30000" dirty="0" smtClean="0"/>
              <a:t>-11</a:t>
            </a:r>
            <a:r>
              <a:rPr lang="en-US" sz="3200" dirty="0" smtClean="0"/>
              <a:t> K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3278406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973263" algn="l"/>
              </a:tabLst>
            </a:pPr>
            <a:r>
              <a:rPr lang="en-GB" sz="3200" b="1" dirty="0" smtClean="0"/>
              <a:t>= 638000 m</a:t>
            </a:r>
            <a:endParaRPr lang="en-GB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429000" y="4409896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= 0.0000000000986 K</a:t>
            </a:r>
            <a:endParaRPr lang="en-GB" sz="3200" b="1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7D25-B6CD-415B-88C8-B56A66743443}" type="datetime1">
              <a:rPr lang="en-US" smtClean="0"/>
              <a:t>9/13/2017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55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Scientific Notation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Convert the following to scientific notation:</a:t>
            </a:r>
          </a:p>
          <a:p>
            <a:endParaRPr lang="en-US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- 0.000000874 kg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- 127823.6 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62400" y="2743200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973263" algn="l"/>
              </a:tabLst>
            </a:pPr>
            <a:r>
              <a:rPr lang="en-GB" sz="3200" b="1" dirty="0" smtClean="0"/>
              <a:t>= -8.74 * 10</a:t>
            </a:r>
            <a:r>
              <a:rPr lang="en-GB" sz="3200" b="1" baseline="30000" dirty="0" smtClean="0"/>
              <a:t>-7</a:t>
            </a:r>
            <a:r>
              <a:rPr lang="en-GB" sz="3200" b="1" dirty="0" smtClean="0"/>
              <a:t> kg </a:t>
            </a:r>
            <a:endParaRPr lang="en-GB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3733800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973263" algn="l"/>
              </a:tabLst>
            </a:pPr>
            <a:r>
              <a:rPr lang="en-GB" sz="3200" b="1" dirty="0" smtClean="0"/>
              <a:t>= -1.278236 * 10</a:t>
            </a:r>
            <a:r>
              <a:rPr lang="en-GB" sz="3200" b="1" baseline="30000" dirty="0"/>
              <a:t>5</a:t>
            </a:r>
            <a:r>
              <a:rPr lang="en-GB" sz="3200" b="1" baseline="30000" dirty="0" smtClean="0"/>
              <a:t> </a:t>
            </a:r>
            <a:r>
              <a:rPr lang="en-GB" sz="3200" b="1" dirty="0" smtClean="0"/>
              <a:t>N  </a:t>
            </a:r>
            <a:endParaRPr lang="en-GB" sz="3200" b="1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0E963-8FF0-49FF-B11A-FAA4ABE50626}" type="datetime1">
              <a:rPr lang="en-US" smtClean="0"/>
              <a:t>9/13/2017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106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Prefixes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We use prefixes to make reporting numbers easier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C00000"/>
                </a:solidFill>
              </a:rPr>
              <a:t>Example</a:t>
            </a:r>
          </a:p>
          <a:p>
            <a:pPr lvl="1"/>
            <a:r>
              <a:rPr lang="en-US" dirty="0" smtClean="0"/>
              <a:t>The wavelength is 0.000000673 m</a:t>
            </a:r>
          </a:p>
          <a:p>
            <a:pPr lvl="1"/>
            <a:r>
              <a:rPr lang="en-US" dirty="0" smtClean="0"/>
              <a:t>The wavelength is 673 nm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102F8-8177-4360-BF0A-12190E39E6B3}" type="datetime1">
              <a:rPr lang="en-US" smtClean="0"/>
              <a:t>9/13/2017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Prefixes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5122886" y="2234603"/>
            <a:ext cx="1990945" cy="1179965"/>
            <a:chOff x="4724400" y="1600200"/>
            <a:chExt cx="1752600" cy="1600200"/>
          </a:xfrm>
        </p:grpSpPr>
        <p:sp>
          <p:nvSpPr>
            <p:cNvPr id="7" name="Rectangle 6"/>
            <p:cNvSpPr/>
            <p:nvPr/>
          </p:nvSpPr>
          <p:spPr>
            <a:xfrm>
              <a:off x="4724400" y="1600200"/>
              <a:ext cx="1752600" cy="1600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876800" y="1828800"/>
              <a:ext cx="1447800" cy="11364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The base unit is NO prefix </a:t>
              </a:r>
            </a:p>
            <a:p>
              <a:r>
                <a:rPr lang="en-US" dirty="0" smtClean="0"/>
                <a:t>e.g. g, l, m, …</a:t>
              </a:r>
              <a:endParaRPr lang="en-US" dirty="0"/>
            </a:p>
          </p:txBody>
        </p:sp>
      </p:grpSp>
      <p:cxnSp>
        <p:nvCxnSpPr>
          <p:cNvPr id="9" name="Straight Arrow Connector 8"/>
          <p:cNvCxnSpPr/>
          <p:nvPr/>
        </p:nvCxnSpPr>
        <p:spPr>
          <a:xfrm flipH="1">
            <a:off x="4062812" y="3050983"/>
            <a:ext cx="1082176" cy="114938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72568" y="4153835"/>
            <a:ext cx="39112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B050"/>
                </a:solidFill>
              </a:rPr>
              <a:t>If you move down, the numbers become </a:t>
            </a:r>
            <a:r>
              <a:rPr lang="en-US" sz="2200" b="1" u="sng" dirty="0" smtClean="0">
                <a:solidFill>
                  <a:srgbClr val="00B050"/>
                </a:solidFill>
              </a:rPr>
              <a:t>smaller </a:t>
            </a:r>
            <a:r>
              <a:rPr lang="en-US" sz="2200" dirty="0" smtClean="0">
                <a:solidFill>
                  <a:srgbClr val="00B050"/>
                </a:solidFill>
              </a:rPr>
              <a:t>than 1</a:t>
            </a:r>
            <a:endParaRPr lang="en-US" sz="2200" b="1" u="sng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25116" y="1828800"/>
            <a:ext cx="365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</a:rPr>
              <a:t>If you move up, the numbers become </a:t>
            </a:r>
            <a:r>
              <a:rPr lang="en-US" sz="2200" b="1" u="sng" dirty="0" smtClean="0">
                <a:solidFill>
                  <a:schemeClr val="accent6">
                    <a:lumMod val="75000"/>
                  </a:schemeClr>
                </a:solidFill>
              </a:rPr>
              <a:t>larger</a:t>
            </a: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</a:rPr>
              <a:t> than 1</a:t>
            </a:r>
            <a:endParaRPr lang="en-US" sz="2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B8159-8DC1-40C0-A44A-42C0A61FBA59}" type="datetime1">
              <a:rPr lang="en-US" smtClean="0"/>
              <a:t>9/13/2017</a:t>
            </a:fld>
            <a:endParaRPr lang="en-US"/>
          </a:p>
        </p:txBody>
      </p:sp>
      <p:cxnSp>
        <p:nvCxnSpPr>
          <p:cNvPr id="14" name="Elbow Connector 13"/>
          <p:cNvCxnSpPr/>
          <p:nvPr/>
        </p:nvCxnSpPr>
        <p:spPr>
          <a:xfrm>
            <a:off x="719756" y="2537171"/>
            <a:ext cx="979259" cy="29701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59462" y="2223124"/>
            <a:ext cx="5777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Tera</a:t>
            </a:r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1187802" y="2548839"/>
            <a:ext cx="598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Giga</a:t>
            </a:r>
            <a:endParaRPr lang="en-GB" dirty="0"/>
          </a:p>
        </p:txBody>
      </p:sp>
      <p:cxnSp>
        <p:nvCxnSpPr>
          <p:cNvPr id="28" name="Elbow Connector 27"/>
          <p:cNvCxnSpPr/>
          <p:nvPr/>
        </p:nvCxnSpPr>
        <p:spPr>
          <a:xfrm>
            <a:off x="1187802" y="2849586"/>
            <a:ext cx="979259" cy="29701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/>
          <p:nvPr/>
        </p:nvCxnSpPr>
        <p:spPr>
          <a:xfrm>
            <a:off x="1655848" y="3146771"/>
            <a:ext cx="979259" cy="29701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/>
          <p:nvPr/>
        </p:nvCxnSpPr>
        <p:spPr>
          <a:xfrm>
            <a:off x="2144941" y="3459012"/>
            <a:ext cx="979259" cy="29701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/>
          <p:nvPr/>
        </p:nvCxnSpPr>
        <p:spPr>
          <a:xfrm>
            <a:off x="2636097" y="3764160"/>
            <a:ext cx="979259" cy="29701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/>
          <p:nvPr/>
        </p:nvCxnSpPr>
        <p:spPr>
          <a:xfrm>
            <a:off x="3125726" y="4050285"/>
            <a:ext cx="979259" cy="29701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/>
          <p:nvPr/>
        </p:nvCxnSpPr>
        <p:spPr>
          <a:xfrm>
            <a:off x="3615355" y="4336410"/>
            <a:ext cx="979259" cy="29701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/>
          <p:nvPr/>
        </p:nvCxnSpPr>
        <p:spPr>
          <a:xfrm>
            <a:off x="4104984" y="4633421"/>
            <a:ext cx="979259" cy="29701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>
            <a:off x="4594613" y="4930432"/>
            <a:ext cx="979259" cy="29701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>
            <a:off x="5084242" y="5227443"/>
            <a:ext cx="979259" cy="29701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/>
          <p:nvPr/>
        </p:nvCxnSpPr>
        <p:spPr>
          <a:xfrm>
            <a:off x="5573871" y="5524454"/>
            <a:ext cx="979259" cy="29701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/>
          <p:nvPr/>
        </p:nvCxnSpPr>
        <p:spPr>
          <a:xfrm>
            <a:off x="6063500" y="5821465"/>
            <a:ext cx="979259" cy="29701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1625116" y="2838651"/>
            <a:ext cx="712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Mega</a:t>
            </a:r>
            <a:endParaRPr lang="en-GB" dirty="0"/>
          </a:p>
        </p:txBody>
      </p:sp>
      <p:sp>
        <p:nvSpPr>
          <p:cNvPr id="43" name="Rectangle 42"/>
          <p:cNvSpPr/>
          <p:nvPr/>
        </p:nvSpPr>
        <p:spPr>
          <a:xfrm>
            <a:off x="2146577" y="3143219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Kilo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2614136" y="3429000"/>
            <a:ext cx="738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Hecto</a:t>
            </a:r>
            <a:endParaRPr lang="en-GB" dirty="0"/>
          </a:p>
        </p:txBody>
      </p:sp>
      <p:sp>
        <p:nvSpPr>
          <p:cNvPr id="45" name="Rectangle 44"/>
          <p:cNvSpPr/>
          <p:nvPr/>
        </p:nvSpPr>
        <p:spPr>
          <a:xfrm>
            <a:off x="3067670" y="3751630"/>
            <a:ext cx="649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Deca</a:t>
            </a:r>
            <a:endParaRPr lang="en-GB" dirty="0"/>
          </a:p>
        </p:txBody>
      </p:sp>
      <p:sp>
        <p:nvSpPr>
          <p:cNvPr id="46" name="Rectangle 45"/>
          <p:cNvSpPr/>
          <p:nvPr/>
        </p:nvSpPr>
        <p:spPr>
          <a:xfrm>
            <a:off x="3581400" y="4061171"/>
            <a:ext cx="625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Base</a:t>
            </a:r>
            <a:endParaRPr lang="en-GB" dirty="0"/>
          </a:p>
        </p:txBody>
      </p:sp>
      <p:sp>
        <p:nvSpPr>
          <p:cNvPr id="47" name="Rectangle 46"/>
          <p:cNvSpPr/>
          <p:nvPr/>
        </p:nvSpPr>
        <p:spPr>
          <a:xfrm>
            <a:off x="4053037" y="4336410"/>
            <a:ext cx="593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Deci</a:t>
            </a:r>
            <a:endParaRPr lang="en-GB" dirty="0"/>
          </a:p>
        </p:txBody>
      </p:sp>
      <p:sp>
        <p:nvSpPr>
          <p:cNvPr id="48" name="Rectangle 47"/>
          <p:cNvSpPr/>
          <p:nvPr/>
        </p:nvSpPr>
        <p:spPr>
          <a:xfrm>
            <a:off x="4548988" y="4630465"/>
            <a:ext cx="673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Centi</a:t>
            </a:r>
            <a:endParaRPr lang="en-GB" dirty="0"/>
          </a:p>
        </p:txBody>
      </p:sp>
      <p:sp>
        <p:nvSpPr>
          <p:cNvPr id="49" name="Rectangle 48"/>
          <p:cNvSpPr/>
          <p:nvPr/>
        </p:nvSpPr>
        <p:spPr>
          <a:xfrm>
            <a:off x="5072223" y="4921965"/>
            <a:ext cx="593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Milli</a:t>
            </a:r>
            <a:endParaRPr lang="en-GB" dirty="0"/>
          </a:p>
        </p:txBody>
      </p:sp>
      <p:sp>
        <p:nvSpPr>
          <p:cNvPr id="50" name="Rectangle 49"/>
          <p:cNvSpPr/>
          <p:nvPr/>
        </p:nvSpPr>
        <p:spPr>
          <a:xfrm>
            <a:off x="5545081" y="5218976"/>
            <a:ext cx="7307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Micro</a:t>
            </a:r>
            <a:endParaRPr lang="en-GB" dirty="0"/>
          </a:p>
        </p:txBody>
      </p:sp>
      <p:sp>
        <p:nvSpPr>
          <p:cNvPr id="51" name="Rectangle 50"/>
          <p:cNvSpPr/>
          <p:nvPr/>
        </p:nvSpPr>
        <p:spPr>
          <a:xfrm>
            <a:off x="6002657" y="5510142"/>
            <a:ext cx="6880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Nano</a:t>
            </a:r>
            <a:endParaRPr lang="en-GB" dirty="0"/>
          </a:p>
        </p:txBody>
      </p:sp>
      <p:sp>
        <p:nvSpPr>
          <p:cNvPr id="52" name="Rectangle 51"/>
          <p:cNvSpPr/>
          <p:nvPr/>
        </p:nvSpPr>
        <p:spPr>
          <a:xfrm>
            <a:off x="6512725" y="5814309"/>
            <a:ext cx="5738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Pico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Metric Pre-fixes and Units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B355-1ADB-4D5B-A0D8-6CF2F161899D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Arrow Connector 12"/>
          <p:cNvCxnSpPr/>
          <p:nvPr/>
        </p:nvCxnSpPr>
        <p:spPr>
          <a:xfrm flipH="1">
            <a:off x="2201332" y="1157320"/>
            <a:ext cx="2680232" cy="37305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Prefixes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0259003"/>
              </p:ext>
            </p:extLst>
          </p:nvPr>
        </p:nvGraphicFramePr>
        <p:xfrm>
          <a:off x="318810" y="1372283"/>
          <a:ext cx="8153398" cy="518668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59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Prefix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Numerical 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Exponential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Tera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1,000,000,000,000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r>
                        <a:rPr lang="en-US" baseline="30000" dirty="0" smtClean="0"/>
                        <a:t>12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Trillion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Giga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1,000,000,000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</a:t>
                      </a:r>
                      <a:r>
                        <a:rPr lang="en-US" baseline="30000" dirty="0" smtClean="0"/>
                        <a:t>9</a:t>
                      </a:r>
                      <a:endParaRPr lang="en-US" dirty="0" smtClean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Billion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Mega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1,000,000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</a:t>
                      </a:r>
                      <a:r>
                        <a:rPr lang="en-US" baseline="30000" dirty="0" smtClean="0"/>
                        <a:t>6</a:t>
                      </a:r>
                      <a:endParaRPr lang="en-US" dirty="0" smtClean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Million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757">
                <a:tc>
                  <a:txBody>
                    <a:bodyPr/>
                    <a:lstStyle/>
                    <a:p>
                      <a:r>
                        <a:rPr lang="en-US" dirty="0" smtClean="0"/>
                        <a:t>Kilo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1,000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</a:t>
                      </a:r>
                      <a:r>
                        <a:rPr lang="en-US" baseline="30000" dirty="0" smtClean="0"/>
                        <a:t>3</a:t>
                      </a:r>
                      <a:endParaRPr lang="en-US" dirty="0" smtClean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Thousand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Hecto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</a:t>
                      </a:r>
                      <a:r>
                        <a:rPr lang="en-US" baseline="30000" dirty="0" smtClean="0"/>
                        <a:t>2</a:t>
                      </a:r>
                      <a:endParaRPr lang="en-US" dirty="0" smtClean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Hundred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Deca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</a:t>
                      </a:r>
                      <a:r>
                        <a:rPr lang="en-US" baseline="30000" dirty="0" smtClean="0"/>
                        <a:t>1</a:t>
                      </a:r>
                      <a:endParaRPr lang="en-US" dirty="0" smtClean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Ten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Base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</a:t>
                      </a:r>
                      <a:r>
                        <a:rPr lang="en-US" baseline="30000" dirty="0" smtClean="0"/>
                        <a:t>0</a:t>
                      </a:r>
                      <a:endParaRPr lang="en-US" dirty="0" smtClean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Deci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</a:t>
                      </a:r>
                      <a:r>
                        <a:rPr lang="en-US" baseline="30000" dirty="0" smtClean="0"/>
                        <a:t>-1</a:t>
                      </a:r>
                      <a:endParaRPr lang="en-US" dirty="0" smtClean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Tenth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Centi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</a:t>
                      </a:r>
                      <a:r>
                        <a:rPr lang="en-US" baseline="30000" dirty="0" smtClean="0"/>
                        <a:t>-2</a:t>
                      </a:r>
                      <a:endParaRPr lang="en-US" dirty="0" smtClean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Hundredth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Milli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</a:t>
                      </a:r>
                      <a:r>
                        <a:rPr lang="en-US" baseline="30000" dirty="0" smtClean="0"/>
                        <a:t>-3</a:t>
                      </a:r>
                      <a:endParaRPr lang="en-US" dirty="0" smtClean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Thousandth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Micro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0.000001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</a:t>
                      </a:r>
                      <a:r>
                        <a:rPr lang="en-US" baseline="30000" dirty="0" smtClean="0"/>
                        <a:t>-6</a:t>
                      </a:r>
                      <a:endParaRPr lang="en-US" dirty="0" smtClean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Millionth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Nano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0.000000001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</a:t>
                      </a:r>
                      <a:r>
                        <a:rPr lang="en-US" baseline="30000" dirty="0" smtClean="0"/>
                        <a:t>-9</a:t>
                      </a:r>
                      <a:endParaRPr lang="en-US" dirty="0" smtClean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Billionth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Pico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0.000000000001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</a:t>
                      </a:r>
                      <a:r>
                        <a:rPr lang="en-US" baseline="30000" dirty="0" smtClean="0"/>
                        <a:t>-12</a:t>
                      </a:r>
                      <a:endParaRPr lang="en-US" dirty="0" smtClean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Trillionth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4C07-D348-4616-82BD-39DD656DFE42}" type="datetime1">
              <a:rPr lang="en-US" smtClean="0"/>
              <a:t>9/13/2017</a:t>
            </a:fld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133600" y="509774"/>
            <a:ext cx="762000" cy="86250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0" y="-13446"/>
            <a:ext cx="5943600" cy="523220"/>
          </a:xfrm>
          <a:prstGeom prst="rect">
            <a:avLst/>
          </a:prstGeom>
          <a:ln>
            <a:solidFill>
              <a:schemeClr val="accent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sz="1400" dirty="0"/>
              <a:t>You do not need to copy this column if you are confident you understand the relationship between </a:t>
            </a:r>
            <a:r>
              <a:rPr lang="en-US" sz="1400" dirty="0" smtClean="0"/>
              <a:t>it </a:t>
            </a:r>
            <a:r>
              <a:rPr lang="en-US" sz="1400" dirty="0"/>
              <a:t>and its exponential.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784926" y="846138"/>
            <a:ext cx="2317348" cy="311182"/>
          </a:xfrm>
          <a:prstGeom prst="rect">
            <a:avLst/>
          </a:prstGeom>
          <a:ln>
            <a:solidFill>
              <a:srgbClr val="FF0000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You need to memorize these!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302904" y="1176165"/>
            <a:ext cx="412096" cy="317519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Box 73"/>
          <p:cNvSpPr txBox="1"/>
          <p:nvPr/>
        </p:nvSpPr>
        <p:spPr>
          <a:xfrm>
            <a:off x="-123637" y="2767809"/>
            <a:ext cx="960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accent1"/>
                </a:solidFill>
              </a:rPr>
              <a:t>/1000</a:t>
            </a:r>
            <a:endParaRPr lang="en-GB" sz="2400" b="1" dirty="0">
              <a:solidFill>
                <a:schemeClr val="accent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50065" y="3170844"/>
            <a:ext cx="939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accent1"/>
                </a:solidFill>
              </a:rPr>
              <a:t>/</a:t>
            </a:r>
            <a:r>
              <a:rPr lang="en-GB" sz="2400" b="1" dirty="0" smtClean="0">
                <a:solidFill>
                  <a:schemeClr val="accent1"/>
                </a:solidFill>
              </a:rPr>
              <a:t>1000</a:t>
            </a:r>
            <a:endParaRPr lang="en-GB" sz="2400" b="1" dirty="0">
              <a:solidFill>
                <a:schemeClr val="accent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993852" y="3555451"/>
            <a:ext cx="939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accent1"/>
                </a:solidFill>
              </a:rPr>
              <a:t>/</a:t>
            </a:r>
            <a:r>
              <a:rPr lang="en-GB" sz="2400" b="1" dirty="0" smtClean="0">
                <a:solidFill>
                  <a:schemeClr val="accent1"/>
                </a:solidFill>
              </a:rPr>
              <a:t>1000</a:t>
            </a:r>
            <a:endParaRPr lang="en-GB" sz="2400" b="1" dirty="0">
              <a:solidFill>
                <a:schemeClr val="accen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Prefixes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5330393" y="1579176"/>
            <a:ext cx="1990945" cy="1179965"/>
            <a:chOff x="4724400" y="1600200"/>
            <a:chExt cx="1752600" cy="1600200"/>
          </a:xfrm>
        </p:grpSpPr>
        <p:sp>
          <p:nvSpPr>
            <p:cNvPr id="7" name="Rectangle 6"/>
            <p:cNvSpPr/>
            <p:nvPr/>
          </p:nvSpPr>
          <p:spPr>
            <a:xfrm>
              <a:off x="4724400" y="1600200"/>
              <a:ext cx="1752600" cy="1600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876800" y="1828800"/>
              <a:ext cx="1447800" cy="11364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The base unit is NO prefix </a:t>
              </a:r>
            </a:p>
            <a:p>
              <a:r>
                <a:rPr lang="en-US" dirty="0" smtClean="0"/>
                <a:t>e.g. g, l, m, …</a:t>
              </a:r>
              <a:endParaRPr lang="en-US" dirty="0"/>
            </a:p>
          </p:txBody>
        </p:sp>
      </p:grpSp>
      <p:cxnSp>
        <p:nvCxnSpPr>
          <p:cNvPr id="9" name="Straight Arrow Connector 8"/>
          <p:cNvCxnSpPr/>
          <p:nvPr/>
        </p:nvCxnSpPr>
        <p:spPr>
          <a:xfrm flipH="1">
            <a:off x="3984953" y="2732200"/>
            <a:ext cx="1304423" cy="120303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446228" y="3798332"/>
            <a:ext cx="273013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B050"/>
                </a:solidFill>
              </a:rPr>
              <a:t>If you move down, the numbers become </a:t>
            </a:r>
            <a:r>
              <a:rPr lang="en-US" sz="2200" b="1" u="sng" dirty="0" smtClean="0">
                <a:solidFill>
                  <a:srgbClr val="00B050"/>
                </a:solidFill>
              </a:rPr>
              <a:t>smaller </a:t>
            </a:r>
            <a:r>
              <a:rPr lang="en-US" sz="2200" dirty="0" smtClean="0">
                <a:solidFill>
                  <a:srgbClr val="00B050"/>
                </a:solidFill>
              </a:rPr>
              <a:t>than 1</a:t>
            </a:r>
            <a:endParaRPr lang="en-US" sz="2200" b="1" u="sng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25116" y="1480376"/>
            <a:ext cx="365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</a:rPr>
              <a:t>If you move up, the numbers become </a:t>
            </a:r>
            <a:r>
              <a:rPr lang="en-US" sz="2200" b="1" u="sng" dirty="0" smtClean="0">
                <a:solidFill>
                  <a:schemeClr val="accent6">
                    <a:lumMod val="75000"/>
                  </a:schemeClr>
                </a:solidFill>
              </a:rPr>
              <a:t>larger</a:t>
            </a: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</a:rPr>
              <a:t> than 1</a:t>
            </a:r>
            <a:endParaRPr lang="en-US" sz="2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B8159-8DC1-40C0-A44A-42C0A61FBA59}" type="datetime1">
              <a:rPr lang="en-US" smtClean="0"/>
              <a:t>9/13/2017</a:t>
            </a:fld>
            <a:endParaRPr lang="en-US"/>
          </a:p>
        </p:txBody>
      </p:sp>
      <p:cxnSp>
        <p:nvCxnSpPr>
          <p:cNvPr id="14" name="Elbow Connector 13"/>
          <p:cNvCxnSpPr/>
          <p:nvPr/>
        </p:nvCxnSpPr>
        <p:spPr>
          <a:xfrm>
            <a:off x="719756" y="2537171"/>
            <a:ext cx="979259" cy="29701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59462" y="2223124"/>
            <a:ext cx="5777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Tera</a:t>
            </a:r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1187802" y="2548839"/>
            <a:ext cx="598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Giga</a:t>
            </a:r>
            <a:endParaRPr lang="en-GB" dirty="0"/>
          </a:p>
        </p:txBody>
      </p:sp>
      <p:cxnSp>
        <p:nvCxnSpPr>
          <p:cNvPr id="28" name="Elbow Connector 27"/>
          <p:cNvCxnSpPr/>
          <p:nvPr/>
        </p:nvCxnSpPr>
        <p:spPr>
          <a:xfrm>
            <a:off x="1187802" y="2849586"/>
            <a:ext cx="979259" cy="29701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/>
          <p:nvPr/>
        </p:nvCxnSpPr>
        <p:spPr>
          <a:xfrm>
            <a:off x="1655848" y="3146771"/>
            <a:ext cx="979259" cy="29701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/>
          <p:nvPr/>
        </p:nvCxnSpPr>
        <p:spPr>
          <a:xfrm>
            <a:off x="2144941" y="3459012"/>
            <a:ext cx="979259" cy="29701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/>
          <p:nvPr/>
        </p:nvCxnSpPr>
        <p:spPr>
          <a:xfrm>
            <a:off x="2636097" y="3764160"/>
            <a:ext cx="979259" cy="29701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/>
          <p:nvPr/>
        </p:nvCxnSpPr>
        <p:spPr>
          <a:xfrm>
            <a:off x="3125726" y="4050285"/>
            <a:ext cx="979259" cy="29701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/>
          <p:nvPr/>
        </p:nvCxnSpPr>
        <p:spPr>
          <a:xfrm>
            <a:off x="3615355" y="4336410"/>
            <a:ext cx="979259" cy="29701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/>
          <p:nvPr/>
        </p:nvCxnSpPr>
        <p:spPr>
          <a:xfrm>
            <a:off x="4104984" y="4633421"/>
            <a:ext cx="979259" cy="29701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>
            <a:off x="4594613" y="4930432"/>
            <a:ext cx="979259" cy="29701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>
            <a:off x="5084242" y="5227443"/>
            <a:ext cx="979259" cy="29701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/>
          <p:nvPr/>
        </p:nvCxnSpPr>
        <p:spPr>
          <a:xfrm>
            <a:off x="5573871" y="5524454"/>
            <a:ext cx="979259" cy="29701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/>
          <p:nvPr/>
        </p:nvCxnSpPr>
        <p:spPr>
          <a:xfrm>
            <a:off x="6063500" y="5821465"/>
            <a:ext cx="979259" cy="29701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1625116" y="2838651"/>
            <a:ext cx="712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Mega</a:t>
            </a:r>
            <a:endParaRPr lang="en-GB" dirty="0"/>
          </a:p>
        </p:txBody>
      </p:sp>
      <p:sp>
        <p:nvSpPr>
          <p:cNvPr id="43" name="Rectangle 42"/>
          <p:cNvSpPr/>
          <p:nvPr/>
        </p:nvSpPr>
        <p:spPr>
          <a:xfrm>
            <a:off x="2146577" y="3143219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Kilo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2614136" y="3429000"/>
            <a:ext cx="738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Hecto</a:t>
            </a:r>
            <a:endParaRPr lang="en-GB" dirty="0"/>
          </a:p>
        </p:txBody>
      </p:sp>
      <p:sp>
        <p:nvSpPr>
          <p:cNvPr id="45" name="Rectangle 44"/>
          <p:cNvSpPr/>
          <p:nvPr/>
        </p:nvSpPr>
        <p:spPr>
          <a:xfrm>
            <a:off x="3067670" y="3751630"/>
            <a:ext cx="649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Deca</a:t>
            </a:r>
            <a:endParaRPr lang="en-GB" dirty="0"/>
          </a:p>
        </p:txBody>
      </p:sp>
      <p:sp>
        <p:nvSpPr>
          <p:cNvPr id="46" name="Rectangle 45"/>
          <p:cNvSpPr/>
          <p:nvPr/>
        </p:nvSpPr>
        <p:spPr>
          <a:xfrm>
            <a:off x="3581400" y="4061171"/>
            <a:ext cx="625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Base</a:t>
            </a:r>
            <a:endParaRPr lang="en-GB" dirty="0"/>
          </a:p>
        </p:txBody>
      </p:sp>
      <p:sp>
        <p:nvSpPr>
          <p:cNvPr id="47" name="Rectangle 46"/>
          <p:cNvSpPr/>
          <p:nvPr/>
        </p:nvSpPr>
        <p:spPr>
          <a:xfrm>
            <a:off x="4053037" y="4336410"/>
            <a:ext cx="593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Deci</a:t>
            </a:r>
            <a:endParaRPr lang="en-GB" dirty="0"/>
          </a:p>
        </p:txBody>
      </p:sp>
      <p:sp>
        <p:nvSpPr>
          <p:cNvPr id="48" name="Rectangle 47"/>
          <p:cNvSpPr/>
          <p:nvPr/>
        </p:nvSpPr>
        <p:spPr>
          <a:xfrm>
            <a:off x="4548988" y="4630465"/>
            <a:ext cx="673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Centi</a:t>
            </a:r>
            <a:endParaRPr lang="en-GB" dirty="0"/>
          </a:p>
        </p:txBody>
      </p:sp>
      <p:sp>
        <p:nvSpPr>
          <p:cNvPr id="49" name="Rectangle 48"/>
          <p:cNvSpPr/>
          <p:nvPr/>
        </p:nvSpPr>
        <p:spPr>
          <a:xfrm>
            <a:off x="5072223" y="4921965"/>
            <a:ext cx="593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Milli</a:t>
            </a:r>
            <a:endParaRPr lang="en-GB" dirty="0"/>
          </a:p>
        </p:txBody>
      </p:sp>
      <p:sp>
        <p:nvSpPr>
          <p:cNvPr id="50" name="Rectangle 49"/>
          <p:cNvSpPr/>
          <p:nvPr/>
        </p:nvSpPr>
        <p:spPr>
          <a:xfrm>
            <a:off x="5545081" y="5218976"/>
            <a:ext cx="7307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Micro</a:t>
            </a:r>
            <a:endParaRPr lang="en-GB" dirty="0"/>
          </a:p>
        </p:txBody>
      </p:sp>
      <p:sp>
        <p:nvSpPr>
          <p:cNvPr id="51" name="Rectangle 50"/>
          <p:cNvSpPr/>
          <p:nvPr/>
        </p:nvSpPr>
        <p:spPr>
          <a:xfrm>
            <a:off x="6002657" y="5510142"/>
            <a:ext cx="6880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Nano</a:t>
            </a:r>
            <a:endParaRPr lang="en-GB" dirty="0"/>
          </a:p>
        </p:txBody>
      </p:sp>
      <p:sp>
        <p:nvSpPr>
          <p:cNvPr id="52" name="Rectangle 51"/>
          <p:cNvSpPr/>
          <p:nvPr/>
        </p:nvSpPr>
        <p:spPr>
          <a:xfrm>
            <a:off x="6512725" y="5814309"/>
            <a:ext cx="5738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Pico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97985" y="1992486"/>
            <a:ext cx="5757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10</a:t>
            </a:r>
            <a:r>
              <a:rPr lang="en-US" baseline="30000" dirty="0">
                <a:solidFill>
                  <a:srgbClr val="FF0000"/>
                </a:solidFill>
              </a:rPr>
              <a:t>12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210757" y="2334901"/>
            <a:ext cx="497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</a:t>
            </a:r>
            <a:r>
              <a:rPr lang="en-US" baseline="30000" dirty="0">
                <a:solidFill>
                  <a:srgbClr val="FF0000"/>
                </a:solidFill>
              </a:rPr>
              <a:t>9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707213" y="2621603"/>
            <a:ext cx="497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</a:t>
            </a:r>
            <a:r>
              <a:rPr lang="en-US" baseline="30000" dirty="0">
                <a:solidFill>
                  <a:srgbClr val="FF0000"/>
                </a:solidFill>
              </a:rPr>
              <a:t>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184010" y="2962018"/>
            <a:ext cx="497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679679" y="3229417"/>
            <a:ext cx="497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</a:t>
            </a:r>
            <a:r>
              <a:rPr lang="en-US" baseline="30000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173403" y="3581400"/>
            <a:ext cx="497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</a:t>
            </a:r>
            <a:r>
              <a:rPr lang="en-US" baseline="30000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629077" y="3894757"/>
            <a:ext cx="497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</a:t>
            </a:r>
            <a:r>
              <a:rPr lang="en-US" baseline="30000" dirty="0">
                <a:solidFill>
                  <a:srgbClr val="FF0000"/>
                </a:solidFill>
              </a:rPr>
              <a:t>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084751" y="4114800"/>
            <a:ext cx="5437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</a:t>
            </a:r>
            <a:r>
              <a:rPr lang="en-US" baseline="30000" dirty="0" smtClean="0">
                <a:solidFill>
                  <a:srgbClr val="FF0000"/>
                </a:solidFill>
              </a:rPr>
              <a:t>-1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627792" y="4452989"/>
            <a:ext cx="5437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</a:t>
            </a:r>
            <a:r>
              <a:rPr lang="en-US" baseline="30000" dirty="0" smtClean="0">
                <a:solidFill>
                  <a:srgbClr val="FF0000"/>
                </a:solidFill>
              </a:rPr>
              <a:t>-2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105400" y="4736068"/>
            <a:ext cx="5437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</a:t>
            </a:r>
            <a:r>
              <a:rPr lang="en-US" baseline="30000" dirty="0" smtClean="0">
                <a:solidFill>
                  <a:srgbClr val="FF0000"/>
                </a:solidFill>
              </a:rPr>
              <a:t>-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583008" y="5040868"/>
            <a:ext cx="5437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</a:t>
            </a:r>
            <a:r>
              <a:rPr lang="en-US" baseline="30000" dirty="0" smtClean="0">
                <a:solidFill>
                  <a:srgbClr val="FF0000"/>
                </a:solidFill>
              </a:rPr>
              <a:t>-6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129801" y="5345668"/>
            <a:ext cx="5437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</a:t>
            </a:r>
            <a:r>
              <a:rPr lang="en-US" baseline="30000" dirty="0" smtClean="0">
                <a:solidFill>
                  <a:srgbClr val="FF0000"/>
                </a:solidFill>
              </a:rPr>
              <a:t>-9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629400" y="565046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10-</a:t>
            </a:r>
            <a:r>
              <a:rPr lang="en-US" baseline="30000" dirty="0" smtClean="0">
                <a:solidFill>
                  <a:srgbClr val="FF0000"/>
                </a:solidFill>
              </a:rPr>
              <a:t>12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Curved Connector 17"/>
          <p:cNvCxnSpPr>
            <a:stCxn id="46" idx="2"/>
            <a:endCxn id="45" idx="2"/>
          </p:cNvCxnSpPr>
          <p:nvPr/>
        </p:nvCxnSpPr>
        <p:spPr>
          <a:xfrm rot="5400000" flipH="1">
            <a:off x="3488442" y="4024800"/>
            <a:ext cx="309541" cy="501867"/>
          </a:xfrm>
          <a:prstGeom prst="curvedConnector3">
            <a:avLst>
              <a:gd name="adj1" fmla="val -73851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930296" y="4430503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accent1"/>
                </a:solidFill>
              </a:rPr>
              <a:t>/</a:t>
            </a:r>
            <a:r>
              <a:rPr lang="en-GB" sz="2400" b="1" dirty="0" smtClean="0">
                <a:solidFill>
                  <a:schemeClr val="accent1"/>
                </a:solidFill>
              </a:rPr>
              <a:t>10</a:t>
            </a:r>
            <a:endParaRPr lang="en-GB" sz="2400" b="1" dirty="0">
              <a:solidFill>
                <a:schemeClr val="accent1"/>
              </a:solidFill>
            </a:endParaRPr>
          </a:p>
        </p:txBody>
      </p:sp>
      <p:cxnSp>
        <p:nvCxnSpPr>
          <p:cNvPr id="63" name="Curved Connector 62"/>
          <p:cNvCxnSpPr/>
          <p:nvPr/>
        </p:nvCxnSpPr>
        <p:spPr>
          <a:xfrm rot="5400000" flipH="1">
            <a:off x="2928904" y="3727788"/>
            <a:ext cx="309541" cy="501867"/>
          </a:xfrm>
          <a:prstGeom prst="curvedConnector3">
            <a:avLst>
              <a:gd name="adj1" fmla="val -73851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370758" y="4133491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accent1"/>
                </a:solidFill>
              </a:rPr>
              <a:t>/</a:t>
            </a:r>
            <a:r>
              <a:rPr lang="en-GB" sz="2400" b="1" dirty="0" smtClean="0">
                <a:solidFill>
                  <a:schemeClr val="accent1"/>
                </a:solidFill>
              </a:rPr>
              <a:t>10</a:t>
            </a:r>
            <a:endParaRPr lang="en-GB" sz="2400" b="1" dirty="0">
              <a:solidFill>
                <a:schemeClr val="accent1"/>
              </a:solidFill>
            </a:endParaRPr>
          </a:p>
        </p:txBody>
      </p:sp>
      <p:cxnSp>
        <p:nvCxnSpPr>
          <p:cNvPr id="65" name="Curved Connector 64"/>
          <p:cNvCxnSpPr/>
          <p:nvPr/>
        </p:nvCxnSpPr>
        <p:spPr>
          <a:xfrm rot="5400000" flipH="1">
            <a:off x="2341420" y="3427902"/>
            <a:ext cx="309541" cy="501867"/>
          </a:xfrm>
          <a:prstGeom prst="curvedConnector3">
            <a:avLst>
              <a:gd name="adj1" fmla="val -73851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1783274" y="3833605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accent1"/>
                </a:solidFill>
              </a:rPr>
              <a:t>/</a:t>
            </a:r>
            <a:r>
              <a:rPr lang="en-GB" sz="2400" b="1" dirty="0" smtClean="0">
                <a:solidFill>
                  <a:schemeClr val="accent1"/>
                </a:solidFill>
              </a:rPr>
              <a:t>10</a:t>
            </a:r>
            <a:endParaRPr lang="en-GB" sz="2400" b="1" dirty="0">
              <a:solidFill>
                <a:schemeClr val="accent1"/>
              </a:solidFill>
            </a:endParaRPr>
          </a:p>
        </p:txBody>
      </p:sp>
      <p:cxnSp>
        <p:nvCxnSpPr>
          <p:cNvPr id="67" name="Curved Connector 66"/>
          <p:cNvCxnSpPr/>
          <p:nvPr/>
        </p:nvCxnSpPr>
        <p:spPr>
          <a:xfrm rot="5400000" flipH="1">
            <a:off x="1827293" y="3116376"/>
            <a:ext cx="309541" cy="501867"/>
          </a:xfrm>
          <a:prstGeom prst="curvedConnector3">
            <a:avLst>
              <a:gd name="adj1" fmla="val -73851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Curved Connector 68"/>
          <p:cNvCxnSpPr/>
          <p:nvPr/>
        </p:nvCxnSpPr>
        <p:spPr>
          <a:xfrm rot="5400000" flipH="1">
            <a:off x="1313166" y="2804850"/>
            <a:ext cx="309541" cy="501867"/>
          </a:xfrm>
          <a:prstGeom prst="curvedConnector3">
            <a:avLst>
              <a:gd name="adj1" fmla="val -73851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Curved Connector 70"/>
          <p:cNvCxnSpPr/>
          <p:nvPr/>
        </p:nvCxnSpPr>
        <p:spPr>
          <a:xfrm rot="5400000" flipH="1">
            <a:off x="799039" y="2493324"/>
            <a:ext cx="309541" cy="501867"/>
          </a:xfrm>
          <a:prstGeom prst="curvedConnector3">
            <a:avLst>
              <a:gd name="adj1" fmla="val -73851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474716" y="4800600"/>
            <a:ext cx="649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accent1"/>
                </a:solidFill>
              </a:rPr>
              <a:t>*</a:t>
            </a:r>
            <a:r>
              <a:rPr lang="en-GB" sz="2400" b="1" dirty="0" smtClean="0">
                <a:solidFill>
                  <a:schemeClr val="accent1"/>
                </a:solidFill>
              </a:rPr>
              <a:t>10</a:t>
            </a:r>
            <a:endParaRPr lang="en-GB" sz="2400" b="1" dirty="0">
              <a:solidFill>
                <a:schemeClr val="accent1"/>
              </a:solidFill>
            </a:endParaRPr>
          </a:p>
        </p:txBody>
      </p:sp>
      <p:cxnSp>
        <p:nvCxnSpPr>
          <p:cNvPr id="76" name="Curved Connector 75"/>
          <p:cNvCxnSpPr>
            <a:stCxn id="46" idx="2"/>
            <a:endCxn id="47" idx="2"/>
          </p:cNvCxnSpPr>
          <p:nvPr/>
        </p:nvCxnSpPr>
        <p:spPr>
          <a:xfrm rot="16200000" flipH="1">
            <a:off x="3984330" y="4340318"/>
            <a:ext cx="275239" cy="455607"/>
          </a:xfrm>
          <a:prstGeom prst="curvedConnector3">
            <a:avLst>
              <a:gd name="adj1" fmla="val 183055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3975948" y="5029200"/>
            <a:ext cx="649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accent1"/>
                </a:solidFill>
              </a:rPr>
              <a:t>*</a:t>
            </a:r>
            <a:r>
              <a:rPr lang="en-GB" sz="2400" b="1" dirty="0" smtClean="0">
                <a:solidFill>
                  <a:schemeClr val="accent1"/>
                </a:solidFill>
              </a:rPr>
              <a:t>10</a:t>
            </a:r>
            <a:endParaRPr lang="en-GB" sz="2400" b="1" dirty="0">
              <a:solidFill>
                <a:schemeClr val="accent1"/>
              </a:solidFill>
            </a:endParaRPr>
          </a:p>
        </p:txBody>
      </p:sp>
      <p:cxnSp>
        <p:nvCxnSpPr>
          <p:cNvPr id="78" name="Curved Connector 77"/>
          <p:cNvCxnSpPr/>
          <p:nvPr/>
        </p:nvCxnSpPr>
        <p:spPr>
          <a:xfrm rot="16200000" flipH="1">
            <a:off x="4485562" y="4594516"/>
            <a:ext cx="275239" cy="455607"/>
          </a:xfrm>
          <a:prstGeom prst="curvedConnector3">
            <a:avLst>
              <a:gd name="adj1" fmla="val 183055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4519346" y="5334000"/>
            <a:ext cx="649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accent1"/>
                </a:solidFill>
              </a:rPr>
              <a:t>*</a:t>
            </a:r>
            <a:r>
              <a:rPr lang="en-GB" sz="2400" b="1" dirty="0" smtClean="0">
                <a:solidFill>
                  <a:schemeClr val="accent1"/>
                </a:solidFill>
              </a:rPr>
              <a:t>10</a:t>
            </a:r>
            <a:endParaRPr lang="en-GB" sz="2400" b="1" dirty="0">
              <a:solidFill>
                <a:schemeClr val="accent1"/>
              </a:solidFill>
            </a:endParaRPr>
          </a:p>
        </p:txBody>
      </p:sp>
      <p:cxnSp>
        <p:nvCxnSpPr>
          <p:cNvPr id="80" name="Curved Connector 79"/>
          <p:cNvCxnSpPr/>
          <p:nvPr/>
        </p:nvCxnSpPr>
        <p:spPr>
          <a:xfrm rot="16200000" flipH="1">
            <a:off x="5028960" y="4886948"/>
            <a:ext cx="275239" cy="455607"/>
          </a:xfrm>
          <a:prstGeom prst="curvedConnector3">
            <a:avLst>
              <a:gd name="adj1" fmla="val 183055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841844" y="5670147"/>
            <a:ext cx="960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accent1"/>
                </a:solidFill>
              </a:rPr>
              <a:t>*</a:t>
            </a:r>
            <a:r>
              <a:rPr lang="en-GB" sz="2400" b="1" dirty="0" smtClean="0">
                <a:solidFill>
                  <a:schemeClr val="accent1"/>
                </a:solidFill>
              </a:rPr>
              <a:t>1000</a:t>
            </a:r>
            <a:endParaRPr lang="en-GB" sz="2400" b="1" dirty="0">
              <a:solidFill>
                <a:schemeClr val="accent1"/>
              </a:solidFill>
            </a:endParaRPr>
          </a:p>
        </p:txBody>
      </p:sp>
      <p:cxnSp>
        <p:nvCxnSpPr>
          <p:cNvPr id="82" name="Curved Connector 81"/>
          <p:cNvCxnSpPr/>
          <p:nvPr/>
        </p:nvCxnSpPr>
        <p:spPr>
          <a:xfrm rot="16200000" flipH="1">
            <a:off x="5527500" y="5180095"/>
            <a:ext cx="275239" cy="455607"/>
          </a:xfrm>
          <a:prstGeom prst="curvedConnector3">
            <a:avLst>
              <a:gd name="adj1" fmla="val 183055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4" name="Curved Connector 83"/>
          <p:cNvCxnSpPr/>
          <p:nvPr/>
        </p:nvCxnSpPr>
        <p:spPr>
          <a:xfrm rot="16200000" flipH="1">
            <a:off x="5996014" y="5473242"/>
            <a:ext cx="275239" cy="455607"/>
          </a:xfrm>
          <a:prstGeom prst="curvedConnector3">
            <a:avLst>
              <a:gd name="adj1" fmla="val 183055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6" name="Curved Connector 85"/>
          <p:cNvCxnSpPr/>
          <p:nvPr/>
        </p:nvCxnSpPr>
        <p:spPr>
          <a:xfrm rot="16200000" flipH="1">
            <a:off x="6529414" y="5766389"/>
            <a:ext cx="275239" cy="455607"/>
          </a:xfrm>
          <a:prstGeom prst="curvedConnector3">
            <a:avLst>
              <a:gd name="adj1" fmla="val 183055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5333121" y="5994811"/>
            <a:ext cx="960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accent1"/>
                </a:solidFill>
              </a:rPr>
              <a:t>*</a:t>
            </a:r>
            <a:r>
              <a:rPr lang="en-GB" sz="2400" b="1" dirty="0" smtClean="0">
                <a:solidFill>
                  <a:schemeClr val="accent1"/>
                </a:solidFill>
              </a:rPr>
              <a:t>1000</a:t>
            </a:r>
            <a:endParaRPr lang="en-GB" sz="2400" b="1" dirty="0">
              <a:solidFill>
                <a:schemeClr val="accent1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842119" y="6320135"/>
            <a:ext cx="960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accent1"/>
                </a:solidFill>
              </a:rPr>
              <a:t>*</a:t>
            </a:r>
            <a:r>
              <a:rPr lang="en-GB" sz="2400" b="1" dirty="0" smtClean="0">
                <a:solidFill>
                  <a:schemeClr val="accent1"/>
                </a:solidFill>
              </a:rPr>
              <a:t>1000</a:t>
            </a:r>
            <a:endParaRPr lang="en-GB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984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6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6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6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93" dur="500" tmFilter="0, 0; .2, .5; .8, .5; 1, 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250" autoRev="1" fill="hold"/>
                                        <p:tgtEl>
                                          <p:spTgt spid="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04" dur="500" tmFilter="0, 0; .2, .5; .8, .5; 1, 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5" dur="250" autoRev="1" fill="hold"/>
                                        <p:tgtEl>
                                          <p:spTgt spid="8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0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6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15" dur="500" tmFilter="0, 0; .2, .5; .8, .5; 1, 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6" dur="250" autoRev="1" fill="hold"/>
                                        <p:tgtEl>
                                          <p:spTgt spid="8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4" grpId="1"/>
      <p:bldP spid="73" grpId="0"/>
      <p:bldP spid="73" grpId="1"/>
      <p:bldP spid="68" grpId="0"/>
      <p:bldP spid="68" grpId="1"/>
      <p:bldP spid="20" grpId="0"/>
      <p:bldP spid="64" grpId="0"/>
      <p:bldP spid="66" grpId="0"/>
      <p:bldP spid="75" grpId="0"/>
      <p:bldP spid="77" grpId="0"/>
      <p:bldP spid="79" grpId="0"/>
      <p:bldP spid="81" grpId="0"/>
      <p:bldP spid="81" grpId="1"/>
      <p:bldP spid="87" grpId="0"/>
      <p:bldP spid="87" grpId="1"/>
      <p:bldP spid="88" grpId="0"/>
      <p:bldP spid="88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Metric Prefixes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pairs, one thinks of a prefix, the other writes the symbol and exponential on their whiteboard. Take turns.</a:t>
            </a:r>
          </a:p>
          <a:p>
            <a:pPr lvl="1"/>
            <a:r>
              <a:rPr lang="en-GB" dirty="0" smtClean="0"/>
              <a:t>After 2 minutes reverse the game.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55478-6C3A-4F17-9875-8C1BAE1C7549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26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Conversions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5626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Divide the exponentials of the symbol or prefix.</a:t>
            </a:r>
          </a:p>
          <a:p>
            <a:pPr marL="400050" lvl="1" indent="0">
              <a:buNone/>
            </a:pPr>
            <a:r>
              <a:rPr lang="en-GB" dirty="0" smtClean="0"/>
              <a:t>exponential of the number to convert from</a:t>
            </a:r>
          </a:p>
          <a:p>
            <a:pPr marL="400050" lvl="1" indent="0">
              <a:buNone/>
            </a:pPr>
            <a:r>
              <a:rPr lang="en-GB" dirty="0"/>
              <a:t>exponential of the number to </a:t>
            </a:r>
            <a:r>
              <a:rPr lang="en-GB" dirty="0" smtClean="0"/>
              <a:t>convert to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Then multiply the result by the number you have been given.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r>
              <a:rPr lang="en-GB" dirty="0" smtClean="0"/>
              <a:t>Example:</a:t>
            </a:r>
          </a:p>
          <a:p>
            <a:pPr lvl="1"/>
            <a:r>
              <a:rPr lang="en-GB" dirty="0"/>
              <a:t>C</a:t>
            </a:r>
            <a:r>
              <a:rPr lang="en-GB" dirty="0" smtClean="0"/>
              <a:t>onvert </a:t>
            </a:r>
            <a:r>
              <a:rPr lang="en-GB" dirty="0"/>
              <a:t>2 </a:t>
            </a:r>
            <a:r>
              <a:rPr lang="en-GB" dirty="0" smtClean="0"/>
              <a:t>nm = ? dam</a:t>
            </a:r>
          </a:p>
          <a:p>
            <a:pPr lvl="2"/>
            <a:r>
              <a:rPr lang="en-GB" dirty="0" smtClean="0"/>
              <a:t>nm </a:t>
            </a:r>
            <a:r>
              <a:rPr lang="en-US" dirty="0" smtClean="0"/>
              <a:t>10</a:t>
            </a:r>
            <a:r>
              <a:rPr lang="en-US" baseline="30000" dirty="0" smtClean="0"/>
              <a:t>-9</a:t>
            </a:r>
            <a:r>
              <a:rPr lang="en-GB" dirty="0" smtClean="0"/>
              <a:t>, dam </a:t>
            </a:r>
            <a:r>
              <a:rPr lang="en-US" dirty="0" smtClean="0"/>
              <a:t>10</a:t>
            </a:r>
            <a:r>
              <a:rPr lang="en-US" baseline="30000" dirty="0" smtClean="0"/>
              <a:t>1</a:t>
            </a:r>
            <a:endParaRPr lang="en-US" dirty="0"/>
          </a:p>
          <a:p>
            <a:pPr lvl="2"/>
            <a:r>
              <a:rPr lang="en-US" dirty="0" smtClean="0"/>
              <a:t>10</a:t>
            </a:r>
            <a:r>
              <a:rPr lang="en-US" baseline="30000" dirty="0" smtClean="0"/>
              <a:t>-9</a:t>
            </a:r>
            <a:r>
              <a:rPr lang="en-US" dirty="0" smtClean="0"/>
              <a:t>/10</a:t>
            </a:r>
            <a:r>
              <a:rPr lang="en-US" baseline="30000" dirty="0" smtClean="0"/>
              <a:t>1 </a:t>
            </a:r>
            <a:r>
              <a:rPr lang="en-US" dirty="0" smtClean="0"/>
              <a:t>= 10</a:t>
            </a:r>
            <a:r>
              <a:rPr lang="en-US" baseline="30000" dirty="0" smtClean="0"/>
              <a:t>(-9-1) </a:t>
            </a:r>
            <a:r>
              <a:rPr lang="en-US" dirty="0" smtClean="0"/>
              <a:t>= 10</a:t>
            </a:r>
            <a:r>
              <a:rPr lang="en-US" baseline="30000" dirty="0" smtClean="0"/>
              <a:t>-10</a:t>
            </a:r>
          </a:p>
          <a:p>
            <a:pPr lvl="2"/>
            <a:r>
              <a:rPr lang="en-US" b="1" dirty="0" smtClean="0"/>
              <a:t>2 * 10</a:t>
            </a:r>
            <a:r>
              <a:rPr lang="en-US" b="1" baseline="30000" dirty="0" smtClean="0"/>
              <a:t>-10 </a:t>
            </a:r>
            <a:r>
              <a:rPr lang="en-US" sz="1900" i="1" dirty="0"/>
              <a:t>= </a:t>
            </a:r>
            <a:r>
              <a:rPr lang="en-US" sz="1900" i="1" dirty="0" smtClean="0"/>
              <a:t>0.00000000020</a:t>
            </a:r>
            <a:endParaRPr lang="en-US" sz="1900" i="1" dirty="0"/>
          </a:p>
          <a:p>
            <a:pPr lvl="2"/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2209800"/>
            <a:ext cx="62484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343400" y="6027003"/>
            <a:ext cx="4800600" cy="830997"/>
          </a:xfrm>
          <a:prstGeom prst="rect">
            <a:avLst/>
          </a:prstGeom>
          <a:ln w="25400">
            <a:solidFill>
              <a:schemeClr val="accent1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en-GB" sz="1600" dirty="0" smtClean="0"/>
              <a:t>Note: </a:t>
            </a:r>
          </a:p>
          <a:p>
            <a:r>
              <a:rPr lang="en-GB" sz="1600" dirty="0" smtClean="0"/>
              <a:t>1. + </a:t>
            </a:r>
            <a:r>
              <a:rPr lang="en-GB" sz="1600" dirty="0"/>
              <a:t>exponents when </a:t>
            </a:r>
            <a:r>
              <a:rPr lang="en-GB" sz="1600" dirty="0" smtClean="0"/>
              <a:t>* </a:t>
            </a:r>
            <a:r>
              <a:rPr lang="en-GB" sz="1600" dirty="0"/>
              <a:t>numbers with the same </a:t>
            </a:r>
            <a:r>
              <a:rPr lang="en-GB" sz="1600" dirty="0" smtClean="0"/>
              <a:t>base.</a:t>
            </a:r>
          </a:p>
          <a:p>
            <a:r>
              <a:rPr lang="en-GB" sz="1600" dirty="0" smtClean="0"/>
              <a:t>2. - the </a:t>
            </a:r>
            <a:r>
              <a:rPr lang="en-GB" sz="1600" dirty="0"/>
              <a:t>exponents when </a:t>
            </a:r>
            <a:r>
              <a:rPr lang="en-GB" sz="1600" dirty="0" smtClean="0"/>
              <a:t>/ </a:t>
            </a:r>
            <a:r>
              <a:rPr lang="en-GB" sz="1600" dirty="0"/>
              <a:t>numbers with the same base.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43AB9-311C-4C5F-AA45-CA9E2F5F95AA}" type="datetime1">
              <a:rPr lang="en-US" smtClean="0"/>
              <a:t>9/13/2017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2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714"/>
            <a:ext cx="8229600" cy="1143000"/>
          </a:xfrm>
        </p:spPr>
        <p:txBody>
          <a:bodyPr/>
          <a:lstStyle/>
          <a:p>
            <a:r>
              <a:rPr lang="en-US" dirty="0"/>
              <a:t>Unit Conversions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562600"/>
          </a:xfrm>
        </p:spPr>
        <p:txBody>
          <a:bodyPr>
            <a:normAutofit/>
          </a:bodyPr>
          <a:lstStyle/>
          <a:p>
            <a:r>
              <a:rPr lang="en-GB" dirty="0" smtClean="0"/>
              <a:t>If you are converting to/from base then just </a:t>
            </a:r>
            <a:r>
              <a:rPr lang="en-GB" dirty="0"/>
              <a:t>multiply </a:t>
            </a:r>
            <a:r>
              <a:rPr lang="en-GB" dirty="0" smtClean="0"/>
              <a:t>or divide by the power of 10 respectively.</a:t>
            </a:r>
          </a:p>
          <a:p>
            <a:pPr marL="0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Example:</a:t>
            </a:r>
          </a:p>
          <a:p>
            <a:pPr lvl="2"/>
            <a:r>
              <a:rPr lang="en-GB" dirty="0"/>
              <a:t>To convert from kg </a:t>
            </a:r>
            <a:r>
              <a:rPr lang="en-GB" dirty="0" smtClean="0"/>
              <a:t>(10</a:t>
            </a:r>
            <a:r>
              <a:rPr lang="en-GB" baseline="30000" dirty="0" smtClean="0"/>
              <a:t>3</a:t>
            </a:r>
            <a:r>
              <a:rPr lang="en-GB" dirty="0" smtClean="0"/>
              <a:t>) to </a:t>
            </a:r>
            <a:r>
              <a:rPr lang="en-GB" dirty="0"/>
              <a:t>g </a:t>
            </a:r>
            <a:r>
              <a:rPr lang="en-GB" b="1" dirty="0" smtClean="0"/>
              <a:t>* </a:t>
            </a:r>
            <a:r>
              <a:rPr lang="en-GB" b="1" dirty="0"/>
              <a:t>1000</a:t>
            </a:r>
          </a:p>
          <a:p>
            <a:pPr marL="1371600" lvl="3" indent="0">
              <a:buNone/>
            </a:pPr>
            <a:r>
              <a:rPr lang="en-GB" dirty="0"/>
              <a:t>6 kg = 6 * 1000 </a:t>
            </a:r>
            <a:r>
              <a:rPr lang="en-GB" dirty="0" smtClean="0"/>
              <a:t>g </a:t>
            </a:r>
            <a:r>
              <a:rPr lang="en-GB" dirty="0"/>
              <a:t>= </a:t>
            </a:r>
            <a:r>
              <a:rPr lang="en-GB" b="1" dirty="0"/>
              <a:t>6000 </a:t>
            </a:r>
            <a:r>
              <a:rPr lang="en-GB" b="1" dirty="0" smtClean="0"/>
              <a:t>g</a:t>
            </a:r>
            <a:endParaRPr lang="en-GB" b="1" dirty="0"/>
          </a:p>
          <a:p>
            <a:pPr lvl="2"/>
            <a:r>
              <a:rPr lang="en-GB" dirty="0" smtClean="0"/>
              <a:t>To convert from </a:t>
            </a:r>
            <a:r>
              <a:rPr lang="en-GB" dirty="0"/>
              <a:t>g </a:t>
            </a:r>
            <a:r>
              <a:rPr lang="en-GB" dirty="0" smtClean="0"/>
              <a:t>to </a:t>
            </a:r>
            <a:r>
              <a:rPr lang="en-GB" dirty="0"/>
              <a:t>kg (10</a:t>
            </a:r>
            <a:r>
              <a:rPr lang="en-GB" baseline="30000" dirty="0"/>
              <a:t>3</a:t>
            </a:r>
            <a:r>
              <a:rPr lang="en-GB" dirty="0"/>
              <a:t>) </a:t>
            </a:r>
            <a:r>
              <a:rPr lang="en-GB" b="1" dirty="0" smtClean="0"/>
              <a:t>/ 1000</a:t>
            </a:r>
          </a:p>
          <a:p>
            <a:pPr marL="1371600" lvl="3" indent="0">
              <a:buNone/>
            </a:pPr>
            <a:r>
              <a:rPr lang="en-GB" dirty="0" smtClean="0"/>
              <a:t>5 g = 5 / 1000 kg </a:t>
            </a:r>
            <a:r>
              <a:rPr lang="en-GB" dirty="0"/>
              <a:t>= </a:t>
            </a:r>
            <a:r>
              <a:rPr lang="en-GB" b="1" dirty="0" smtClean="0"/>
              <a:t>0.005 kg </a:t>
            </a:r>
          </a:p>
          <a:p>
            <a:pPr lvl="2"/>
            <a:r>
              <a:rPr lang="en-GB" dirty="0" smtClean="0"/>
              <a:t>To </a:t>
            </a:r>
            <a:r>
              <a:rPr lang="en-GB" dirty="0"/>
              <a:t>convert from </a:t>
            </a:r>
            <a:r>
              <a:rPr lang="en-GB" dirty="0" smtClean="0"/>
              <a:t>g </a:t>
            </a:r>
            <a:r>
              <a:rPr lang="en-GB" dirty="0"/>
              <a:t>to </a:t>
            </a:r>
            <a:r>
              <a:rPr lang="el-GR" dirty="0" smtClean="0"/>
              <a:t>μ</a:t>
            </a:r>
            <a:r>
              <a:rPr lang="en-GB" dirty="0" smtClean="0"/>
              <a:t>g </a:t>
            </a:r>
            <a:r>
              <a:rPr lang="en-GB" dirty="0"/>
              <a:t>(</a:t>
            </a:r>
            <a:r>
              <a:rPr lang="en-GB" dirty="0" smtClean="0"/>
              <a:t>10</a:t>
            </a:r>
            <a:r>
              <a:rPr lang="en-GB" baseline="30000" dirty="0" smtClean="0"/>
              <a:t>-6</a:t>
            </a:r>
            <a:r>
              <a:rPr lang="en-GB" dirty="0" smtClean="0"/>
              <a:t>) / 10</a:t>
            </a:r>
            <a:r>
              <a:rPr lang="en-GB" baseline="30000" dirty="0" smtClean="0"/>
              <a:t>-6 </a:t>
            </a:r>
            <a:r>
              <a:rPr lang="en-GB" i="1" u="sng" dirty="0" smtClean="0"/>
              <a:t>or</a:t>
            </a:r>
            <a:r>
              <a:rPr lang="en-GB" b="1" dirty="0" smtClean="0"/>
              <a:t> * 10</a:t>
            </a:r>
            <a:r>
              <a:rPr lang="en-GB" b="1" baseline="30000" dirty="0" smtClean="0"/>
              <a:t>6</a:t>
            </a:r>
            <a:r>
              <a:rPr lang="en-GB" b="1" dirty="0" smtClean="0"/>
              <a:t> </a:t>
            </a:r>
          </a:p>
          <a:p>
            <a:pPr marL="1371600" lvl="3" indent="0">
              <a:buNone/>
            </a:pPr>
            <a:r>
              <a:rPr lang="en-GB" dirty="0" smtClean="0"/>
              <a:t>8 g </a:t>
            </a:r>
            <a:r>
              <a:rPr lang="en-GB" dirty="0"/>
              <a:t>= </a:t>
            </a:r>
            <a:r>
              <a:rPr lang="en-GB" b="1" dirty="0" smtClean="0"/>
              <a:t>8 </a:t>
            </a:r>
            <a:r>
              <a:rPr lang="en-GB" b="1" dirty="0"/>
              <a:t>* </a:t>
            </a:r>
            <a:r>
              <a:rPr lang="en-GB" b="1" dirty="0" smtClean="0"/>
              <a:t>10</a:t>
            </a:r>
            <a:r>
              <a:rPr lang="en-GB" b="1" baseline="30000" dirty="0" smtClean="0"/>
              <a:t>6</a:t>
            </a:r>
            <a:r>
              <a:rPr lang="en-GB" b="1" dirty="0" smtClean="0"/>
              <a:t> </a:t>
            </a:r>
            <a:r>
              <a:rPr lang="el-GR" b="1" dirty="0" smtClean="0"/>
              <a:t>μ</a:t>
            </a:r>
            <a:r>
              <a:rPr lang="en-GB" b="1" dirty="0" smtClean="0"/>
              <a:t>g</a:t>
            </a:r>
            <a:endParaRPr lang="en-GB" b="1" dirty="0"/>
          </a:p>
        </p:txBody>
      </p:sp>
      <p:sp>
        <p:nvSpPr>
          <p:cNvPr id="6" name="Rectangle 5"/>
          <p:cNvSpPr/>
          <p:nvPr/>
        </p:nvSpPr>
        <p:spPr>
          <a:xfrm>
            <a:off x="4328886" y="6197025"/>
            <a:ext cx="4800600" cy="584775"/>
          </a:xfrm>
          <a:prstGeom prst="rect">
            <a:avLst/>
          </a:prstGeom>
          <a:ln w="25400">
            <a:solidFill>
              <a:schemeClr val="accent1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en-GB" sz="1600" dirty="0" smtClean="0"/>
              <a:t>Note: </a:t>
            </a:r>
          </a:p>
          <a:p>
            <a:r>
              <a:rPr lang="en-GB" sz="1600" dirty="0"/>
              <a:t>Positive - Negative = Positive + Positive = Positive</a:t>
            </a:r>
          </a:p>
        </p:txBody>
      </p:sp>
      <p:sp>
        <p:nvSpPr>
          <p:cNvPr id="8" name="Rectangle 7"/>
          <p:cNvSpPr/>
          <p:nvPr/>
        </p:nvSpPr>
        <p:spPr>
          <a:xfrm>
            <a:off x="5409344" y="5410200"/>
            <a:ext cx="32447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3"/>
            <a:r>
              <a:rPr lang="en-GB" dirty="0" smtClean="0"/>
              <a:t>10</a:t>
            </a:r>
            <a:r>
              <a:rPr lang="en-GB" baseline="30000" dirty="0" smtClean="0"/>
              <a:t>0</a:t>
            </a:r>
            <a:r>
              <a:rPr lang="en-GB" dirty="0" smtClean="0"/>
              <a:t> </a:t>
            </a:r>
            <a:r>
              <a:rPr lang="en-GB" dirty="0"/>
              <a:t>/ 10</a:t>
            </a:r>
            <a:r>
              <a:rPr lang="en-GB" baseline="30000" dirty="0"/>
              <a:t>-6</a:t>
            </a:r>
            <a:r>
              <a:rPr lang="en-GB" dirty="0"/>
              <a:t> = 10</a:t>
            </a:r>
            <a:r>
              <a:rPr lang="en-GB" baseline="30000" dirty="0"/>
              <a:t>0</a:t>
            </a:r>
            <a:r>
              <a:rPr lang="en-GB" dirty="0"/>
              <a:t> </a:t>
            </a:r>
            <a:r>
              <a:rPr lang="en-GB" baseline="30000" dirty="0"/>
              <a:t>- -6 </a:t>
            </a:r>
            <a:r>
              <a:rPr lang="en-GB" dirty="0" smtClean="0"/>
              <a:t> = 10</a:t>
            </a:r>
            <a:r>
              <a:rPr lang="en-GB" baseline="30000" dirty="0" smtClean="0"/>
              <a:t>0</a:t>
            </a:r>
            <a:r>
              <a:rPr lang="en-GB" dirty="0" smtClean="0"/>
              <a:t> </a:t>
            </a:r>
            <a:r>
              <a:rPr lang="en-GB" baseline="30000" dirty="0" smtClean="0"/>
              <a:t>+ 6</a:t>
            </a:r>
            <a:r>
              <a:rPr lang="en-GB" dirty="0" smtClean="0"/>
              <a:t> = 10</a:t>
            </a:r>
            <a:r>
              <a:rPr lang="en-GB" baseline="30000" dirty="0" smtClean="0"/>
              <a:t>6</a:t>
            </a:r>
            <a:r>
              <a:rPr lang="en-GB" dirty="0" smtClean="0"/>
              <a:t> </a:t>
            </a:r>
            <a:endParaRPr lang="en-GB" baseline="30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7720-5216-45CB-98EE-CDB70A24D249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8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Conversions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How many meters are in 1543 mm?</a:t>
            </a:r>
          </a:p>
          <a:p>
            <a:endParaRPr lang="en-US" dirty="0"/>
          </a:p>
          <a:p>
            <a:r>
              <a:rPr lang="en-US" dirty="0" smtClean="0"/>
              <a:t>1543 mm = ________________m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57600" y="2743200"/>
            <a:ext cx="11224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/>
              <a:t>1.543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754903"/>
              </p:ext>
            </p:extLst>
          </p:nvPr>
        </p:nvGraphicFramePr>
        <p:xfrm>
          <a:off x="457200" y="3677761"/>
          <a:ext cx="8153398" cy="37084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184783469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486005348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84231252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274818848"/>
                    </a:ext>
                  </a:extLst>
                </a:gridCol>
                <a:gridCol w="2285998">
                  <a:extLst>
                    <a:ext uri="{9D8B030D-6E8A-4147-A177-3AD203B41FA5}">
                      <a16:colId xmlns:a16="http://schemas.microsoft.com/office/drawing/2014/main" val="6632046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Milli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</a:t>
                      </a:r>
                      <a:r>
                        <a:rPr lang="en-US" baseline="30000" dirty="0" smtClean="0"/>
                        <a:t>-3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Thousandth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630625"/>
                  </a:ext>
                </a:extLst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E67D8-48B7-4854-B9A6-9FBD0CE82EA5}" type="datetime1">
              <a:rPr lang="en-US" smtClean="0"/>
              <a:t>9/13/2017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057" y="34684"/>
            <a:ext cx="8229600" cy="1143000"/>
          </a:xfrm>
        </p:spPr>
        <p:txBody>
          <a:bodyPr/>
          <a:lstStyle/>
          <a:p>
            <a:r>
              <a:rPr lang="en-US" dirty="0" smtClean="0"/>
              <a:t>Unit Conversions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8175"/>
            <a:ext cx="8229600" cy="4525963"/>
          </a:xfrm>
        </p:spPr>
        <p:txBody>
          <a:bodyPr/>
          <a:lstStyle/>
          <a:p>
            <a:r>
              <a:rPr lang="en-US" dirty="0" smtClean="0"/>
              <a:t>6.32 m = ____________ km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9872447 m = ______________ Mm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647821 nm = _______________dam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0" y="1651575"/>
            <a:ext cx="9476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0.00632</a:t>
            </a:r>
            <a:endParaRPr lang="en-GB" b="1" dirty="0"/>
          </a:p>
        </p:txBody>
      </p:sp>
      <p:sp>
        <p:nvSpPr>
          <p:cNvPr id="5" name="Rectangle 4"/>
          <p:cNvSpPr/>
          <p:nvPr/>
        </p:nvSpPr>
        <p:spPr>
          <a:xfrm>
            <a:off x="2749841" y="1066800"/>
            <a:ext cx="20425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 smtClean="0"/>
              <a:t>6.32 * 10</a:t>
            </a:r>
            <a:r>
              <a:rPr lang="en-GB" sz="3200" b="1" baseline="30000" dirty="0" smtClean="0"/>
              <a:t>-3</a:t>
            </a:r>
            <a:r>
              <a:rPr lang="en-GB" sz="3200" b="1" dirty="0" smtClean="0"/>
              <a:t> </a:t>
            </a:r>
            <a:endParaRPr lang="en-GB" sz="3200" b="1" dirty="0"/>
          </a:p>
        </p:txBody>
      </p:sp>
      <p:sp>
        <p:nvSpPr>
          <p:cNvPr id="7" name="Rectangle 6"/>
          <p:cNvSpPr/>
          <p:nvPr/>
        </p:nvSpPr>
        <p:spPr>
          <a:xfrm>
            <a:off x="3236633" y="2823686"/>
            <a:ext cx="1752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 smtClean="0"/>
              <a:t>9.872447</a:t>
            </a:r>
            <a:endParaRPr lang="en-GB" sz="3200" b="1" baseline="30000" dirty="0"/>
          </a:p>
        </p:txBody>
      </p:sp>
      <p:sp>
        <p:nvSpPr>
          <p:cNvPr id="9" name="Rectangle 8"/>
          <p:cNvSpPr/>
          <p:nvPr/>
        </p:nvSpPr>
        <p:spPr>
          <a:xfrm>
            <a:off x="3388798" y="4533442"/>
            <a:ext cx="26677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 smtClean="0"/>
              <a:t>6.</a:t>
            </a:r>
            <a:r>
              <a:rPr lang="en-US" sz="3200" b="1" dirty="0" smtClean="0"/>
              <a:t>47821</a:t>
            </a:r>
            <a:r>
              <a:rPr lang="en-GB" sz="3200" b="1" dirty="0" smtClean="0"/>
              <a:t> * 10</a:t>
            </a:r>
            <a:r>
              <a:rPr lang="en-GB" sz="3200" b="1" baseline="30000" dirty="0" smtClean="0"/>
              <a:t>-5</a:t>
            </a:r>
            <a:r>
              <a:rPr lang="en-GB" sz="3200" b="1" dirty="0" smtClean="0"/>
              <a:t> </a:t>
            </a:r>
            <a:endParaRPr lang="en-GB" sz="3200" b="1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322611"/>
              </p:ext>
            </p:extLst>
          </p:nvPr>
        </p:nvGraphicFramePr>
        <p:xfrm>
          <a:off x="544288" y="2104664"/>
          <a:ext cx="8153398" cy="37084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157959057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47160946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74454683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11952315"/>
                    </a:ext>
                  </a:extLst>
                </a:gridCol>
                <a:gridCol w="2285998">
                  <a:extLst>
                    <a:ext uri="{9D8B030D-6E8A-4147-A177-3AD203B41FA5}">
                      <a16:colId xmlns:a16="http://schemas.microsoft.com/office/drawing/2014/main" val="7050579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</a:t>
                      </a:r>
                      <a:r>
                        <a:rPr lang="en-US" baseline="30000" dirty="0" smtClean="0"/>
                        <a:t>3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Thousand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47268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921610"/>
              </p:ext>
            </p:extLst>
          </p:nvPr>
        </p:nvGraphicFramePr>
        <p:xfrm>
          <a:off x="715689" y="3868681"/>
          <a:ext cx="8153398" cy="37084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255138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60002925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89220597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98777144"/>
                    </a:ext>
                  </a:extLst>
                </a:gridCol>
                <a:gridCol w="2285998">
                  <a:extLst>
                    <a:ext uri="{9D8B030D-6E8A-4147-A177-3AD203B41FA5}">
                      <a16:colId xmlns:a16="http://schemas.microsoft.com/office/drawing/2014/main" val="29280066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Mega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1,000,000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</a:t>
                      </a:r>
                      <a:r>
                        <a:rPr lang="en-US" baseline="30000" dirty="0" smtClean="0"/>
                        <a:t>6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07215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611893"/>
              </p:ext>
            </p:extLst>
          </p:nvPr>
        </p:nvGraphicFramePr>
        <p:xfrm>
          <a:off x="638701" y="5715000"/>
          <a:ext cx="8153398" cy="37084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87146019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112568838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53952307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101652540"/>
                    </a:ext>
                  </a:extLst>
                </a:gridCol>
                <a:gridCol w="2285998">
                  <a:extLst>
                    <a:ext uri="{9D8B030D-6E8A-4147-A177-3AD203B41FA5}">
                      <a16:colId xmlns:a16="http://schemas.microsoft.com/office/drawing/2014/main" val="6810614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Nano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0.000000001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</a:t>
                      </a:r>
                      <a:r>
                        <a:rPr lang="en-US" baseline="30000" dirty="0" smtClean="0"/>
                        <a:t>-9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Billionth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254123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747646"/>
              </p:ext>
            </p:extLst>
          </p:nvPr>
        </p:nvGraphicFramePr>
        <p:xfrm>
          <a:off x="645958" y="6132773"/>
          <a:ext cx="8153398" cy="37084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364235366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460608646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77924079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309664689"/>
                    </a:ext>
                  </a:extLst>
                </a:gridCol>
                <a:gridCol w="2285998">
                  <a:extLst>
                    <a:ext uri="{9D8B030D-6E8A-4147-A177-3AD203B41FA5}">
                      <a16:colId xmlns:a16="http://schemas.microsoft.com/office/drawing/2014/main" val="21625174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</a:t>
                      </a:r>
                      <a:r>
                        <a:rPr lang="en-US" baseline="30000" dirty="0" smtClean="0"/>
                        <a:t>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56320"/>
                  </a:ext>
                </a:extLst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06C7-60F8-4C12-8FE0-F025C82F9BF1}" type="datetime1">
              <a:rPr lang="en-US" smtClean="0"/>
              <a:t>9/13/2017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279914" y="3429000"/>
            <a:ext cx="2739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9872447. * 10</a:t>
            </a:r>
            <a:r>
              <a:rPr lang="en-US" baseline="30000" dirty="0" smtClean="0"/>
              <a:t>-6</a:t>
            </a:r>
            <a:r>
              <a:rPr lang="en-US" dirty="0" smtClean="0"/>
              <a:t> = 9.872447</a:t>
            </a:r>
            <a:endParaRPr lang="en-GB" b="1" dirty="0"/>
          </a:p>
        </p:txBody>
      </p:sp>
      <p:sp>
        <p:nvSpPr>
          <p:cNvPr id="16" name="Rectangle 15"/>
          <p:cNvSpPr/>
          <p:nvPr/>
        </p:nvSpPr>
        <p:spPr>
          <a:xfrm>
            <a:off x="6295701" y="3411816"/>
            <a:ext cx="26148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3"/>
            <a:r>
              <a:rPr lang="en-GB" i="1" dirty="0" smtClean="0"/>
              <a:t>(10</a:t>
            </a:r>
            <a:r>
              <a:rPr lang="en-GB" i="1" baseline="30000" dirty="0" smtClean="0"/>
              <a:t>0</a:t>
            </a:r>
            <a:r>
              <a:rPr lang="en-GB" i="1" dirty="0" smtClean="0"/>
              <a:t> </a:t>
            </a:r>
            <a:r>
              <a:rPr lang="en-GB" i="1" dirty="0"/>
              <a:t>/ </a:t>
            </a:r>
            <a:r>
              <a:rPr lang="en-GB" i="1" dirty="0" smtClean="0"/>
              <a:t>10</a:t>
            </a:r>
            <a:r>
              <a:rPr lang="en-GB" i="1" baseline="30000" dirty="0" smtClean="0"/>
              <a:t>6</a:t>
            </a:r>
            <a:r>
              <a:rPr lang="en-GB" i="1" dirty="0" smtClean="0"/>
              <a:t> </a:t>
            </a:r>
            <a:r>
              <a:rPr lang="en-GB" i="1" dirty="0"/>
              <a:t>= 10</a:t>
            </a:r>
            <a:r>
              <a:rPr lang="en-GB" i="1" baseline="30000" dirty="0"/>
              <a:t>0</a:t>
            </a:r>
            <a:r>
              <a:rPr lang="en-GB" i="1" dirty="0"/>
              <a:t> </a:t>
            </a:r>
            <a:r>
              <a:rPr lang="en-GB" i="1" baseline="30000" dirty="0"/>
              <a:t>- </a:t>
            </a:r>
            <a:r>
              <a:rPr lang="en-GB" i="1" baseline="30000" dirty="0" smtClean="0"/>
              <a:t>6 </a:t>
            </a:r>
            <a:r>
              <a:rPr lang="en-GB" i="1" dirty="0" smtClean="0"/>
              <a:t> = 10</a:t>
            </a:r>
            <a:r>
              <a:rPr lang="en-GB" i="1" baseline="30000" dirty="0" smtClean="0"/>
              <a:t>-6</a:t>
            </a:r>
            <a:r>
              <a:rPr lang="en-GB" i="1" dirty="0" smtClean="0"/>
              <a:t>) </a:t>
            </a:r>
            <a:endParaRPr lang="en-GB" i="1" baseline="30000" dirty="0"/>
          </a:p>
        </p:txBody>
      </p:sp>
      <p:sp>
        <p:nvSpPr>
          <p:cNvPr id="17" name="Rectangle 16"/>
          <p:cNvSpPr/>
          <p:nvPr/>
        </p:nvSpPr>
        <p:spPr>
          <a:xfrm>
            <a:off x="3544940" y="5211801"/>
            <a:ext cx="220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647821. </a:t>
            </a:r>
            <a:r>
              <a:rPr lang="en-US" dirty="0" smtClean="0"/>
              <a:t>* 10</a:t>
            </a:r>
            <a:r>
              <a:rPr lang="en-US" baseline="30000" dirty="0" smtClean="0"/>
              <a:t>-10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6177078" y="5211801"/>
            <a:ext cx="27334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3"/>
            <a:r>
              <a:rPr lang="en-GB" i="1" dirty="0" smtClean="0"/>
              <a:t>(10</a:t>
            </a:r>
            <a:r>
              <a:rPr lang="en-GB" i="1" baseline="30000" dirty="0" smtClean="0"/>
              <a:t>-9</a:t>
            </a:r>
            <a:r>
              <a:rPr lang="en-GB" i="1" dirty="0" smtClean="0"/>
              <a:t> </a:t>
            </a:r>
            <a:r>
              <a:rPr lang="en-GB" i="1" dirty="0"/>
              <a:t>/ </a:t>
            </a:r>
            <a:r>
              <a:rPr lang="en-GB" i="1" dirty="0" smtClean="0"/>
              <a:t>10</a:t>
            </a:r>
            <a:r>
              <a:rPr lang="en-GB" i="1" baseline="30000" dirty="0"/>
              <a:t>1</a:t>
            </a:r>
            <a:r>
              <a:rPr lang="en-GB" i="1" dirty="0" smtClean="0"/>
              <a:t> </a:t>
            </a:r>
            <a:r>
              <a:rPr lang="en-GB" i="1" dirty="0"/>
              <a:t>= </a:t>
            </a:r>
            <a:r>
              <a:rPr lang="en-GB" i="1" dirty="0" smtClean="0"/>
              <a:t>10</a:t>
            </a:r>
            <a:r>
              <a:rPr lang="en-GB" i="1" baseline="30000" dirty="0" smtClean="0"/>
              <a:t>-9</a:t>
            </a:r>
            <a:r>
              <a:rPr lang="en-GB" i="1" dirty="0" smtClean="0"/>
              <a:t> </a:t>
            </a:r>
            <a:r>
              <a:rPr lang="en-GB" i="1" baseline="30000" dirty="0"/>
              <a:t>- 1</a:t>
            </a:r>
            <a:r>
              <a:rPr lang="en-GB" i="1" baseline="30000" dirty="0" smtClean="0"/>
              <a:t> </a:t>
            </a:r>
            <a:r>
              <a:rPr lang="en-GB" i="1" dirty="0" smtClean="0"/>
              <a:t> = 10</a:t>
            </a:r>
            <a:r>
              <a:rPr lang="en-GB" i="1" baseline="30000" dirty="0" smtClean="0"/>
              <a:t>-10</a:t>
            </a:r>
            <a:r>
              <a:rPr lang="en-GB" i="1" dirty="0" smtClean="0"/>
              <a:t>) </a:t>
            </a:r>
            <a:endParaRPr lang="en-GB" i="1" baseline="30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7" grpId="0"/>
      <p:bldP spid="9" grpId="0"/>
      <p:bldP spid="15" grpId="0" uiExpand="1"/>
      <p:bldP spid="16" grpId="0"/>
      <p:bldP spid="17" grpId="0" uiExpand="1"/>
      <p:bldP spid="1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0.024 m = _________________ </a:t>
            </a:r>
            <a:r>
              <a:rPr lang="el-GR" dirty="0" smtClean="0"/>
              <a:t>μ</a:t>
            </a:r>
            <a:r>
              <a:rPr lang="en-US" dirty="0" smtClean="0"/>
              <a:t>m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1.574 </a:t>
            </a:r>
            <a:r>
              <a:rPr lang="en-US" dirty="0" err="1" smtClean="0"/>
              <a:t>hm</a:t>
            </a:r>
            <a:r>
              <a:rPr lang="en-US" dirty="0" smtClean="0"/>
              <a:t> = ________________dam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7.54 Tm = _______________Gm</a:t>
            </a:r>
          </a:p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656261"/>
              </p:ext>
            </p:extLst>
          </p:nvPr>
        </p:nvGraphicFramePr>
        <p:xfrm>
          <a:off x="703098" y="1224118"/>
          <a:ext cx="8153398" cy="37084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151328795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89587649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773786347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520335553"/>
                    </a:ext>
                  </a:extLst>
                </a:gridCol>
                <a:gridCol w="2285998">
                  <a:extLst>
                    <a:ext uri="{9D8B030D-6E8A-4147-A177-3AD203B41FA5}">
                      <a16:colId xmlns:a16="http://schemas.microsoft.com/office/drawing/2014/main" val="6950852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Micro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</a:t>
                      </a:r>
                      <a:r>
                        <a:rPr lang="en-US" baseline="30000" dirty="0" smtClean="0"/>
                        <a:t>-6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Millionth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555663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536371" y="763002"/>
            <a:ext cx="3677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0.024 * 10</a:t>
            </a:r>
            <a:r>
              <a:rPr lang="en-US" baseline="30000" dirty="0" smtClean="0"/>
              <a:t>6</a:t>
            </a:r>
            <a:r>
              <a:rPr lang="en-US" dirty="0" smtClean="0"/>
              <a:t> = 2.4 * 10</a:t>
            </a:r>
            <a:r>
              <a:rPr lang="en-US" baseline="30000" dirty="0" smtClean="0"/>
              <a:t>-2</a:t>
            </a:r>
            <a:r>
              <a:rPr lang="en-US" dirty="0" smtClean="0"/>
              <a:t> * 10</a:t>
            </a:r>
            <a:r>
              <a:rPr lang="en-US" baseline="30000" dirty="0" smtClean="0"/>
              <a:t>6</a:t>
            </a:r>
            <a:r>
              <a:rPr lang="en-US" dirty="0" smtClean="0"/>
              <a:t> = </a:t>
            </a:r>
            <a:r>
              <a:rPr lang="en-US" b="1" dirty="0" smtClean="0"/>
              <a:t>24000</a:t>
            </a:r>
            <a:endParaRPr lang="en-GB" b="1" dirty="0"/>
          </a:p>
        </p:txBody>
      </p:sp>
      <p:sp>
        <p:nvSpPr>
          <p:cNvPr id="5" name="Rectangle 4"/>
          <p:cNvSpPr/>
          <p:nvPr/>
        </p:nvSpPr>
        <p:spPr>
          <a:xfrm>
            <a:off x="3429000" y="249939"/>
            <a:ext cx="17508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 smtClean="0"/>
              <a:t>2.4 * 10</a:t>
            </a:r>
            <a:r>
              <a:rPr lang="en-GB" sz="3200" b="1" baseline="30000" dirty="0" smtClean="0"/>
              <a:t>4</a:t>
            </a:r>
            <a:r>
              <a:rPr lang="en-GB" sz="3200" b="1" dirty="0" smtClean="0"/>
              <a:t> </a:t>
            </a:r>
            <a:endParaRPr lang="en-GB" sz="3200" b="1" dirty="0"/>
          </a:p>
        </p:txBody>
      </p:sp>
      <p:sp>
        <p:nvSpPr>
          <p:cNvPr id="6" name="Rectangle 5"/>
          <p:cNvSpPr/>
          <p:nvPr/>
        </p:nvSpPr>
        <p:spPr>
          <a:xfrm>
            <a:off x="6711135" y="848816"/>
            <a:ext cx="23150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3"/>
            <a:r>
              <a:rPr lang="en-GB" sz="1200" i="1" dirty="0" smtClean="0"/>
              <a:t>(10</a:t>
            </a:r>
            <a:r>
              <a:rPr lang="en-GB" sz="1200" i="1" baseline="30000" dirty="0" smtClean="0"/>
              <a:t>0</a:t>
            </a:r>
            <a:r>
              <a:rPr lang="en-GB" sz="1200" i="1" dirty="0" smtClean="0"/>
              <a:t> </a:t>
            </a:r>
            <a:r>
              <a:rPr lang="en-GB" sz="1200" i="1" dirty="0"/>
              <a:t>/ 10</a:t>
            </a:r>
            <a:r>
              <a:rPr lang="en-GB" sz="1200" i="1" baseline="30000" dirty="0"/>
              <a:t>-6</a:t>
            </a:r>
            <a:r>
              <a:rPr lang="en-GB" sz="1200" i="1" dirty="0"/>
              <a:t> = 10</a:t>
            </a:r>
            <a:r>
              <a:rPr lang="en-GB" sz="1200" i="1" baseline="30000" dirty="0"/>
              <a:t>0</a:t>
            </a:r>
            <a:r>
              <a:rPr lang="en-GB" sz="1200" i="1" dirty="0"/>
              <a:t> </a:t>
            </a:r>
            <a:r>
              <a:rPr lang="en-GB" sz="1200" i="1" baseline="30000" dirty="0"/>
              <a:t>- -6 </a:t>
            </a:r>
            <a:r>
              <a:rPr lang="en-GB" sz="1200" i="1" dirty="0" smtClean="0"/>
              <a:t> = 10</a:t>
            </a:r>
            <a:r>
              <a:rPr lang="en-GB" sz="1200" i="1" baseline="30000" dirty="0" smtClean="0"/>
              <a:t>0</a:t>
            </a:r>
            <a:r>
              <a:rPr lang="en-GB" sz="1200" i="1" dirty="0" smtClean="0"/>
              <a:t> </a:t>
            </a:r>
            <a:r>
              <a:rPr lang="en-GB" sz="1200" i="1" baseline="30000" dirty="0" smtClean="0"/>
              <a:t>+ 6</a:t>
            </a:r>
            <a:r>
              <a:rPr lang="en-GB" sz="1200" i="1" dirty="0" smtClean="0"/>
              <a:t> = 10</a:t>
            </a:r>
            <a:r>
              <a:rPr lang="en-GB" sz="1200" i="1" baseline="30000" dirty="0" smtClean="0"/>
              <a:t>6</a:t>
            </a:r>
            <a:r>
              <a:rPr lang="en-GB" sz="1200" i="1" dirty="0" smtClean="0"/>
              <a:t>) </a:t>
            </a:r>
            <a:endParaRPr lang="en-GB" sz="1200" i="1" baseline="30000" dirty="0"/>
          </a:p>
        </p:txBody>
      </p:sp>
      <p:sp>
        <p:nvSpPr>
          <p:cNvPr id="8" name="Rectangle 7"/>
          <p:cNvSpPr/>
          <p:nvPr/>
        </p:nvSpPr>
        <p:spPr>
          <a:xfrm>
            <a:off x="3429000" y="2557819"/>
            <a:ext cx="11272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 smtClean="0"/>
              <a:t>15.74</a:t>
            </a:r>
            <a:endParaRPr lang="en-GB" sz="3200" b="1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47900"/>
              </p:ext>
            </p:extLst>
          </p:nvPr>
        </p:nvGraphicFramePr>
        <p:xfrm>
          <a:off x="618250" y="3500194"/>
          <a:ext cx="8153398" cy="74168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32423603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458500738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16091626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995880988"/>
                    </a:ext>
                  </a:extLst>
                </a:gridCol>
                <a:gridCol w="2285998">
                  <a:extLst>
                    <a:ext uri="{9D8B030D-6E8A-4147-A177-3AD203B41FA5}">
                      <a16:colId xmlns:a16="http://schemas.microsoft.com/office/drawing/2014/main" val="30087359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Hecto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</a:t>
                      </a:r>
                      <a:r>
                        <a:rPr lang="en-US" baseline="30000" dirty="0" smtClean="0"/>
                        <a:t>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Hundred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391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</a:t>
                      </a:r>
                      <a:r>
                        <a:rPr lang="en-US" baseline="30000" dirty="0" smtClean="0"/>
                        <a:t>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547721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2590800" y="3078495"/>
            <a:ext cx="41585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3"/>
            <a:r>
              <a:rPr lang="en-GB" sz="1600" dirty="0" smtClean="0"/>
              <a:t>1.574 * 10</a:t>
            </a:r>
            <a:r>
              <a:rPr lang="en-GB" sz="1600" baseline="30000" dirty="0" smtClean="0"/>
              <a:t>2</a:t>
            </a:r>
            <a:r>
              <a:rPr lang="en-GB" sz="1600" dirty="0" smtClean="0"/>
              <a:t> </a:t>
            </a:r>
            <a:r>
              <a:rPr lang="en-GB" sz="1600" dirty="0"/>
              <a:t>/ </a:t>
            </a:r>
            <a:r>
              <a:rPr lang="en-GB" sz="1600" dirty="0" smtClean="0"/>
              <a:t>10</a:t>
            </a:r>
            <a:r>
              <a:rPr lang="en-GB" sz="1600" baseline="30000" dirty="0"/>
              <a:t>1</a:t>
            </a:r>
            <a:r>
              <a:rPr lang="en-GB" sz="1600" dirty="0" smtClean="0"/>
              <a:t> </a:t>
            </a:r>
            <a:r>
              <a:rPr lang="en-GB" sz="1600" dirty="0"/>
              <a:t>= 1.574 </a:t>
            </a:r>
            <a:r>
              <a:rPr lang="en-GB" sz="1600" dirty="0" smtClean="0"/>
              <a:t> * 10</a:t>
            </a:r>
            <a:r>
              <a:rPr lang="en-GB" sz="1600" baseline="30000" dirty="0" smtClean="0"/>
              <a:t>2</a:t>
            </a:r>
            <a:r>
              <a:rPr lang="en-GB" sz="1600" dirty="0" smtClean="0"/>
              <a:t> </a:t>
            </a:r>
            <a:r>
              <a:rPr lang="en-GB" sz="1600" baseline="30000" dirty="0"/>
              <a:t>- 1</a:t>
            </a:r>
            <a:r>
              <a:rPr lang="en-GB" sz="1600" baseline="30000" dirty="0" smtClean="0"/>
              <a:t> </a:t>
            </a:r>
            <a:r>
              <a:rPr lang="en-GB" sz="1600" dirty="0" smtClean="0"/>
              <a:t> = 1.574 * 10</a:t>
            </a:r>
            <a:r>
              <a:rPr lang="en-GB" sz="1600" baseline="30000" dirty="0" smtClean="0"/>
              <a:t>1</a:t>
            </a:r>
            <a:r>
              <a:rPr lang="en-GB" sz="1600" dirty="0" smtClean="0"/>
              <a:t> </a:t>
            </a:r>
            <a:endParaRPr lang="en-GB" sz="1600" baseline="30000" dirty="0"/>
          </a:p>
        </p:txBody>
      </p:sp>
      <p:sp>
        <p:nvSpPr>
          <p:cNvPr id="13" name="Rectangle 12"/>
          <p:cNvSpPr/>
          <p:nvPr/>
        </p:nvSpPr>
        <p:spPr>
          <a:xfrm>
            <a:off x="3416429" y="4915100"/>
            <a:ext cx="10182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 smtClean="0"/>
              <a:t>7540</a:t>
            </a:r>
            <a:endParaRPr lang="en-GB" sz="3200" b="1" dirty="0"/>
          </a:p>
        </p:txBody>
      </p:sp>
      <p:sp>
        <p:nvSpPr>
          <p:cNvPr id="14" name="Rectangle 13"/>
          <p:cNvSpPr/>
          <p:nvPr/>
        </p:nvSpPr>
        <p:spPr>
          <a:xfrm>
            <a:off x="2466008" y="5387228"/>
            <a:ext cx="39372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3"/>
            <a:r>
              <a:rPr lang="en-GB" sz="1600" dirty="0"/>
              <a:t>7.54 </a:t>
            </a:r>
            <a:r>
              <a:rPr lang="en-GB" sz="1600" dirty="0" smtClean="0"/>
              <a:t>* 10</a:t>
            </a:r>
            <a:r>
              <a:rPr lang="en-GB" sz="1600" baseline="30000" dirty="0" smtClean="0"/>
              <a:t>12</a:t>
            </a:r>
            <a:r>
              <a:rPr lang="en-GB" sz="1600" dirty="0" smtClean="0"/>
              <a:t> </a:t>
            </a:r>
            <a:r>
              <a:rPr lang="en-GB" sz="1600" dirty="0"/>
              <a:t>/ </a:t>
            </a:r>
            <a:r>
              <a:rPr lang="en-GB" sz="1600" dirty="0" smtClean="0"/>
              <a:t>10</a:t>
            </a:r>
            <a:r>
              <a:rPr lang="en-GB" sz="1600" baseline="30000" dirty="0" smtClean="0"/>
              <a:t>9</a:t>
            </a:r>
            <a:r>
              <a:rPr lang="en-GB" sz="1600" dirty="0" smtClean="0"/>
              <a:t> </a:t>
            </a:r>
            <a:r>
              <a:rPr lang="en-GB" sz="1600" dirty="0"/>
              <a:t>= 7.54 </a:t>
            </a:r>
            <a:r>
              <a:rPr lang="en-GB" sz="1600" dirty="0" smtClean="0"/>
              <a:t>* 10</a:t>
            </a:r>
            <a:r>
              <a:rPr lang="en-GB" sz="1600" baseline="30000" dirty="0" smtClean="0"/>
              <a:t>12</a:t>
            </a:r>
            <a:r>
              <a:rPr lang="en-GB" sz="1600" dirty="0" smtClean="0"/>
              <a:t> </a:t>
            </a:r>
            <a:r>
              <a:rPr lang="en-GB" sz="1600" baseline="30000" dirty="0"/>
              <a:t>- </a:t>
            </a:r>
            <a:r>
              <a:rPr lang="en-GB" sz="1600" baseline="30000" dirty="0" smtClean="0"/>
              <a:t>9 </a:t>
            </a:r>
            <a:r>
              <a:rPr lang="en-GB" sz="1600" dirty="0" smtClean="0"/>
              <a:t> = </a:t>
            </a:r>
            <a:r>
              <a:rPr lang="en-GB" sz="1600" dirty="0"/>
              <a:t>7.54</a:t>
            </a:r>
            <a:r>
              <a:rPr lang="en-GB" sz="1600" dirty="0" smtClean="0"/>
              <a:t> * 10</a:t>
            </a:r>
            <a:r>
              <a:rPr lang="en-GB" sz="1600" baseline="30000" dirty="0"/>
              <a:t>3</a:t>
            </a:r>
            <a:r>
              <a:rPr lang="en-GB" sz="1600" dirty="0" smtClean="0"/>
              <a:t> </a:t>
            </a:r>
            <a:endParaRPr lang="en-GB" sz="1600" baseline="30000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877824"/>
              </p:ext>
            </p:extLst>
          </p:nvPr>
        </p:nvGraphicFramePr>
        <p:xfrm>
          <a:off x="479533" y="5776270"/>
          <a:ext cx="8153398" cy="74168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325112764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739698136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8151283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08481871"/>
                    </a:ext>
                  </a:extLst>
                </a:gridCol>
                <a:gridCol w="2285998">
                  <a:extLst>
                    <a:ext uri="{9D8B030D-6E8A-4147-A177-3AD203B41FA5}">
                      <a16:colId xmlns:a16="http://schemas.microsoft.com/office/drawing/2014/main" val="15753396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1,000,000,000,000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r>
                        <a:rPr lang="en-US" baseline="30000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Trillion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719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Giga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1,000,000,000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</a:t>
                      </a:r>
                      <a:r>
                        <a:rPr lang="en-US" baseline="30000" dirty="0" smtClean="0"/>
                        <a:t>9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836133"/>
                  </a:ext>
                </a:extLst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D3B8D-1605-4CA9-A4DB-09B464937740}" type="datetime1">
              <a:rPr lang="en-US" smtClean="0"/>
              <a:t>9/13/2017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/>
      <p:bldP spid="5" grpId="0" uiExpand="1"/>
      <p:bldP spid="6" grpId="0"/>
      <p:bldP spid="8" grpId="0" uiExpand="1"/>
      <p:bldP spid="12" grpId="0"/>
      <p:bldP spid="13" grpId="0" uiExpand="1"/>
      <p:bldP spid="1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Accuracy: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the nearness of a value to the standard or true value</a:t>
            </a:r>
          </a:p>
          <a:p>
            <a:endParaRPr lang="en-US" b="1" u="sng" dirty="0"/>
          </a:p>
          <a:p>
            <a:r>
              <a:rPr lang="en-US" dirty="0" smtClean="0">
                <a:solidFill>
                  <a:srgbClr val="0070C0"/>
                </a:solidFill>
              </a:rPr>
              <a:t>An accurate measuring device will provide measurements near the accepted value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8BAE-90FF-4EE9-8916-33AD3E3472FE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Inaccurate measurements may be corrected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through instrument calibration</a:t>
            </a:r>
          </a:p>
          <a:p>
            <a:pPr lvl="1"/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Scale reads 1 kg when empty</a:t>
            </a:r>
          </a:p>
          <a:p>
            <a:pPr lvl="1"/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Stopwatch takes half a second to stop when clicked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Example: your weight 50 kg, but the scale says 60 kg.  By adding 10 kg to the inaccurate readings, biases can be corrected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BC248-5F52-48B1-9988-83057A598043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Vocabulary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2303194"/>
              </p:ext>
            </p:extLst>
          </p:nvPr>
        </p:nvGraphicFramePr>
        <p:xfrm>
          <a:off x="457200" y="1600201"/>
          <a:ext cx="67056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292630761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229707717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494831328"/>
                    </a:ext>
                  </a:extLst>
                </a:gridCol>
              </a:tblGrid>
              <a:tr h="533399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Content:</a:t>
                      </a:r>
                      <a:endParaRPr lang="en-GB" sz="3200" dirty="0"/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aseline="0" dirty="0" smtClean="0"/>
                        <a:t>Start</a:t>
                      </a:r>
                      <a:endParaRPr lang="en-GB" sz="3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End</a:t>
                      </a:r>
                      <a:endParaRPr lang="en-GB" sz="3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8725054"/>
                  </a:ext>
                </a:extLst>
              </a:tr>
              <a:tr h="526994">
                <a:tc>
                  <a:txBody>
                    <a:bodyPr/>
                    <a:lstStyle/>
                    <a:p>
                      <a:pPr marL="0" lvl="1" algn="l" defTabSz="457200" rtl="0" eaLnBrk="1" latinLnBrk="0" hangingPunct="1"/>
                      <a:r>
                        <a:rPr lang="en-GB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metric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16642000"/>
                  </a:ext>
                </a:extLst>
              </a:tr>
              <a:tr h="526994">
                <a:tc>
                  <a:txBody>
                    <a:bodyPr/>
                    <a:lstStyle/>
                    <a:p>
                      <a:r>
                        <a:rPr lang="en-GB" sz="3200" b="1" dirty="0" smtClean="0"/>
                        <a:t>imperial</a:t>
                      </a:r>
                      <a:endParaRPr lang="en-GB" sz="3200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3920886"/>
                  </a:ext>
                </a:extLst>
              </a:tr>
              <a:tr h="526994">
                <a:tc>
                  <a:txBody>
                    <a:bodyPr/>
                    <a:lstStyle/>
                    <a:p>
                      <a:r>
                        <a:rPr lang="en-GB" sz="3200" b="1" dirty="0" smtClean="0"/>
                        <a:t>units</a:t>
                      </a:r>
                      <a:endParaRPr lang="en-GB" sz="3200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9730103"/>
                  </a:ext>
                </a:extLst>
              </a:tr>
              <a:tr h="526994">
                <a:tc>
                  <a:txBody>
                    <a:bodyPr/>
                    <a:lstStyle/>
                    <a:p>
                      <a:r>
                        <a:rPr lang="en-GB" sz="3200" b="1" dirty="0" smtClean="0"/>
                        <a:t>base</a:t>
                      </a:r>
                      <a:endParaRPr lang="en-GB" sz="3200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48776870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16B5A-2707-47D6-92FF-7206B6C8D507}" type="datetime1">
              <a:rPr lang="en-US" smtClean="0"/>
              <a:t>9/13/2017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86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smtClean="0">
                <a:solidFill>
                  <a:srgbClr val="00B0F0"/>
                </a:solidFill>
              </a:rPr>
              <a:t>Precision:</a:t>
            </a:r>
            <a:r>
              <a:rPr lang="en-US" dirty="0" smtClean="0">
                <a:solidFill>
                  <a:srgbClr val="00B0F0"/>
                </a:solidFill>
              </a:rPr>
              <a:t> The degree to which several measurements provide answers very close to each other</a:t>
            </a:r>
          </a:p>
          <a:p>
            <a:endParaRPr lang="en-US" b="1" u="sng" dirty="0"/>
          </a:p>
          <a:p>
            <a:r>
              <a:rPr lang="en-US" dirty="0" smtClean="0">
                <a:solidFill>
                  <a:srgbClr val="7030A0"/>
                </a:solidFill>
              </a:rPr>
              <a:t>The less “scatter” of data, the more precise the measuring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C00000"/>
                </a:solidFill>
              </a:rPr>
              <a:t>Example: hitting the outer ring of the target every time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C496-FDA8-4BB0-BC6F-05CA9A2FBE0E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Precision measures the spread of data</a:t>
            </a:r>
          </a:p>
          <a:p>
            <a:endParaRPr lang="en-US" dirty="0"/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Imprecise measurements have a large spread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C00000"/>
                </a:solidFill>
              </a:rPr>
              <a:t>Example: your scale gives you measurements of 120 kg, 117 </a:t>
            </a:r>
            <a:r>
              <a:rPr lang="en-US" dirty="0">
                <a:solidFill>
                  <a:srgbClr val="C00000"/>
                </a:solidFill>
              </a:rPr>
              <a:t>kg, </a:t>
            </a:r>
            <a:r>
              <a:rPr lang="en-US" dirty="0" smtClean="0">
                <a:solidFill>
                  <a:srgbClr val="C00000"/>
                </a:solidFill>
              </a:rPr>
              <a:t>124 </a:t>
            </a:r>
            <a:r>
              <a:rPr lang="en-US" dirty="0">
                <a:solidFill>
                  <a:srgbClr val="C00000"/>
                </a:solidFill>
              </a:rPr>
              <a:t>kg, </a:t>
            </a:r>
            <a:r>
              <a:rPr lang="en-US" dirty="0" smtClean="0">
                <a:solidFill>
                  <a:srgbClr val="C00000"/>
                </a:solidFill>
              </a:rPr>
              <a:t>and 114 </a:t>
            </a:r>
            <a:r>
              <a:rPr lang="en-US" dirty="0">
                <a:solidFill>
                  <a:srgbClr val="C00000"/>
                </a:solidFill>
              </a:rPr>
              <a:t>kg </a:t>
            </a:r>
            <a:r>
              <a:rPr lang="en-US" dirty="0" smtClean="0">
                <a:solidFill>
                  <a:srgbClr val="C00000"/>
                </a:solidFill>
              </a:rPr>
              <a:t>when you measure your weight 4 times in a row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51B5-ACCE-4773-BF0A-3371CC22A1A9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Accuracy vs. Precision</a:t>
            </a:r>
            <a:endParaRPr lang="en-US" dirty="0"/>
          </a:p>
        </p:txBody>
      </p:sp>
      <p:pic>
        <p:nvPicPr>
          <p:cNvPr id="6" name="Content Placeholder 5" descr="bulls ey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  <p:sp>
        <p:nvSpPr>
          <p:cNvPr id="7" name="TextBox 6"/>
          <p:cNvSpPr txBox="1"/>
          <p:nvPr/>
        </p:nvSpPr>
        <p:spPr>
          <a:xfrm>
            <a:off x="228600" y="1143000"/>
            <a:ext cx="1593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Far from target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1905000"/>
            <a:ext cx="1382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Large spread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1676400" y="1447800"/>
            <a:ext cx="1066800" cy="381000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8" idx="3"/>
          </p:cNvCxnSpPr>
          <p:nvPr/>
        </p:nvCxnSpPr>
        <p:spPr>
          <a:xfrm flipH="1">
            <a:off x="1686845" y="2057400"/>
            <a:ext cx="980156" cy="32266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705600" y="1295400"/>
            <a:ext cx="1550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Close to target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934200" y="1828800"/>
            <a:ext cx="1382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Large spread</a:t>
            </a:r>
            <a:endParaRPr lang="en-US" dirty="0"/>
          </a:p>
        </p:txBody>
      </p:sp>
      <p:cxnSp>
        <p:nvCxnSpPr>
          <p:cNvPr id="18" name="Straight Arrow Connector 17"/>
          <p:cNvCxnSpPr>
            <a:endCxn id="15" idx="1"/>
          </p:cNvCxnSpPr>
          <p:nvPr/>
        </p:nvCxnSpPr>
        <p:spPr>
          <a:xfrm flipV="1">
            <a:off x="6324600" y="1480066"/>
            <a:ext cx="381000" cy="272534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6" idx="1"/>
          </p:cNvCxnSpPr>
          <p:nvPr/>
        </p:nvCxnSpPr>
        <p:spPr>
          <a:xfrm flipV="1">
            <a:off x="6324600" y="2013466"/>
            <a:ext cx="609600" cy="43934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8600" y="3810000"/>
            <a:ext cx="1593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Far from target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28600" y="4343400"/>
            <a:ext cx="1380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Small spread</a:t>
            </a:r>
            <a:endParaRPr lang="en-US" dirty="0"/>
          </a:p>
        </p:txBody>
      </p:sp>
      <p:cxnSp>
        <p:nvCxnSpPr>
          <p:cNvPr id="25" name="Straight Arrow Connector 24"/>
          <p:cNvCxnSpPr>
            <a:endCxn id="24" idx="3"/>
          </p:cNvCxnSpPr>
          <p:nvPr/>
        </p:nvCxnSpPr>
        <p:spPr>
          <a:xfrm flipH="1">
            <a:off x="1609299" y="4267200"/>
            <a:ext cx="1123457" cy="26086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1905000" y="4038600"/>
            <a:ext cx="818658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934200" y="3657600"/>
            <a:ext cx="1550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Close to target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010400" y="4191000"/>
            <a:ext cx="1380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Small spread</a:t>
            </a:r>
            <a:endParaRPr lang="en-US" dirty="0"/>
          </a:p>
        </p:txBody>
      </p:sp>
      <p:cxnSp>
        <p:nvCxnSpPr>
          <p:cNvPr id="31" name="Straight Arrow Connector 30"/>
          <p:cNvCxnSpPr>
            <a:endCxn id="30" idx="1"/>
          </p:cNvCxnSpPr>
          <p:nvPr/>
        </p:nvCxnSpPr>
        <p:spPr>
          <a:xfrm>
            <a:off x="6324600" y="4234934"/>
            <a:ext cx="685800" cy="140732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29" idx="1"/>
          </p:cNvCxnSpPr>
          <p:nvPr/>
        </p:nvCxnSpPr>
        <p:spPr>
          <a:xfrm flipV="1">
            <a:off x="6324600" y="3842266"/>
            <a:ext cx="609600" cy="196334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EBDE-1C75-4AD1-A045-3E66BF2DDD58}" type="datetime1">
              <a:rPr lang="en-US" smtClean="0"/>
              <a:t>9/13/2017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5" grpId="0"/>
      <p:bldP spid="16" grpId="0"/>
      <p:bldP spid="23" grpId="0"/>
      <p:bldP spid="24" grpId="0"/>
      <p:bldP spid="29" grpId="0"/>
      <p:bldP spid="3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[image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2590800"/>
            <a:ext cx="3048000" cy="1362075"/>
          </a:xfrm>
          <a:prstGeom prst="rect">
            <a:avLst/>
          </a:prstGeom>
          <a:noFill/>
        </p:spPr>
      </p:pic>
      <p:pic>
        <p:nvPicPr>
          <p:cNvPr id="32771" name="Picture 3" descr="[image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4648200"/>
            <a:ext cx="3048000" cy="1343025"/>
          </a:xfrm>
          <a:prstGeom prst="rect">
            <a:avLst/>
          </a:prstGeom>
          <a:noFill/>
        </p:spPr>
      </p:pic>
      <p:pic>
        <p:nvPicPr>
          <p:cNvPr id="32772" name="Picture 4" descr="[image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4495800"/>
            <a:ext cx="3048000" cy="1295401"/>
          </a:xfrm>
          <a:prstGeom prst="rect">
            <a:avLst/>
          </a:prstGeom>
          <a:noFill/>
        </p:spPr>
      </p:pic>
      <p:pic>
        <p:nvPicPr>
          <p:cNvPr id="32773" name="Picture 5" descr="[image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2667000"/>
            <a:ext cx="3048000" cy="1362076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33400" y="1600200"/>
            <a:ext cx="74368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The shooter is aiming for the back right corner of the net.  Which shows high accuracy and high precision?</a:t>
            </a:r>
            <a:endParaRPr lang="en-US" sz="2200" dirty="0"/>
          </a:p>
        </p:txBody>
      </p:sp>
      <p:sp>
        <p:nvSpPr>
          <p:cNvPr id="12" name="TextBox 11"/>
          <p:cNvSpPr txBox="1"/>
          <p:nvPr/>
        </p:nvSpPr>
        <p:spPr>
          <a:xfrm>
            <a:off x="2362200" y="4038600"/>
            <a:ext cx="33855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/>
              <a:t>a</a:t>
            </a:r>
            <a:endParaRPr lang="en-US" sz="2500" dirty="0"/>
          </a:p>
        </p:txBody>
      </p:sp>
      <p:sp>
        <p:nvSpPr>
          <p:cNvPr id="13" name="TextBox 12"/>
          <p:cNvSpPr txBox="1"/>
          <p:nvPr/>
        </p:nvSpPr>
        <p:spPr>
          <a:xfrm>
            <a:off x="6858000" y="3886200"/>
            <a:ext cx="35298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/>
              <a:t>b</a:t>
            </a:r>
            <a:endParaRPr lang="en-US" sz="2500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0" y="6019800"/>
            <a:ext cx="32092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/>
              <a:t>c</a:t>
            </a:r>
            <a:endParaRPr lang="en-US" sz="2500" dirty="0"/>
          </a:p>
        </p:txBody>
      </p:sp>
      <p:sp>
        <p:nvSpPr>
          <p:cNvPr id="15" name="TextBox 14"/>
          <p:cNvSpPr txBox="1"/>
          <p:nvPr/>
        </p:nvSpPr>
        <p:spPr>
          <a:xfrm>
            <a:off x="6858000" y="6096000"/>
            <a:ext cx="35298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d</a:t>
            </a:r>
            <a:endParaRPr lang="en-US" sz="25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B55F-93E8-472B-BF90-422E587CA141}" type="datetime1">
              <a:rPr lang="en-US" smtClean="0"/>
              <a:t>9/13/2017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[image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2590800"/>
            <a:ext cx="3048000" cy="1362075"/>
          </a:xfrm>
          <a:prstGeom prst="rect">
            <a:avLst/>
          </a:prstGeom>
          <a:noFill/>
        </p:spPr>
      </p:pic>
      <p:pic>
        <p:nvPicPr>
          <p:cNvPr id="32771" name="Picture 3" descr="[image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4648200"/>
            <a:ext cx="3048000" cy="1343025"/>
          </a:xfrm>
          <a:prstGeom prst="rect">
            <a:avLst/>
          </a:prstGeom>
          <a:noFill/>
        </p:spPr>
      </p:pic>
      <p:pic>
        <p:nvPicPr>
          <p:cNvPr id="32772" name="Picture 4" descr="[image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4495800"/>
            <a:ext cx="3048000" cy="1295401"/>
          </a:xfrm>
          <a:prstGeom prst="rect">
            <a:avLst/>
          </a:prstGeom>
          <a:noFill/>
        </p:spPr>
      </p:pic>
      <p:pic>
        <p:nvPicPr>
          <p:cNvPr id="32773" name="Picture 5" descr="[image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2667000"/>
            <a:ext cx="3048000" cy="1362076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33400" y="1600200"/>
            <a:ext cx="74368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The shooter is aiming for the back right corner of the net.  Which shows high accuracy and low precision?</a:t>
            </a:r>
            <a:endParaRPr lang="en-US" sz="2200" dirty="0"/>
          </a:p>
        </p:txBody>
      </p:sp>
      <p:sp>
        <p:nvSpPr>
          <p:cNvPr id="12" name="TextBox 11"/>
          <p:cNvSpPr txBox="1"/>
          <p:nvPr/>
        </p:nvSpPr>
        <p:spPr>
          <a:xfrm>
            <a:off x="2362200" y="4038600"/>
            <a:ext cx="33855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/>
              <a:t>a</a:t>
            </a:r>
            <a:endParaRPr lang="en-US" sz="2500" dirty="0"/>
          </a:p>
        </p:txBody>
      </p:sp>
      <p:sp>
        <p:nvSpPr>
          <p:cNvPr id="13" name="TextBox 12"/>
          <p:cNvSpPr txBox="1"/>
          <p:nvPr/>
        </p:nvSpPr>
        <p:spPr>
          <a:xfrm>
            <a:off x="6858000" y="3886200"/>
            <a:ext cx="35298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/>
              <a:t>b</a:t>
            </a:r>
            <a:endParaRPr lang="en-US" sz="2500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0" y="6019800"/>
            <a:ext cx="32092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/>
              <a:t>c</a:t>
            </a:r>
            <a:endParaRPr lang="en-US" sz="2500" dirty="0"/>
          </a:p>
        </p:txBody>
      </p:sp>
      <p:sp>
        <p:nvSpPr>
          <p:cNvPr id="15" name="TextBox 14"/>
          <p:cNvSpPr txBox="1"/>
          <p:nvPr/>
        </p:nvSpPr>
        <p:spPr>
          <a:xfrm>
            <a:off x="6858000" y="6096000"/>
            <a:ext cx="35298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d</a:t>
            </a:r>
            <a:endParaRPr lang="en-US" sz="25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A74B-FE8B-4CE0-BA1D-4807340D224B}" type="datetime1">
              <a:rPr lang="en-US" smtClean="0"/>
              <a:t>9/13/2017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Plenary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pairs give your partner a sample conversion to perform.</a:t>
            </a:r>
          </a:p>
          <a:p>
            <a:r>
              <a:rPr lang="en-GB" dirty="0"/>
              <a:t>Choose one of your lowest graded words from the vocabulary of this lesson and create a vocabulary word map.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493123"/>
              </p:ext>
            </p:extLst>
          </p:nvPr>
        </p:nvGraphicFramePr>
        <p:xfrm>
          <a:off x="914400" y="4252686"/>
          <a:ext cx="739140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700">
                  <a:extLst>
                    <a:ext uri="{9D8B030D-6E8A-4147-A177-3AD203B41FA5}">
                      <a16:colId xmlns:a16="http://schemas.microsoft.com/office/drawing/2014/main" val="539035974"/>
                    </a:ext>
                  </a:extLst>
                </a:gridCol>
                <a:gridCol w="3695700">
                  <a:extLst>
                    <a:ext uri="{9D8B030D-6E8A-4147-A177-3AD203B41FA5}">
                      <a16:colId xmlns:a16="http://schemas.microsoft.com/office/drawing/2014/main" val="3688053335"/>
                    </a:ext>
                  </a:extLst>
                </a:gridCol>
              </a:tblGrid>
              <a:tr h="80960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Definition in your own</a:t>
                      </a:r>
                      <a:r>
                        <a:rPr lang="en-GB" sz="2400" b="1" baseline="0" dirty="0" smtClean="0">
                          <a:solidFill>
                            <a:schemeClr val="tx1"/>
                          </a:solidFill>
                        </a:rPr>
                        <a:t> words.</a:t>
                      </a:r>
                      <a:endParaRPr lang="en-GB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Synonyms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6336992"/>
                  </a:ext>
                </a:extLst>
              </a:tr>
              <a:tr h="80960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Use it meaningfully</a:t>
                      </a:r>
                      <a:r>
                        <a:rPr lang="en-GB" sz="2400" b="1" baseline="0" dirty="0" smtClean="0">
                          <a:solidFill>
                            <a:schemeClr val="tx1"/>
                          </a:solidFill>
                        </a:rPr>
                        <a:t> in a sentence.</a:t>
                      </a:r>
                      <a:endParaRPr lang="en-GB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Draw a  picture of it.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27506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33800" y="4882848"/>
            <a:ext cx="2039982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Vocabulary Word</a:t>
            </a:r>
            <a:endParaRPr lang="en-GB" sz="2000" b="1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C11DF-70B6-4D38-8CDB-0643778A6171}" type="datetime1">
              <a:rPr lang="en-US" smtClean="0"/>
              <a:t>9/13/2017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1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Grade yourself.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Grade yourself on the vocabulary and learning objectives of the lesson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B9B9-4B0A-4EDD-9129-E720457D5C61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18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Vocabulary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1399287"/>
              </p:ext>
            </p:extLst>
          </p:nvPr>
        </p:nvGraphicFramePr>
        <p:xfrm>
          <a:off x="457200" y="1600200"/>
          <a:ext cx="67056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292630761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229707717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494831328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Language:</a:t>
                      </a:r>
                      <a:endParaRPr lang="en-GB" sz="32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aseline="0" dirty="0" smtClean="0"/>
                        <a:t>Start</a:t>
                      </a:r>
                      <a:endParaRPr lang="en-GB" sz="3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End</a:t>
                      </a:r>
                      <a:endParaRPr lang="en-GB" sz="3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8725054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r>
                        <a:rPr lang="en-GB" sz="3200" b="1" dirty="0" smtClean="0"/>
                        <a:t>command</a:t>
                      </a:r>
                      <a:endParaRPr lang="en-GB" sz="3200" b="1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642000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1" dirty="0" smtClean="0"/>
                        <a:t>convert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7023908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FF84-3F92-450E-84AB-0C80AE4ED0F3}" type="datetime1">
              <a:rPr lang="en-US" smtClean="0"/>
              <a:t>9/13/2017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55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Objectives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8261427"/>
              </p:ext>
            </p:extLst>
          </p:nvPr>
        </p:nvGraphicFramePr>
        <p:xfrm>
          <a:off x="457200" y="1600200"/>
          <a:ext cx="8458199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2600">
                  <a:extLst>
                    <a:ext uri="{9D8B030D-6E8A-4147-A177-3AD203B41FA5}">
                      <a16:colId xmlns:a16="http://schemas.microsoft.com/office/drawing/2014/main" val="2926307616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229707717"/>
                    </a:ext>
                  </a:extLst>
                </a:gridCol>
                <a:gridCol w="1447799">
                  <a:extLst>
                    <a:ext uri="{9D8B030D-6E8A-4147-A177-3AD203B41FA5}">
                      <a16:colId xmlns:a16="http://schemas.microsoft.com/office/drawing/2014/main" val="49483132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Content:</a:t>
                      </a:r>
                      <a:endParaRPr lang="en-GB" sz="32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aseline="0" dirty="0" smtClean="0"/>
                        <a:t>Start</a:t>
                      </a:r>
                      <a:endParaRPr lang="en-GB" sz="3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End</a:t>
                      </a:r>
                      <a:endParaRPr lang="en-GB" sz="3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8725054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r>
                        <a:rPr lang="en-GB" sz="3200" b="1" dirty="0" smtClean="0"/>
                        <a:t>Identify and state base units</a:t>
                      </a:r>
                      <a:r>
                        <a:rPr lang="en-GB" sz="3200" b="1" baseline="0" dirty="0" smtClean="0"/>
                        <a:t> for various quantities</a:t>
                      </a:r>
                      <a:r>
                        <a:rPr lang="en-GB" sz="3200" b="1" dirty="0" smtClean="0"/>
                        <a:t>.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5148290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r>
                        <a:rPr lang="en-GB" sz="3200" b="1" dirty="0" smtClean="0"/>
                        <a:t>Convert between prefixes.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16642000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BB63-DDB1-4BA3-AE40-D0C7E1194A95}" type="datetime1">
              <a:rPr lang="en-US" smtClean="0"/>
              <a:t>9/13/2017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32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Objectives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0521012"/>
              </p:ext>
            </p:extLst>
          </p:nvPr>
        </p:nvGraphicFramePr>
        <p:xfrm>
          <a:off x="457200" y="1600200"/>
          <a:ext cx="8458199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2600">
                  <a:extLst>
                    <a:ext uri="{9D8B030D-6E8A-4147-A177-3AD203B41FA5}">
                      <a16:colId xmlns:a16="http://schemas.microsoft.com/office/drawing/2014/main" val="2926307616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229707717"/>
                    </a:ext>
                  </a:extLst>
                </a:gridCol>
                <a:gridCol w="1447799">
                  <a:extLst>
                    <a:ext uri="{9D8B030D-6E8A-4147-A177-3AD203B41FA5}">
                      <a16:colId xmlns:a16="http://schemas.microsoft.com/office/drawing/2014/main" val="494831328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Language:</a:t>
                      </a:r>
                      <a:endParaRPr lang="en-GB" sz="32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aseline="0" dirty="0" smtClean="0"/>
                        <a:t>Start</a:t>
                      </a:r>
                      <a:endParaRPr lang="en-GB" sz="3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End</a:t>
                      </a:r>
                      <a:endParaRPr lang="en-GB" sz="3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8725054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/>
                        <a:t>Verbally and in writing state and explain.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16747525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0CEBF-6D98-4E4E-8801-77DB0BD08575}" type="datetime1">
              <a:rPr lang="en-US" smtClean="0"/>
              <a:t>9/13/2017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37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Base Units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5130642"/>
              </p:ext>
            </p:extLst>
          </p:nvPr>
        </p:nvGraphicFramePr>
        <p:xfrm>
          <a:off x="342900" y="1417638"/>
          <a:ext cx="8458200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339716275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590029447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1046368413"/>
                    </a:ext>
                  </a:extLst>
                </a:gridCol>
              </a:tblGrid>
              <a:tr h="61912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Measurement</a:t>
                      </a:r>
                      <a:endParaRPr lang="en-GB" sz="28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Unit</a:t>
                      </a:r>
                      <a:endParaRPr lang="en-GB" sz="2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Symbol</a:t>
                      </a:r>
                      <a:endParaRPr lang="en-GB" sz="2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7638346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distance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metre</a:t>
                      </a:r>
                      <a:r>
                        <a:rPr lang="en-GB" sz="2800" b="0" baseline="0" dirty="0" smtClean="0">
                          <a:solidFill>
                            <a:schemeClr val="tx1"/>
                          </a:solidFill>
                        </a:rPr>
                        <a:t> / meter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8138234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mass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kilogram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kg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3262196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second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2274086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electric current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ampere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076242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algn="ctr"/>
                      <a:r>
                        <a:rPr lang="en-GB" sz="28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temperature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kelvin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1715319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algn="ctr"/>
                      <a:r>
                        <a:rPr lang="en-GB" sz="28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amount of substance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mole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mol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8524465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intensity of light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candela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cd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53404899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6EB28-4BC4-49DC-A807-25400FE4F5CA}" type="datetime1">
              <a:rPr lang="en-US" smtClean="0"/>
              <a:t>9/13/2017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17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Base Units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pairs, one thinks of a measurement, the other writes the unit and symbol on their whiteboard. Take turns.</a:t>
            </a:r>
          </a:p>
          <a:p>
            <a:pPr lvl="1"/>
            <a:r>
              <a:rPr lang="en-GB" dirty="0" smtClean="0"/>
              <a:t>After 2 minutes reverse the game.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55478-6C3A-4F17-9875-8C1BAE1C7549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83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066800"/>
            <a:ext cx="8229600" cy="6201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All other units are derived or “come from” the base units.</a:t>
            </a:r>
          </a:p>
          <a:p>
            <a:endParaRPr lang="en-GB" sz="24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GB" dirty="0" smtClean="0"/>
          </a:p>
          <a:p>
            <a:pPr lvl="1"/>
            <a:r>
              <a:rPr lang="en-GB" dirty="0" smtClean="0">
                <a:hlinkClick r:id="rId2"/>
              </a:rPr>
              <a:t>https://en.wikipedia.org/wiki/SI_derived_unit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GB" b="1" dirty="0"/>
              <a:t>Derived Units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9429176"/>
              </p:ext>
            </p:extLst>
          </p:nvPr>
        </p:nvGraphicFramePr>
        <p:xfrm>
          <a:off x="457200" y="2179320"/>
          <a:ext cx="82296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0445312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31274665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78407379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850456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Derived quantity</a:t>
                      </a:r>
                      <a:endParaRPr lang="en-GB" sz="28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en-GB" sz="2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Symbol</a:t>
                      </a:r>
                      <a:endParaRPr lang="en-GB" sz="2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Expression</a:t>
                      </a:r>
                      <a:r>
                        <a:rPr lang="en-GB" sz="2800" dirty="0" smtClean="0"/>
                        <a:t/>
                      </a:r>
                      <a:br>
                        <a:rPr lang="en-GB" sz="2800" dirty="0" smtClean="0"/>
                      </a:br>
                      <a:r>
                        <a:rPr lang="en-GB" sz="2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terms of</a:t>
                      </a:r>
                      <a:r>
                        <a:rPr lang="en-GB" sz="2800" dirty="0" smtClean="0"/>
                        <a:t/>
                      </a:r>
                      <a:br>
                        <a:rPr lang="en-GB" sz="2800" dirty="0" smtClean="0"/>
                      </a:br>
                      <a:r>
                        <a:rPr lang="en-GB" sz="2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 base units</a:t>
                      </a:r>
                      <a:endParaRPr lang="en-GB" sz="2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008877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force</a:t>
                      </a:r>
                      <a:endParaRPr lang="en-GB" sz="28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newton</a:t>
                      </a:r>
                      <a:endParaRPr lang="en-GB" sz="2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</a:t>
                      </a:r>
                      <a:endParaRPr lang="en-GB" sz="2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kg m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dirty="0" smtClean="0"/>
                        <a:t>s</a:t>
                      </a:r>
                      <a:r>
                        <a:rPr lang="en-US" sz="2800" baseline="30000" dirty="0" smtClean="0"/>
                        <a:t>-2</a:t>
                      </a:r>
                      <a:endParaRPr lang="en-GB" sz="2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9461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energy, work, quantity of heat </a:t>
                      </a:r>
                      <a:endParaRPr lang="en-GB" sz="28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joule</a:t>
                      </a:r>
                      <a:endParaRPr lang="en-GB" sz="2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J</a:t>
                      </a:r>
                      <a:endParaRPr lang="en-GB" sz="2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</a:t>
                      </a:r>
                      <a:r>
                        <a:rPr lang="en-US" sz="2800" baseline="30000" dirty="0" smtClean="0"/>
                        <a:t>2 </a:t>
                      </a:r>
                      <a:r>
                        <a:rPr lang="en-US" sz="2800" dirty="0" smtClean="0"/>
                        <a:t>kg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dirty="0" smtClean="0"/>
                        <a:t>s</a:t>
                      </a:r>
                      <a:r>
                        <a:rPr lang="en-US" sz="2800" baseline="30000" dirty="0" smtClean="0"/>
                        <a:t>-2</a:t>
                      </a:r>
                      <a:endParaRPr lang="en-GB" sz="2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2219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power, radiant flux</a:t>
                      </a:r>
                      <a:endParaRPr lang="en-GB" sz="28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watt</a:t>
                      </a:r>
                      <a:endParaRPr lang="en-GB" sz="2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</a:t>
                      </a:r>
                      <a:endParaRPr lang="en-GB" sz="2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m</a:t>
                      </a:r>
                      <a:r>
                        <a:rPr lang="en-US" sz="2800" baseline="30000" dirty="0" smtClean="0"/>
                        <a:t>2 </a:t>
                      </a:r>
                      <a:r>
                        <a:rPr lang="en-US" sz="2800" dirty="0" smtClean="0"/>
                        <a:t>kg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dirty="0" smtClean="0"/>
                        <a:t>s</a:t>
                      </a:r>
                      <a:r>
                        <a:rPr lang="en-US" sz="2800" baseline="30000" dirty="0" smtClean="0"/>
                        <a:t>-3</a:t>
                      </a:r>
                      <a:endParaRPr lang="en-GB" sz="2800" dirty="0" smtClean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22799872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CF659-3114-493B-8264-F4FC71BE88C7}" type="datetime1">
              <a:rPr lang="en-US" smtClean="0"/>
              <a:t>9/13/2017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3BFE-33EE-4848-8701-91B1B607C4B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4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B718335317324FBA289608C9896D4C" ma:contentTypeVersion="0" ma:contentTypeDescription="Create a new document." ma:contentTypeScope="" ma:versionID="07b72504a7456c81c0b758dd1da3d73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8489A4-04B3-4A28-AEA3-B8B5491E4C4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DAE074-5A1D-45EA-92A0-DAEDB483E684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4CBB1FF-AF4B-42E0-9498-D11CD41513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9269</TotalTime>
  <Words>1583</Words>
  <Application>Microsoft Office PowerPoint</Application>
  <PresentationFormat>On-screen Show (4:3)</PresentationFormat>
  <Paragraphs>525</Paragraphs>
  <Slides>36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宋体</vt:lpstr>
      <vt:lpstr>Arial</vt:lpstr>
      <vt:lpstr>Calibri</vt:lpstr>
      <vt:lpstr>Times New Roman</vt:lpstr>
      <vt:lpstr>Wingdings</vt:lpstr>
      <vt:lpstr>Office Theme</vt:lpstr>
      <vt:lpstr>Review of Previous Lesson</vt:lpstr>
      <vt:lpstr>Metric Pre-fixes and Units</vt:lpstr>
      <vt:lpstr>Vocabulary</vt:lpstr>
      <vt:lpstr>Vocabulary</vt:lpstr>
      <vt:lpstr>Learning Objectives</vt:lpstr>
      <vt:lpstr>Learning Objectives</vt:lpstr>
      <vt:lpstr>Base Units</vt:lpstr>
      <vt:lpstr>Base Units</vt:lpstr>
      <vt:lpstr>Derived Units</vt:lpstr>
      <vt:lpstr>Imperial Units</vt:lpstr>
      <vt:lpstr>Why is there a standard set of units for physics? </vt:lpstr>
      <vt:lpstr>Scientific Notation</vt:lpstr>
      <vt:lpstr>Scientific Notation</vt:lpstr>
      <vt:lpstr>Scientific Notation</vt:lpstr>
      <vt:lpstr>Scientific Notation</vt:lpstr>
      <vt:lpstr>Scientific Notation Example</vt:lpstr>
      <vt:lpstr>Scientific Notation Example</vt:lpstr>
      <vt:lpstr>Metric Prefixes</vt:lpstr>
      <vt:lpstr>Metric Prefixes</vt:lpstr>
      <vt:lpstr>Metric Prefixes</vt:lpstr>
      <vt:lpstr>Metric Prefixes</vt:lpstr>
      <vt:lpstr>Metric Prefixes</vt:lpstr>
      <vt:lpstr>Unit Conversions</vt:lpstr>
      <vt:lpstr>Unit Conversions</vt:lpstr>
      <vt:lpstr>Unit Conversions</vt:lpstr>
      <vt:lpstr>Unit Conversions</vt:lpstr>
      <vt:lpstr>PowerPoint Presentation</vt:lpstr>
      <vt:lpstr>Accuracy</vt:lpstr>
      <vt:lpstr>Accuracy</vt:lpstr>
      <vt:lpstr>Precision</vt:lpstr>
      <vt:lpstr>Precision</vt:lpstr>
      <vt:lpstr>Accuracy vs. Precision</vt:lpstr>
      <vt:lpstr>PowerPoint Presentation</vt:lpstr>
      <vt:lpstr>PowerPoint Presentation</vt:lpstr>
      <vt:lpstr>Plenary</vt:lpstr>
      <vt:lpstr>Grade yourself.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1: Scientific Measurement</dc:title>
  <dc:creator>kelsey</dc:creator>
  <cp:lastModifiedBy>Neill Lee</cp:lastModifiedBy>
  <cp:revision>129</cp:revision>
  <dcterms:created xsi:type="dcterms:W3CDTF">2013-08-11T17:18:06Z</dcterms:created>
  <dcterms:modified xsi:type="dcterms:W3CDTF">2017-09-14T00:25:48Z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0x010100CEB718335317324FBA289608C9896D4C</vt:lpwstr>
  </property>
  <property fmtid="{D5CDD505-2E9C-101B-9397-08002B2CF9AE}" pid="3" name="_dlc_DocIdItemGuid">
    <vt:lpwstr>f6583c4f-00e7-45cc-b937-85fcf6a9454a</vt:lpwstr>
  </property>
  <property fmtid="{D5CDD505-2E9C-101B-9397-08002B2CF9AE}" pid="4" name="Order">
    <vt:r8>3200</vt:r8>
  </property>
  <property fmtid="{D5CDD505-2E9C-101B-9397-08002B2CF9AE}" pid="5" name="TemplateUrl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</Properties>
</file>