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1"/>
  </p:notesMasterIdLst>
  <p:handoutMasterIdLst>
    <p:handoutMasterId r:id="rId62"/>
  </p:handoutMasterIdLst>
  <p:sldIdLst>
    <p:sldId id="305" r:id="rId6"/>
    <p:sldId id="256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57" r:id="rId16"/>
    <p:sldId id="330" r:id="rId17"/>
    <p:sldId id="328" r:id="rId18"/>
    <p:sldId id="358" r:id="rId19"/>
    <p:sldId id="332" r:id="rId20"/>
    <p:sldId id="329" r:id="rId21"/>
    <p:sldId id="334" r:id="rId22"/>
    <p:sldId id="319" r:id="rId23"/>
    <p:sldId id="364" r:id="rId24"/>
    <p:sldId id="318" r:id="rId25"/>
    <p:sldId id="315" r:id="rId26"/>
    <p:sldId id="317" r:id="rId27"/>
    <p:sldId id="321" r:id="rId28"/>
    <p:sldId id="323" r:id="rId29"/>
    <p:sldId id="322" r:id="rId30"/>
    <p:sldId id="324" r:id="rId31"/>
    <p:sldId id="325" r:id="rId32"/>
    <p:sldId id="303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63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9" r:id="rId57"/>
    <p:sldId id="360" r:id="rId58"/>
    <p:sldId id="362" r:id="rId59"/>
    <p:sldId id="304" r:id="rId60"/>
  </p:sldIdLst>
  <p:sldSz cx="9144000" cy="6858000" type="screen4x3"/>
  <p:notesSz cx="9939338" cy="680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31F7-EE74-4A25-8801-E6918215A544}" type="datetimeFigureOut">
              <a:rPr lang="en-GB" smtClean="0"/>
              <a:t>26/10/2017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9F5A3-6E13-4877-BE54-C6203AD70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279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0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2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4BCF-3D03-4289-B4BC-27EE96B2536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84A3-03A6-42E9-A2FD-539D70DDABD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8E82-596C-45DA-8EFC-E7BD1A24F44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4BCF-3D03-4289-B4BC-27EE96B2536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7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ACA1-8DD3-475A-8F32-BC8556E4E3BC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BE79-12C2-42DA-89F0-3F6E256CB8AC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0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AFC8-BC58-4914-8660-2ED24E453827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8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E4A-767A-4444-B7BB-E815121AB7B6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5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0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C507-CE9B-4664-A638-A3F447C499C2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0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1" y="-13446"/>
            <a:ext cx="2097740" cy="365125"/>
          </a:xfrm>
        </p:spPr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897-85FD-435D-A757-81F8E36B560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84A3-03A6-42E9-A2FD-539D70DDABD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11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8E82-596C-45DA-8EFC-E7BD1A24F44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ACA1-8DD3-475A-8F32-BC8556E4E3BC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BE79-12C2-42DA-89F0-3F6E256CB8AC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AFC8-BC58-4914-8660-2ED24E453827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E4A-767A-4444-B7BB-E815121AB7B6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C507-CE9B-4664-A638-A3F447C499C2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897-85FD-435D-A757-81F8E36B560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1" y="-13446"/>
            <a:ext cx="186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EB7A-A0EF-4878-94B5-AEB45800021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19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799" y="-13446"/>
            <a:ext cx="1564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EB7A-A0EF-4878-94B5-AEB45800021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19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khanacademy.org/science/physics/one-dimensional-motion/displacement-velocity-time/v/position-vs-time-graphs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physics/one-dimensional-motion/displacement-velocity-time/a/position-vs-time-graphs" TargetMode="External"/><Relationship Id="rId2" Type="http://schemas.openxmlformats.org/officeDocument/2006/relationships/hyperlink" Target="https://www.khanacademy.org/science/physics/one-dimensional-motion/displacement-velocity-time/v/instantaneous-speed-and-velocity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Now complete the content learning objectives.</a:t>
            </a:r>
            <a:endParaRPr lang="en-US" altLang="zh-CN" dirty="0"/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4C800-AAB6-40F2-84D0-C00E2119007A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Lets go outside, complete the journey and measure the data needed to construct a Displacement </a:t>
            </a:r>
            <a:r>
              <a:rPr lang="en-US" dirty="0"/>
              <a:t>(Position) - Time graph</a:t>
            </a:r>
            <a:r>
              <a:rPr lang="en-US" dirty="0" smtClean="0"/>
              <a:t> for your journey.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Share the results in your groups.</a:t>
            </a:r>
          </a:p>
          <a:p>
            <a:r>
              <a:rPr lang="en-US" dirty="0" smtClean="0"/>
              <a:t>Create a Displacement </a:t>
            </a:r>
            <a:r>
              <a:rPr lang="en-US" dirty="0"/>
              <a:t>(Position) - Time graph</a:t>
            </a:r>
            <a:r>
              <a:rPr lang="en-US" dirty="0" smtClean="0"/>
              <a:t> for your journey.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82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Displacement </a:t>
            </a:r>
            <a:r>
              <a:rPr lang="en-US" sz="3600" dirty="0"/>
              <a:t>(Position) - Time Graphs</a:t>
            </a:r>
            <a:endParaRPr lang="en-GB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1558505"/>
          </a:xfrm>
        </p:spPr>
        <p:txBody>
          <a:bodyPr>
            <a:noAutofit/>
          </a:bodyPr>
          <a:lstStyle/>
          <a:p>
            <a:r>
              <a:rPr lang="en-US" sz="2400" dirty="0" smtClean="0"/>
              <a:t>Share your results with your group.</a:t>
            </a:r>
          </a:p>
          <a:p>
            <a:pPr lvl="1"/>
            <a:r>
              <a:rPr lang="en-US" sz="2000" dirty="0" smtClean="0"/>
              <a:t>Everyone in your group needs a table with the data.</a:t>
            </a:r>
          </a:p>
          <a:p>
            <a:pPr lvl="1"/>
            <a:r>
              <a:rPr lang="en-US" sz="2000" dirty="0" smtClean="0"/>
              <a:t>Your table should look something like this: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GB" sz="28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1941541"/>
            <a:ext cx="497078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Headings with units should also contain their units.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23363" y="2493752"/>
            <a:ext cx="667837" cy="36294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72200" y="2493752"/>
            <a:ext cx="914400" cy="40061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524066"/>
              </p:ext>
            </p:extLst>
          </p:nvPr>
        </p:nvGraphicFramePr>
        <p:xfrm>
          <a:off x="3200" y="2377440"/>
          <a:ext cx="914080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200">
                  <a:extLst>
                    <a:ext uri="{9D8B030D-6E8A-4147-A177-3AD203B41FA5}">
                      <a16:colId xmlns:a16="http://schemas.microsoft.com/office/drawing/2014/main" val="2389923234"/>
                    </a:ext>
                  </a:extLst>
                </a:gridCol>
                <a:gridCol w="1322372">
                  <a:extLst>
                    <a:ext uri="{9D8B030D-6E8A-4147-A177-3AD203B41FA5}">
                      <a16:colId xmlns:a16="http://schemas.microsoft.com/office/drawing/2014/main" val="672805650"/>
                    </a:ext>
                  </a:extLst>
                </a:gridCol>
                <a:gridCol w="1100651">
                  <a:extLst>
                    <a:ext uri="{9D8B030D-6E8A-4147-A177-3AD203B41FA5}">
                      <a16:colId xmlns:a16="http://schemas.microsoft.com/office/drawing/2014/main" val="3336063710"/>
                    </a:ext>
                  </a:extLst>
                </a:gridCol>
                <a:gridCol w="1082177">
                  <a:extLst>
                    <a:ext uri="{9D8B030D-6E8A-4147-A177-3AD203B41FA5}">
                      <a16:colId xmlns:a16="http://schemas.microsoft.com/office/drawing/2014/main" val="206875974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902728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82885548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1059658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Stage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Distance (m)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Time 1 (s)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Time 2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Time 3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Average Time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Direction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(Backwards</a:t>
                      </a:r>
                      <a:r>
                        <a:rPr lang="en-GB" sz="1800" baseline="0" dirty="0" smtClean="0"/>
                        <a:t>/Forwards)</a:t>
                      </a:r>
                      <a:endParaRPr lang="en-GB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88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A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37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B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7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261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2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4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F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88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G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72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H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3635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9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Did you repeat </a:t>
            </a:r>
            <a:r>
              <a:rPr lang="en-GB" sz="2800" dirty="0" smtClean="0"/>
              <a:t>and </a:t>
            </a:r>
            <a:r>
              <a:rPr lang="en-GB" sz="2800" dirty="0"/>
              <a:t>then </a:t>
            </a:r>
            <a:r>
              <a:rPr lang="en-GB" sz="2800" dirty="0" smtClean="0"/>
              <a:t>average </a:t>
            </a:r>
            <a:r>
              <a:rPr lang="en-GB" sz="2800" dirty="0"/>
              <a:t>measurements </a:t>
            </a:r>
            <a:r>
              <a:rPr lang="en-GB" sz="2800" dirty="0" smtClean="0"/>
              <a:t>to </a:t>
            </a:r>
            <a:r>
              <a:rPr lang="en-GB" sz="2800" dirty="0"/>
              <a:t>reduce </a:t>
            </a:r>
            <a:r>
              <a:rPr lang="en-GB" sz="2800" dirty="0" smtClean="0"/>
              <a:t>the effects of errors?</a:t>
            </a:r>
          </a:p>
          <a:p>
            <a:pPr lvl="1"/>
            <a:r>
              <a:rPr lang="en-GB" dirty="0" smtClean="0"/>
              <a:t>You should have!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sz="2800" dirty="0" smtClean="0"/>
              <a:t>Please comment in your notes:</a:t>
            </a:r>
          </a:p>
          <a:p>
            <a:pPr lvl="1"/>
            <a:r>
              <a:rPr lang="en-GB" dirty="0" smtClean="0"/>
              <a:t>Did </a:t>
            </a:r>
            <a:r>
              <a:rPr lang="en-US" dirty="0"/>
              <a:t>you repeat </a:t>
            </a:r>
            <a:r>
              <a:rPr lang="en-GB" dirty="0"/>
              <a:t>and then average measurements to reduce the </a:t>
            </a:r>
            <a:r>
              <a:rPr lang="en-GB" dirty="0" smtClean="0"/>
              <a:t>effects </a:t>
            </a:r>
            <a:r>
              <a:rPr lang="en-GB" dirty="0"/>
              <a:t>of errors</a:t>
            </a:r>
            <a:r>
              <a:rPr lang="en-GB" dirty="0" smtClean="0"/>
              <a:t>?</a:t>
            </a:r>
          </a:p>
          <a:p>
            <a:pPr lvl="2"/>
            <a:r>
              <a:rPr lang="en-GB" dirty="0" smtClean="0"/>
              <a:t>If yes, why did you do so.</a:t>
            </a:r>
          </a:p>
          <a:p>
            <a:pPr lvl="2"/>
            <a:r>
              <a:rPr lang="en-US" dirty="0" smtClean="0"/>
              <a:t>If no, why should have done so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GB" sz="28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932-DCE0-4107-BD5F-4D7C3B423C1D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wagging finger clipart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14600"/>
            <a:ext cx="1143000" cy="11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Rules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Draw and label axes with units.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ependent variable on the horizontal x-axis and the independent variable on the vertical y-axis.</a:t>
            </a:r>
          </a:p>
          <a:p>
            <a:r>
              <a:rPr lang="en-US" dirty="0" smtClean="0"/>
              <a:t>Identify minimum </a:t>
            </a:r>
            <a:r>
              <a:rPr lang="en-US" sz="2600" i="1" dirty="0" smtClean="0"/>
              <a:t>(usually 0 but not always) </a:t>
            </a:r>
            <a:r>
              <a:rPr lang="en-US" dirty="0" smtClean="0"/>
              <a:t>and maximum values needed on both axes.</a:t>
            </a:r>
          </a:p>
          <a:p>
            <a:r>
              <a:rPr lang="en-US" dirty="0" smtClean="0"/>
              <a:t>Choose a suitable scale to fill the paper.</a:t>
            </a:r>
          </a:p>
          <a:p>
            <a:pPr lvl="1"/>
            <a:r>
              <a:rPr lang="en-US" dirty="0" smtClean="0"/>
              <a:t>In 2, 4, 5, 10, 20, 50, 100 etc..</a:t>
            </a:r>
          </a:p>
          <a:p>
            <a:r>
              <a:rPr lang="en-US" dirty="0" smtClean="0"/>
              <a:t>Plot the points.</a:t>
            </a:r>
          </a:p>
          <a:p>
            <a:r>
              <a:rPr lang="en-US" dirty="0" smtClean="0"/>
              <a:t>Decide if the graph is a curve, several straight lines or one straight line (line of best fit) and construct the graph.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D061A-BDF5-4C3A-8624-0C8BA45F1B45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-13446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0371" y="1129554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your actual graph look similar to the rough sketch you drew earlier?</a:t>
            </a:r>
          </a:p>
          <a:p>
            <a:pPr lvl="1"/>
            <a:r>
              <a:rPr lang="en-US" sz="2400" dirty="0" smtClean="0"/>
              <a:t>If not, what are the differences and why do you think you got it wrong? Explain what you didn’t understand and what you now understand.</a:t>
            </a:r>
          </a:p>
          <a:p>
            <a:pPr lvl="2"/>
            <a:r>
              <a:rPr lang="en-US" sz="2000" dirty="0" smtClean="0"/>
              <a:t>If you do not know why you were wrong, please ask questions.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82B4-FC1E-4785-8C22-3CC88ADA6E5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/>
              <a:t>In each section of </a:t>
            </a:r>
            <a:r>
              <a:rPr lang="en-GB" sz="2800" dirty="0" smtClean="0"/>
              <a:t>the </a:t>
            </a:r>
            <a:r>
              <a:rPr lang="en-GB" sz="2800" dirty="0"/>
              <a:t>journey, is </a:t>
            </a:r>
            <a:r>
              <a:rPr lang="en-GB" sz="2800" dirty="0" smtClean="0"/>
              <a:t>the speed steady </a:t>
            </a:r>
            <a:r>
              <a:rPr lang="en-GB" sz="2800" dirty="0"/>
              <a:t>or is it changing? How do you know</a:t>
            </a:r>
            <a:r>
              <a:rPr lang="en-GB" sz="2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Are there any negative slopes or gradients on the graph? What do </a:t>
            </a:r>
            <a:r>
              <a:rPr lang="en-US" sz="2800" dirty="0" smtClean="0"/>
              <a:t>they mean?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How can you tell if </a:t>
            </a:r>
            <a:r>
              <a:rPr lang="en-GB" sz="2800" dirty="0" smtClean="0"/>
              <a:t>the person </a:t>
            </a:r>
            <a:r>
              <a:rPr lang="en-GB" sz="2800" dirty="0"/>
              <a:t>is traveling away </a:t>
            </a:r>
            <a:r>
              <a:rPr lang="en-GB" sz="2800" dirty="0" smtClean="0"/>
              <a:t>from or </a:t>
            </a:r>
            <a:r>
              <a:rPr lang="en-GB" sz="2800" dirty="0"/>
              <a:t>towards </a:t>
            </a:r>
            <a:r>
              <a:rPr lang="en-GB" sz="2800" dirty="0" smtClean="0"/>
              <a:t>the start point?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How do you calculate the velocity during each stage?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What is the scale on the vertical axis?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82B4-FC1E-4785-8C22-3CC88ADA6E5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/>
          <p:cNvCxnSpPr/>
          <p:nvPr/>
        </p:nvCxnSpPr>
        <p:spPr>
          <a:xfrm>
            <a:off x="6342673" y="5333481"/>
            <a:ext cx="2136807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074" y="3835"/>
            <a:ext cx="8229600" cy="673574"/>
          </a:xfrm>
        </p:spPr>
        <p:txBody>
          <a:bodyPr>
            <a:normAutofit/>
          </a:bodyPr>
          <a:lstStyle/>
          <a:p>
            <a:r>
              <a:rPr lang="en-US" sz="3200" dirty="0"/>
              <a:t>Displacement (Position</a:t>
            </a:r>
            <a:r>
              <a:rPr lang="en-US" sz="3200" dirty="0" smtClean="0"/>
              <a:t>) - Graph - Specimen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5223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773028" y="1393385"/>
            <a:ext cx="18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Displacement (m)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49449" y="45569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84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129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35223" y="1447800"/>
            <a:ext cx="23258" cy="481485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1760" y="4457702"/>
            <a:ext cx="365641" cy="76147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32771" y="3366537"/>
            <a:ext cx="1218617" cy="18147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834416" y="3352800"/>
            <a:ext cx="803242" cy="187338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2815881" y="3383478"/>
            <a:ext cx="841719" cy="1159524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cxnSp>
        <p:nvCxnSpPr>
          <p:cNvPr id="103" name="Straight Arrow Connector 102"/>
          <p:cNvCxnSpPr>
            <a:endCxn id="105" idx="2"/>
          </p:cNvCxnSpPr>
          <p:nvPr/>
        </p:nvCxnSpPr>
        <p:spPr>
          <a:xfrm flipV="1">
            <a:off x="4979407" y="1107912"/>
            <a:ext cx="0" cy="7471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53269" y="738580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34779" y="182288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65653"/>
              </p:ext>
            </p:extLst>
          </p:nvPr>
        </p:nvGraphicFramePr>
        <p:xfrm>
          <a:off x="5733869" y="687818"/>
          <a:ext cx="33742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1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488141">
                  <a:extLst>
                    <a:ext uri="{9D8B030D-6E8A-4147-A177-3AD203B41FA5}">
                      <a16:colId xmlns:a16="http://schemas.microsoft.com/office/drawing/2014/main" val="3392149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Distance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Direction</a:t>
                      </a:r>
                    </a:p>
                    <a:p>
                      <a:pPr algn="ctr"/>
                      <a:r>
                        <a:rPr lang="en-GB" sz="1050" dirty="0" smtClean="0"/>
                        <a:t>(Backwards/Forwards)</a:t>
                      </a:r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6760"/>
              </p:ext>
            </p:extLst>
          </p:nvPr>
        </p:nvGraphicFramePr>
        <p:xfrm>
          <a:off x="5733868" y="1141571"/>
          <a:ext cx="337427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2614422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87109"/>
              </p:ext>
            </p:extLst>
          </p:nvPr>
        </p:nvGraphicFramePr>
        <p:xfrm>
          <a:off x="5752738" y="1645685"/>
          <a:ext cx="33554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62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3727844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Forwards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895761"/>
              </p:ext>
            </p:extLst>
          </p:nvPr>
        </p:nvGraphicFramePr>
        <p:xfrm>
          <a:off x="5733869" y="2106567"/>
          <a:ext cx="337427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1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3808445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593171"/>
              </p:ext>
            </p:extLst>
          </p:nvPr>
        </p:nvGraphicFramePr>
        <p:xfrm>
          <a:off x="5715000" y="2606040"/>
          <a:ext cx="33931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488140">
                  <a:extLst>
                    <a:ext uri="{9D8B030D-6E8A-4147-A177-3AD203B41FA5}">
                      <a16:colId xmlns:a16="http://schemas.microsoft.com/office/drawing/2014/main" val="41955763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Backwards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421280" y="479582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979951" y="3965404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45186" y="300627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128785" y="358074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sp>
        <p:nvSpPr>
          <p:cNvPr id="75" name="Oval 74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4" name="Rectangle 83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5" name="Rectangle 84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7015772" y="4568178"/>
            <a:ext cx="775157" cy="662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757661" y="4378175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92449" y="437312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 animBg="1"/>
      <p:bldP spid="77" grpId="0"/>
      <p:bldP spid="77" grpId="1"/>
      <p:bldP spid="79" grpId="0"/>
      <p:bldP spid="79" grpId="1"/>
      <p:bldP spid="80" grpId="0"/>
      <p:bldP spid="80" grpId="1"/>
      <p:bldP spid="81" grpId="0" animBg="1"/>
      <p:bldP spid="81" grpId="1" animBg="1"/>
      <p:bldP spid="82" grpId="0" animBg="1"/>
      <p:bldP spid="82" grpId="1" animBg="1"/>
      <p:bldP spid="83" grpId="0" animBg="1"/>
      <p:bldP spid="84" grpId="0" animBg="1"/>
      <p:bldP spid="84" grpId="1" animBg="1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4514" y="0"/>
            <a:ext cx="8686800" cy="851646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3776" y="965491"/>
            <a:ext cx="8686800" cy="5334000"/>
          </a:xfrm>
        </p:spPr>
        <p:txBody>
          <a:bodyPr>
            <a:noAutofit/>
          </a:bodyPr>
          <a:lstStyle/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Distance </a:t>
            </a:r>
            <a:r>
              <a:rPr lang="en-GB" sz="2000" dirty="0"/>
              <a:t>travelled at the end of each </a:t>
            </a:r>
            <a:r>
              <a:rPr lang="en-GB" sz="2000" dirty="0" smtClean="0"/>
              <a:t>stage</a:t>
            </a:r>
            <a:r>
              <a:rPr lang="en-GB" sz="2000" dirty="0"/>
              <a:t> </a:t>
            </a:r>
            <a:r>
              <a:rPr lang="en-GB" sz="1800" i="1" dirty="0" smtClean="0"/>
              <a:t>(from the start)</a:t>
            </a:r>
            <a:r>
              <a:rPr lang="en-GB" sz="2000" dirty="0" smtClean="0"/>
              <a:t>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Displacement </a:t>
            </a:r>
            <a:r>
              <a:rPr lang="en-GB" sz="2000" dirty="0"/>
              <a:t>travelled at the end of each </a:t>
            </a:r>
            <a:r>
              <a:rPr lang="en-GB" sz="2000" dirty="0" smtClean="0"/>
              <a:t>stage </a:t>
            </a:r>
            <a:r>
              <a:rPr lang="en-GB" sz="1800" i="1" dirty="0"/>
              <a:t>(from the start</a:t>
            </a:r>
            <a:r>
              <a:rPr lang="en-GB" sz="1800" i="1" dirty="0" smtClean="0"/>
              <a:t>)</a:t>
            </a:r>
            <a:r>
              <a:rPr lang="en-GB" sz="2000" dirty="0" smtClean="0"/>
              <a:t>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Time taken at the end of each </a:t>
            </a:r>
            <a:r>
              <a:rPr lang="en-GB" sz="2000" dirty="0" smtClean="0"/>
              <a:t>stage </a:t>
            </a:r>
            <a:r>
              <a:rPr lang="en-GB" sz="1800" i="1" dirty="0"/>
              <a:t>(from the start</a:t>
            </a:r>
            <a:r>
              <a:rPr lang="en-GB" sz="1800" i="1" dirty="0" smtClean="0"/>
              <a:t>)</a:t>
            </a:r>
            <a:r>
              <a:rPr lang="en-GB" sz="2000" dirty="0" smtClean="0"/>
              <a:t>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Distance travelled during each stage.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Time </a:t>
            </a:r>
            <a:r>
              <a:rPr lang="en-GB" sz="2000" dirty="0"/>
              <a:t>taken </a:t>
            </a:r>
            <a:r>
              <a:rPr lang="en-GB" sz="2000" dirty="0" smtClean="0"/>
              <a:t>for </a:t>
            </a:r>
            <a:r>
              <a:rPr lang="en-GB" sz="2000" dirty="0"/>
              <a:t>each </a:t>
            </a:r>
            <a:r>
              <a:rPr lang="en-GB" sz="2000" dirty="0" smtClean="0"/>
              <a:t>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Total displacement and time taken for the whole journey.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Average Speed </a:t>
            </a:r>
            <a:r>
              <a:rPr lang="en-GB" sz="2000" dirty="0" smtClean="0"/>
              <a:t>at the end of each 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speed at the end of each stage</a:t>
            </a:r>
            <a:r>
              <a:rPr lang="en-GB" sz="2000" dirty="0" smtClean="0"/>
              <a:t>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Average Velocity </a:t>
            </a:r>
            <a:r>
              <a:rPr lang="en-GB" sz="2000" i="1" dirty="0"/>
              <a:t>(m/s) </a:t>
            </a:r>
            <a:r>
              <a:rPr lang="en-GB" sz="2000" dirty="0"/>
              <a:t>at the </a:t>
            </a:r>
            <a:r>
              <a:rPr lang="en-GB" sz="2000" dirty="0" smtClean="0"/>
              <a:t>end of </a:t>
            </a:r>
            <a:r>
              <a:rPr lang="en-GB" sz="2000" dirty="0"/>
              <a:t>each </a:t>
            </a:r>
            <a:r>
              <a:rPr lang="en-GB" sz="2000" dirty="0" smtClean="0"/>
              <a:t>stage</a:t>
            </a:r>
            <a:r>
              <a:rPr lang="en-GB" sz="2000" i="1" dirty="0" smtClean="0"/>
              <a:t>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The overall </a:t>
            </a:r>
            <a:r>
              <a:rPr lang="en-GB" sz="2000" dirty="0"/>
              <a:t>average velocity for the whole </a:t>
            </a:r>
            <a:r>
              <a:rPr lang="en-GB" sz="2000" dirty="0" smtClean="0"/>
              <a:t>journey.</a:t>
            </a:r>
            <a:endParaRPr lang="en-GB" sz="20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velocity at the end of each stage.</a:t>
            </a:r>
          </a:p>
          <a:p>
            <a:pPr marL="514350" indent="-457200">
              <a:buFont typeface="+mj-lt"/>
              <a:buAutoNum type="arabicPeriod"/>
            </a:pPr>
            <a:r>
              <a:rPr lang="en-GB" sz="2000" dirty="0" smtClean="0"/>
              <a:t>The instantaneous speed at different points during each stage.</a:t>
            </a:r>
          </a:p>
          <a:p>
            <a:pPr lvl="1"/>
            <a:r>
              <a:rPr lang="en-GB" sz="1800" dirty="0" smtClean="0"/>
              <a:t>You can choose these points yourself.</a:t>
            </a:r>
            <a:endParaRPr lang="en-GB" sz="1800" dirty="0"/>
          </a:p>
          <a:p>
            <a:pPr marL="514350" indent="-457200">
              <a:buFont typeface="+mj-lt"/>
              <a:buAutoNum type="arabicPeriod"/>
            </a:pPr>
            <a:r>
              <a:rPr lang="en-GB" sz="2000" dirty="0"/>
              <a:t>The instantaneous velocity</a:t>
            </a:r>
            <a:r>
              <a:rPr lang="en-GB" sz="2000" dirty="0" smtClean="0"/>
              <a:t> </a:t>
            </a:r>
            <a:r>
              <a:rPr lang="en-GB" sz="2000" dirty="0"/>
              <a:t>at different points during each </a:t>
            </a:r>
            <a:r>
              <a:rPr lang="en-GB" sz="2000" dirty="0" smtClean="0"/>
              <a:t>stage.</a:t>
            </a:r>
          </a:p>
          <a:p>
            <a:pPr lvl="1"/>
            <a:r>
              <a:rPr lang="en-GB" sz="1800" dirty="0"/>
              <a:t>You can choose these points yourself</a:t>
            </a:r>
            <a:r>
              <a:rPr lang="en-GB" sz="1800" dirty="0" smtClean="0"/>
              <a:t>.</a:t>
            </a:r>
            <a:endParaRPr lang="en-GB" sz="1800" dirty="0"/>
          </a:p>
          <a:p>
            <a:pPr lvl="2"/>
            <a:r>
              <a:rPr lang="en-GB" sz="2000" b="1" dirty="0" smtClean="0"/>
              <a:t>What are the differences? Explain.</a:t>
            </a:r>
            <a:endParaRPr lang="en-GB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AD0-1738-4307-B887-AAF681A27B86}" type="datetime1">
              <a:rPr lang="en-US" sz="2000" smtClean="0"/>
              <a:t>10/26/2017</a:t>
            </a:fld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192-0832-4CCB-87D9-66ABBADD370D}" type="datetime1">
              <a:rPr lang="en-US" smtClean="0"/>
              <a:t>10/26/2017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533400"/>
                <a:ext cx="3810000" cy="11961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33400"/>
                <a:ext cx="3810000" cy="11961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-315686" y="2696321"/>
                <a:ext cx="4278086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5686" y="2696321"/>
                <a:ext cx="4278086" cy="1196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9489" y="5181600"/>
                <a:ext cx="3770511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GB" b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sz="4400" dirty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" y="5181600"/>
                <a:ext cx="3770511" cy="1196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0" y="457200"/>
            <a:ext cx="2518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 = speed (m/s)</a:t>
            </a:r>
          </a:p>
          <a:p>
            <a:r>
              <a:rPr lang="en-GB" sz="2800" dirty="0" smtClean="0"/>
              <a:t>d = distance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601914"/>
            <a:ext cx="3259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v = velocity </a:t>
            </a:r>
            <a:r>
              <a:rPr lang="en-GB" sz="2800" dirty="0"/>
              <a:t>(m/s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d = displacement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334000" y="4871750"/>
                <a:ext cx="3704091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/>
                  <a:t>a = acceleration (m/s</a:t>
                </a:r>
                <a:r>
                  <a:rPr lang="en-GB" sz="2800" baseline="30000" dirty="0" smtClean="0"/>
                  <a:t>2</a:t>
                </a:r>
                <a:r>
                  <a:rPr lang="en-GB" sz="28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GB" sz="2800" dirty="0" smtClean="0"/>
                  <a:t> = final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 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GB" sz="2800" dirty="0"/>
                  <a:t> = </a:t>
                </a:r>
                <a:r>
                  <a:rPr lang="en-GB" sz="2800" dirty="0" smtClean="0"/>
                  <a:t>initial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</a:t>
                </a:r>
              </a:p>
              <a:p>
                <a:r>
                  <a:rPr lang="en-GB" sz="2800" dirty="0" smtClean="0"/>
                  <a:t>t = time </a:t>
                </a:r>
                <a:r>
                  <a:rPr lang="en-GB" sz="2800" dirty="0"/>
                  <a:t>(s</a:t>
                </a:r>
                <a:r>
                  <a:rPr lang="en-GB" sz="2800" dirty="0" smtClean="0"/>
                  <a:t>)</a:t>
                </a:r>
                <a:endParaRPr lang="en-GB" sz="2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4871750"/>
                <a:ext cx="3704091" cy="1815882"/>
              </a:xfrm>
              <a:prstGeom prst="rect">
                <a:avLst/>
              </a:prstGeom>
              <a:blipFill>
                <a:blip r:embed="rId5"/>
                <a:stretch>
                  <a:fillRect l="-3289" t="-3020" r="-2138" b="-8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4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Displacement (Position) - Time Graphs – 1D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23EE-95FD-4D95-A2F2-B2926C44795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E918-27E7-4190-BA08-9477DAA1903B}" type="datetime1">
              <a:rPr lang="en-US" smtClean="0"/>
              <a:t>10/26/2017</a:t>
            </a:fld>
            <a:endParaRPr lang="en-US"/>
          </a:p>
        </p:txBody>
      </p:sp>
      <p:pic>
        <p:nvPicPr>
          <p:cNvPr id="8" name="Position vs time graphs  One-dimensional motion  Physics  Khan Academy [HD, 1280x72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69116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5"/>
              </a:rPr>
              <a:t>https://www.khanacademy.org/science/physics/one-dimensional-motion/displacement-velocity-time/v/position-vs-time-graphs</a:t>
            </a:r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51679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Interpreting Displacement </a:t>
            </a:r>
            <a:r>
              <a:rPr lang="en-US" sz="3600" dirty="0"/>
              <a:t>(Position) - Time Graphs</a:t>
            </a:r>
            <a:endParaRPr lang="en-GB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859804"/>
            <a:ext cx="8686800" cy="4998196"/>
          </a:xfrm>
        </p:spPr>
        <p:txBody>
          <a:bodyPr>
            <a:noAutofit/>
          </a:bodyPr>
          <a:lstStyle/>
          <a:p>
            <a:r>
              <a:rPr lang="en-US" sz="3600" dirty="0" smtClean="0"/>
              <a:t>Realism:</a:t>
            </a:r>
          </a:p>
          <a:p>
            <a:pPr lvl="1"/>
            <a:r>
              <a:rPr lang="en-GB" dirty="0"/>
              <a:t>What is the total </a:t>
            </a:r>
            <a:r>
              <a:rPr lang="en-GB" dirty="0" smtClean="0"/>
              <a:t>displacement </a:t>
            </a:r>
            <a:r>
              <a:rPr lang="en-GB" dirty="0"/>
              <a:t>covered? Is this realistic for the time taken? Why?/Why not? </a:t>
            </a:r>
          </a:p>
          <a:p>
            <a:pPr lvl="1"/>
            <a:r>
              <a:rPr lang="en-GB" dirty="0"/>
              <a:t>Is the fastest speed realistic? Is the slowest speed realistic? Why?/Why not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BE17-29BB-4B62-BC51-94DD80D6ABC5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458" y="2086722"/>
            <a:ext cx="6778542" cy="3231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Interpreting </a:t>
            </a:r>
            <a:r>
              <a:rPr lang="en-US" sz="3200" dirty="0" smtClean="0"/>
              <a:t>Displacement </a:t>
            </a:r>
            <a:r>
              <a:rPr lang="en-US" sz="3200" dirty="0"/>
              <a:t>(Position) - Time Graphs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Label the graph with any other observations you can think of.</a:t>
            </a:r>
          </a:p>
          <a:p>
            <a:pPr lvl="1"/>
            <a:r>
              <a:rPr lang="en-US" dirty="0" smtClean="0"/>
              <a:t>Example: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45C-7CA0-4004-B0BD-4CEAE8743357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1800" y="5347380"/>
            <a:ext cx="8229600" cy="1477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Write the story of the journey from the graph. </a:t>
            </a:r>
          </a:p>
          <a:p>
            <a:pPr lvl="1"/>
            <a:r>
              <a:rPr lang="en-US" dirty="0" smtClean="0"/>
              <a:t>How does this compare to the original story you wrote earlier?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ext book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76400"/>
            <a:ext cx="1790700" cy="17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69" y="78980"/>
            <a:ext cx="8229600" cy="7250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Accelerated Motion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38100" y="4169675"/>
            <a:ext cx="8953500" cy="2688325"/>
          </a:xfrm>
        </p:spPr>
        <p:txBody>
          <a:bodyPr>
            <a:normAutofit/>
          </a:bodyPr>
          <a:lstStyle/>
          <a:p>
            <a:r>
              <a:rPr lang="en-GB" dirty="0" smtClean="0"/>
              <a:t>Measure the time taken to reach each of the marks.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EB48-0F89-4F3F-A3A1-66F2FC26D075}" type="datetime1">
              <a:rPr lang="en-US" smtClean="0"/>
              <a:t>10/26/2017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1752897"/>
            <a:ext cx="6781800" cy="152036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9514" y="1522065"/>
            <a:ext cx="1630703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Inclined rail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258111" y="1436541"/>
            <a:ext cx="304800" cy="2946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15945" y="892770"/>
            <a:ext cx="635110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ball</a:t>
            </a:r>
            <a:endParaRPr lang="en-GB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65682" y="166940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20754" y="184603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75826" y="202265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30898" y="2199274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85970" y="2375896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41042" y="255251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096114" y="272914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51186" y="290576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1735" y="2083508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10</a:t>
            </a:r>
            <a:r>
              <a:rPr lang="en-GB" sz="2000" b="1" dirty="0" smtClean="0"/>
              <a:t>cm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48793" y="2237794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</a:t>
            </a:r>
            <a:r>
              <a:rPr lang="en-GB" sz="2000" b="1" dirty="0" smtClean="0"/>
              <a:t>cm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91320" y="2433896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30</a:t>
            </a:r>
            <a:r>
              <a:rPr lang="en-GB" sz="2000" b="1" dirty="0" smtClean="0"/>
              <a:t>cm</a:t>
            </a:r>
            <a:endParaRPr lang="en-GB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191000" y="2745374"/>
            <a:ext cx="3760186" cy="9122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Image result for stop wa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34" y="2819400"/>
            <a:ext cx="1336525" cy="1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</a:t>
            </a:r>
            <a:r>
              <a:rPr lang="en-GB" dirty="0" smtClean="0"/>
              <a:t>Motion</a:t>
            </a:r>
            <a:br>
              <a:rPr lang="en-GB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4766" y="2552031"/>
            <a:ext cx="8229600" cy="4107532"/>
          </a:xfrm>
        </p:spPr>
        <p:txBody>
          <a:bodyPr/>
          <a:lstStyle/>
          <a:p>
            <a:r>
              <a:rPr lang="en-US" dirty="0" smtClean="0"/>
              <a:t>Draw a rough sketch of what you think the Displacement (Position) - Time graph will look like for accelerated motion.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9272-971D-4F70-8E8B-9BC58506FEAE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17638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268250"/>
            <a:ext cx="8229600" cy="405807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State the possible sources of errors.</a:t>
            </a:r>
          </a:p>
          <a:p>
            <a:r>
              <a:rPr lang="en-US" dirty="0"/>
              <a:t>List the equipment you think you may need.</a:t>
            </a:r>
            <a:endParaRPr lang="en-GB" dirty="0"/>
          </a:p>
          <a:p>
            <a:r>
              <a:rPr lang="en-US" dirty="0"/>
              <a:t>State any problems and possible solutions you think you may encounter trying to construct a Displacement (Position) - Time.</a:t>
            </a:r>
          </a:p>
          <a:p>
            <a:r>
              <a:rPr lang="en-US" dirty="0"/>
              <a:t>Create a table to record the data you think you will need to create a Displacement (Position) - Time Graph</a:t>
            </a:r>
            <a:r>
              <a:rPr lang="en-US" dirty="0" smtClean="0"/>
              <a:t>.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026A-0790-4A88-8D49-2C4F388E4951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550556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Setup the experiment described on the previous slides and measure the data needed to construct a Displacement </a:t>
            </a:r>
            <a:r>
              <a:rPr lang="en-US" dirty="0"/>
              <a:t>(Position) - Time graph</a:t>
            </a:r>
            <a:r>
              <a:rPr lang="en-US" dirty="0" smtClean="0"/>
              <a:t> for </a:t>
            </a:r>
            <a:r>
              <a:rPr lang="en-GB" dirty="0"/>
              <a:t>Accelerated Motion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B78-68BF-4CC9-B38F-6B11C1D33F55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70572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Average Speed at different points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Average Velocity (m/s)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speed at the end of the incline.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</a:t>
            </a:r>
            <a:r>
              <a:rPr lang="en-GB" dirty="0"/>
              <a:t>velocity at the end of the incline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instantaneous speed at different points.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instantaneous velocity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are the </a:t>
            </a:r>
            <a:r>
              <a:rPr lang="en-GB" dirty="0" smtClean="0"/>
              <a:t>differences both between the answers above and the previous graph of a journey? Explain.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636-B504-4DD0-831B-86B3317E4F21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3000" y="6396335"/>
            <a:ext cx="6553200" cy="4616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400050" lvl="1"/>
            <a:r>
              <a:rPr lang="en-GB" sz="2400" dirty="0"/>
              <a:t>You can choose </a:t>
            </a:r>
            <a:r>
              <a:rPr lang="en-GB" sz="2400" dirty="0" smtClean="0"/>
              <a:t>the </a:t>
            </a:r>
            <a:r>
              <a:rPr lang="en-GB" sz="2400" dirty="0"/>
              <a:t>points yourself </a:t>
            </a:r>
            <a:r>
              <a:rPr lang="en-GB" sz="2000" i="1" dirty="0"/>
              <a:t>(at least 2)</a:t>
            </a:r>
            <a:r>
              <a:rPr lang="en-GB" sz="24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11E7-AADE-4F95-905E-2563EB2324CE}" type="datetime1">
              <a:rPr lang="en-US" smtClean="0"/>
              <a:t>10/26/2017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918" t="13953" r="27851" b="18338"/>
          <a:stretch/>
        </p:blipFill>
        <p:spPr>
          <a:xfrm>
            <a:off x="531585" y="990600"/>
            <a:ext cx="8080829" cy="556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1" y="6023374"/>
            <a:ext cx="480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Why? </a:t>
            </a:r>
          </a:p>
          <a:p>
            <a:r>
              <a:rPr lang="en-GB" sz="2400" b="1" dirty="0" smtClean="0"/>
              <a:t>Explain the reasons for your choice.</a:t>
            </a:r>
            <a:endParaRPr lang="en-GB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each graph on the following slides to its appropriate story.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Vocabulary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665427"/>
              </p:ext>
            </p:extLst>
          </p:nvPr>
        </p:nvGraphicFramePr>
        <p:xfrm>
          <a:off x="439057" y="609600"/>
          <a:ext cx="670560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horizontal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graph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displacement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position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918419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smtClean="0"/>
                        <a:t>read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time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35505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15255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89914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velocity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7109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slope /</a:t>
                      </a:r>
                      <a:r>
                        <a:rPr lang="en-US" sz="2400" baseline="0" dirty="0" smtClean="0"/>
                        <a:t> gradient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5502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acceleration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878828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7D3D-AD0C-4ED5-842E-26936A18A4C8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58013"/>
            <a:ext cx="1956570" cy="16796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</p:spTree>
    <p:extLst>
      <p:ext uri="{BB962C8B-B14F-4D97-AF65-F5344CB8AC3E}">
        <p14:creationId xmlns:p14="http://schemas.microsoft.com/office/powerpoint/2010/main" val="804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-50830"/>
            <a:ext cx="1998223" cy="1756014"/>
          </a:xfrm>
        </p:spPr>
      </p:pic>
    </p:spTree>
    <p:extLst>
      <p:ext uri="{BB962C8B-B14F-4D97-AF65-F5344CB8AC3E}">
        <p14:creationId xmlns:p14="http://schemas.microsoft.com/office/powerpoint/2010/main" val="8784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9926"/>
            <a:ext cx="2074423" cy="1763865"/>
          </a:xfrm>
        </p:spPr>
      </p:pic>
    </p:spTree>
    <p:extLst>
      <p:ext uri="{BB962C8B-B14F-4D97-AF65-F5344CB8AC3E}">
        <p14:creationId xmlns:p14="http://schemas.microsoft.com/office/powerpoint/2010/main" val="28851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114" y="-74893"/>
            <a:ext cx="2209800" cy="1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150" y="14714"/>
            <a:ext cx="2027252" cy="1771615"/>
          </a:xfrm>
        </p:spPr>
      </p:pic>
    </p:spTree>
    <p:extLst>
      <p:ext uri="{BB962C8B-B14F-4D97-AF65-F5344CB8AC3E}">
        <p14:creationId xmlns:p14="http://schemas.microsoft.com/office/powerpoint/2010/main" val="32195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712" y="22112"/>
            <a:ext cx="2123087" cy="1804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7712" y="32857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F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1032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14793"/>
            <a:ext cx="1983721" cy="1774908"/>
          </a:xfrm>
        </p:spPr>
      </p:pic>
      <p:sp>
        <p:nvSpPr>
          <p:cNvPr id="18" name="TextBox 17"/>
          <p:cNvSpPr txBox="1"/>
          <p:nvPr/>
        </p:nvSpPr>
        <p:spPr>
          <a:xfrm>
            <a:off x="4214778" y="14714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G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4068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6" y="4888"/>
            <a:ext cx="2131153" cy="18114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9646" y="-13446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H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3839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0407" r="50000" b="30972"/>
          <a:stretch/>
        </p:blipFill>
        <p:spPr>
          <a:xfrm>
            <a:off x="4193006" y="11079"/>
            <a:ext cx="2055393" cy="18390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4777" y="-13075"/>
            <a:ext cx="29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4251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10" y="3053812"/>
            <a:ext cx="3741381" cy="1104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" y="1371570"/>
            <a:ext cx="3827188" cy="11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647" y="6222282"/>
            <a:ext cx="3064132" cy="33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1804559"/>
            <a:ext cx="3682887" cy="1142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1" y="2583520"/>
            <a:ext cx="3624206" cy="137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3918824"/>
            <a:ext cx="3856984" cy="888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007" y="4153734"/>
            <a:ext cx="3741384" cy="84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4870511"/>
            <a:ext cx="3890702" cy="148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7" y="5132277"/>
            <a:ext cx="3760414" cy="877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2" y="6293975"/>
            <a:ext cx="3692854" cy="60983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976" y="46391"/>
            <a:ext cx="2074423" cy="1763260"/>
          </a:xfrm>
        </p:spPr>
      </p:pic>
      <p:sp>
        <p:nvSpPr>
          <p:cNvPr id="16" name="TextBox 15"/>
          <p:cNvSpPr txBox="1"/>
          <p:nvPr/>
        </p:nvSpPr>
        <p:spPr>
          <a:xfrm>
            <a:off x="4214777" y="-13075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J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07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14"/>
            <a:ext cx="8229600" cy="1143000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948730"/>
              </p:ext>
            </p:extLst>
          </p:nvPr>
        </p:nvGraphicFramePr>
        <p:xfrm>
          <a:off x="457200" y="1447800"/>
          <a:ext cx="6705600" cy="5059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100525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locate</a:t>
                      </a:r>
                      <a:endParaRPr lang="en-GB" sz="32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identify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23908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construct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15121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calculate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156923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match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97073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action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74161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appropriate</a:t>
                      </a:r>
                      <a:endParaRPr lang="en-GB" sz="3200" b="1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9109379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1E3F-A242-4958-B85D-2B5D759395D3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each graph on the following slides to its appropriate data table.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6" y="2209800"/>
            <a:ext cx="2574065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0315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67800" cy="1063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" y="2590800"/>
            <a:ext cx="2652486" cy="2330972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7983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3600"/>
            <a:ext cx="2976886" cy="2531222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6" y="1752600"/>
            <a:ext cx="3135774" cy="266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631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1828800"/>
            <a:ext cx="2944229" cy="2572961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94" y="1752600"/>
            <a:ext cx="3048000" cy="259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2947857" cy="2637556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" y="2228720"/>
            <a:ext cx="3025740" cy="25718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29" y="-235652"/>
            <a:ext cx="8229600" cy="1066800"/>
          </a:xfrm>
        </p:spPr>
        <p:txBody>
          <a:bodyPr>
            <a:normAutofit/>
          </a:bodyPr>
          <a:lstStyle/>
          <a:p>
            <a:r>
              <a:rPr lang="en-GB" sz="40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332961"/>
              </p:ext>
            </p:extLst>
          </p:nvPr>
        </p:nvGraphicFramePr>
        <p:xfrm>
          <a:off x="0" y="704030"/>
          <a:ext cx="895574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487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2027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Locate values on the vertical axis that correspond to a value on the horizontal axis of graphs. </a:t>
                      </a:r>
                      <a:endParaRPr lang="en-GB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14829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what</a:t>
                      </a:r>
                      <a:r>
                        <a:rPr lang="en-GB" sz="2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being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 on the axes of a graph.</a:t>
                      </a:r>
                      <a:endParaRPr lang="en-GB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961443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  <a:r>
                        <a:rPr lang="en-GB" sz="2400" dirty="0" smtClean="0"/>
                        <a:t> a positive or negative slope by looking </a:t>
                      </a: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graphs</a:t>
                      </a:r>
                      <a:r>
                        <a:rPr lang="en-GB" sz="2400" dirty="0" smtClean="0"/>
                        <a:t>.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12616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2400" dirty="0" smtClean="0"/>
                        <a:t>Construct and read a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07723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GB" sz="2400" dirty="0" smtClean="0"/>
                        <a:t>Calculate the velocity (slope) of a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746284"/>
                  </a:ext>
                </a:extLst>
              </a:tr>
              <a:tr h="561622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2400" dirty="0" smtClean="0"/>
                        <a:t>Match the action of an object with the appropriately shaped position time graph. 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207072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2E15-9574-4C0D-AF6E-6E7629B34A3A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71" y="542843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Which ones have we covered already? </a:t>
            </a:r>
          </a:p>
          <a:p>
            <a:r>
              <a:rPr lang="en-GB" sz="2800" dirty="0" smtClean="0"/>
              <a:t>Which one/s did we cover in our last lesson?</a:t>
            </a:r>
          </a:p>
          <a:p>
            <a:r>
              <a:rPr lang="en-GB" sz="2400" dirty="0" smtClean="0"/>
              <a:t>Please discuss and write the numbers on your whiteboards.</a:t>
            </a:r>
            <a:endParaRPr lang="en-GB" sz="2400" dirty="0"/>
          </a:p>
        </p:txBody>
      </p:sp>
      <p:pic>
        <p:nvPicPr>
          <p:cNvPr id="7" name="Picture 2" descr="Image result for small white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5952094"/>
            <a:ext cx="1043747" cy="8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6" name="Content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0407" r="50000" b="30972"/>
          <a:stretch/>
        </p:blipFill>
        <p:spPr>
          <a:xfrm>
            <a:off x="0" y="2201164"/>
            <a:ext cx="2990415" cy="26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714"/>
            <a:ext cx="8229600" cy="1143000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  <p:pic>
        <p:nvPicPr>
          <p:cNvPr id="18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9" y="2209800"/>
            <a:ext cx="2947857" cy="2505679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0973" r="9008" b="13471"/>
          <a:stretch/>
        </p:blipFill>
        <p:spPr>
          <a:xfrm>
            <a:off x="2976886" y="351679"/>
            <a:ext cx="5604685" cy="6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raph of three run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-47685"/>
            <a:ext cx="56007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4714"/>
            <a:ext cx="8229600" cy="8234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838700" y="638145"/>
            <a:ext cx="8499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Albert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03670" y="638145"/>
            <a:ext cx="6046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Bob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51256" y="638145"/>
            <a:ext cx="9316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Charlie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228600" y="3819435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Look at the graph above. It shows how three runners ran a 100-meter race.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4404856"/>
            <a:ext cx="91081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Which runner won the race? Explain your </a:t>
            </a:r>
            <a:r>
              <a:rPr lang="en-GB" sz="2400" dirty="0" smtClean="0">
                <a:latin typeface="Arial" panose="020B0604020202020204" pitchFamily="34" charset="0"/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Which runner </a:t>
            </a:r>
            <a:r>
              <a:rPr lang="en-GB" sz="2400" dirty="0" smtClean="0">
                <a:latin typeface="Arial" panose="020B0604020202020204" pitchFamily="34" charset="0"/>
              </a:rPr>
              <a:t>stopped for a rest? </a:t>
            </a:r>
            <a:r>
              <a:rPr lang="en-GB" sz="2400" dirty="0">
                <a:latin typeface="Arial" panose="020B0604020202020204" pitchFamily="34" charset="0"/>
              </a:rPr>
              <a:t>Explain your answer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How long did Bob take to complete the race? Explain your answer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Calculate Albert's average speed. (Figure the distance and the time first!)</a:t>
            </a:r>
          </a:p>
        </p:txBody>
      </p:sp>
    </p:spTree>
    <p:extLst>
      <p:ext uri="{BB962C8B-B14F-4D97-AF65-F5344CB8AC3E}">
        <p14:creationId xmlns:p14="http://schemas.microsoft.com/office/powerpoint/2010/main" val="14043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20DD-EF8B-4963-B6F5-87B923DE9B6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z="2400" smtClean="0"/>
              <a:pPr/>
              <a:t>53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03" t="17708" r="22475" b="16667"/>
          <a:stretch/>
        </p:blipFill>
        <p:spPr>
          <a:xfrm>
            <a:off x="350277" y="487680"/>
            <a:ext cx="8505059" cy="60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do you calculate the speed and velocity on a curved Displacement (Position) – Time Graph?</a:t>
            </a:r>
          </a:p>
          <a:p>
            <a:pPr lvl="1"/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www.khanacademy.org/science/physics/one-dimensional-motion/displacement-velocity-time/v/instantaneous-speed-and-velocity</a:t>
            </a:r>
            <a:endParaRPr lang="en-GB" dirty="0" smtClean="0"/>
          </a:p>
          <a:p>
            <a:pPr lvl="1"/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www.khanacademy.org/science/physics/one-dimensional-motion/displacement-velocity-time/a/position-vs-time-graphs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0171-CDD7-4708-8D1E-04745E51567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lesson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BCAB-0136-4256-B5D4-37273CE1422D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547499"/>
              </p:ext>
            </p:extLst>
          </p:nvPr>
        </p:nvGraphicFramePr>
        <p:xfrm>
          <a:off x="457200" y="1600200"/>
          <a:ext cx="84581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Read</a:t>
                      </a:r>
                      <a:r>
                        <a:rPr lang="en-US" sz="2800" baseline="0" dirty="0" smtClean="0"/>
                        <a:t> and interpret instructions and questions.</a:t>
                      </a:r>
                      <a:endParaRPr lang="en-GB" sz="2800" dirty="0" smtClean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D927-EF91-49DD-8858-B845D1EEE996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0" y="6488668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 Ba 22/08/2017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6473793" y="4621006"/>
            <a:ext cx="2136807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67933" y="4606142"/>
            <a:ext cx="1159670" cy="59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29" y="399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69" y="1561051"/>
            <a:ext cx="8229600" cy="501920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groups design a journey for someone to follow.</a:t>
            </a:r>
          </a:p>
          <a:p>
            <a:pPr lvl="1"/>
            <a:r>
              <a:rPr lang="en-US" dirty="0" smtClean="0"/>
              <a:t>straight lines in 1 dimension</a:t>
            </a:r>
          </a:p>
          <a:p>
            <a:pPr lvl="2"/>
            <a:r>
              <a:rPr lang="en-US" dirty="0" smtClean="0"/>
              <a:t>Forwards and backwards on a straight line.</a:t>
            </a:r>
          </a:p>
          <a:p>
            <a:pPr lvl="1"/>
            <a:r>
              <a:rPr lang="en-US" dirty="0" smtClean="0"/>
              <a:t>distances (&lt;= 5m, whole numbers)</a:t>
            </a:r>
          </a:p>
          <a:p>
            <a:pPr lvl="1"/>
            <a:r>
              <a:rPr lang="en-US" dirty="0" smtClean="0"/>
              <a:t>labelled very slow, slow, fast, very fast </a:t>
            </a:r>
            <a:r>
              <a:rPr lang="en-US" sz="2000" i="1" dirty="0" smtClean="0"/>
              <a:t>(for large distances only)</a:t>
            </a:r>
          </a:p>
          <a:p>
            <a:pPr lvl="1"/>
            <a:r>
              <a:rPr lang="en-US" sz="2000" dirty="0" smtClean="0"/>
              <a:t>Includes some pauses for some seconds (&lt;=5).</a:t>
            </a:r>
          </a:p>
          <a:p>
            <a:pPr lvl="1"/>
            <a:r>
              <a:rPr lang="en-US" sz="2000" dirty="0" smtClean="0"/>
              <a:t>Label each stage with a letter.</a:t>
            </a:r>
          </a:p>
          <a:p>
            <a:pPr lvl="2"/>
            <a:r>
              <a:rPr lang="en-US" sz="1600" dirty="0"/>
              <a:t>P</a:t>
            </a:r>
            <a:r>
              <a:rPr lang="en-US" sz="1600" dirty="0" smtClean="0"/>
              <a:t>auses are also stages.</a:t>
            </a:r>
            <a:endParaRPr lang="en-US" dirty="0" smtClean="0"/>
          </a:p>
          <a:p>
            <a:pPr lvl="1"/>
            <a:r>
              <a:rPr lang="en-US" dirty="0" smtClean="0"/>
              <a:t>ends at the start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Write all this in a “story”</a:t>
            </a:r>
          </a:p>
          <a:p>
            <a:pPr lvl="2"/>
            <a:r>
              <a:rPr lang="en-US" dirty="0" smtClean="0"/>
              <a:t>Example:</a:t>
            </a:r>
          </a:p>
          <a:p>
            <a:pPr lvl="3"/>
            <a:r>
              <a:rPr lang="en-US" dirty="0" smtClean="0"/>
              <a:t>… walks slowly backward for 2m, then turns around and runs forward fast for 5 m, then stops to rest for 3 seconds, ….</a:t>
            </a:r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B224-7DB4-43C1-B8F2-20C4F3F71DAE}" type="datetime1">
              <a:rPr lang="en-US" smtClean="0"/>
              <a:t>10/26/2017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58522" y="4506706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210591" y="4621006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188730" y="513896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35" name="Rectangle 34"/>
          <p:cNvSpPr/>
          <p:nvPr/>
        </p:nvSpPr>
        <p:spPr>
          <a:xfrm>
            <a:off x="6477000" y="3581400"/>
            <a:ext cx="1323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Example:</a:t>
            </a:r>
            <a:endParaRPr lang="en-GB" sz="2400" dirty="0"/>
          </a:p>
        </p:txBody>
      </p:sp>
      <p:sp>
        <p:nvSpPr>
          <p:cNvPr id="36" name="Rectangle 35"/>
          <p:cNvSpPr/>
          <p:nvPr/>
        </p:nvSpPr>
        <p:spPr>
          <a:xfrm>
            <a:off x="5822621" y="4070656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37" name="Rectangle 36"/>
          <p:cNvSpPr/>
          <p:nvPr/>
        </p:nvSpPr>
        <p:spPr>
          <a:xfrm>
            <a:off x="8520530" y="5089691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25587" y="855128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2" name="Rectangle 21"/>
          <p:cNvSpPr/>
          <p:nvPr/>
        </p:nvSpPr>
        <p:spPr>
          <a:xfrm>
            <a:off x="6578945" y="4735306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24" name="Rectangle 23"/>
          <p:cNvSpPr/>
          <p:nvPr/>
        </p:nvSpPr>
        <p:spPr>
          <a:xfrm>
            <a:off x="7420679" y="4700772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7795960" y="3810000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8672930" y="486599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26" name="Rectangle 25"/>
          <p:cNvSpPr/>
          <p:nvPr/>
        </p:nvSpPr>
        <p:spPr>
          <a:xfrm>
            <a:off x="7467423" y="411842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14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/>
      <p:bldP spid="34" grpId="1"/>
      <p:bldP spid="35" grpId="0"/>
      <p:bldP spid="36" grpId="0"/>
      <p:bldP spid="36" grpId="1"/>
      <p:bldP spid="37" grpId="0"/>
      <p:bldP spid="37" grpId="1"/>
      <p:bldP spid="22" grpId="0" animBg="1"/>
      <p:bldP spid="22" grpId="1" animBg="1"/>
      <p:bldP spid="24" grpId="0" animBg="1"/>
      <p:bldP spid="24" grpId="1" animBg="1"/>
      <p:bldP spid="25" grpId="0" animBg="1"/>
      <p:bldP spid="23" grpId="0" animBg="1"/>
      <p:bldP spid="23" grpId="1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Draw a rough sketch of what you think the Displacement (Position) - Time graph will look like for the journey you have planned.</a:t>
            </a:r>
          </a:p>
          <a:p>
            <a:pPr lvl="1"/>
            <a:r>
              <a:rPr lang="en-US" dirty="0" smtClean="0"/>
              <a:t>Explain to your group why you believe your graph will look like this.</a:t>
            </a:r>
          </a:p>
          <a:p>
            <a:pPr lvl="1"/>
            <a:r>
              <a:rPr lang="en-US" dirty="0" smtClean="0"/>
              <a:t>Some students will now explain why they believe their graph </a:t>
            </a:r>
            <a:r>
              <a:rPr lang="en-US" dirty="0"/>
              <a:t>will look like this.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3048-1F1D-494C-A68C-7EE30454DD3E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Displacement </a:t>
            </a:r>
            <a:r>
              <a:rPr lang="en-US" dirty="0"/>
              <a:t>(Position)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0035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State the </a:t>
            </a:r>
            <a:r>
              <a:rPr lang="en-GB" dirty="0" smtClean="0"/>
              <a:t>possible </a:t>
            </a:r>
            <a:r>
              <a:rPr lang="en-GB" dirty="0"/>
              <a:t>sources of </a:t>
            </a:r>
            <a:r>
              <a:rPr lang="en-GB" dirty="0" smtClean="0"/>
              <a:t>errors.</a:t>
            </a:r>
          </a:p>
          <a:p>
            <a:r>
              <a:rPr lang="en-US" dirty="0" smtClean="0"/>
              <a:t>List the equipment you think you may need.</a:t>
            </a:r>
            <a:endParaRPr lang="en-GB" dirty="0" smtClean="0"/>
          </a:p>
          <a:p>
            <a:r>
              <a:rPr lang="en-US" dirty="0" smtClean="0"/>
              <a:t>State any problems and possible solutions you think you may encounter trying to construct a Displacement </a:t>
            </a:r>
            <a:r>
              <a:rPr lang="en-US" dirty="0"/>
              <a:t>(Position) - Time </a:t>
            </a:r>
            <a:r>
              <a:rPr lang="en-US" dirty="0" smtClean="0"/>
              <a:t>graph for the journey you have planned.</a:t>
            </a:r>
          </a:p>
          <a:p>
            <a:r>
              <a:rPr lang="en-US" dirty="0" smtClean="0"/>
              <a:t>Create a table to record the data you think you will need to create a </a:t>
            </a:r>
            <a:r>
              <a:rPr lang="en-US" dirty="0"/>
              <a:t>Displacement (Position) - Time </a:t>
            </a:r>
            <a:r>
              <a:rPr lang="en-US" dirty="0" smtClean="0"/>
              <a:t>Graph.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C6B-DAD9-4812-861F-3B9397A8C2A0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5250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DAE074-5A1D-45EA-92A0-DAEDB483E68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29759</TotalTime>
  <Words>1844</Words>
  <Application>Microsoft Office PowerPoint</Application>
  <PresentationFormat>On-screen Show (4:3)</PresentationFormat>
  <Paragraphs>416</Paragraphs>
  <Slides>55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宋体</vt:lpstr>
      <vt:lpstr>Arial</vt:lpstr>
      <vt:lpstr>Calibri</vt:lpstr>
      <vt:lpstr>Cambria Math</vt:lpstr>
      <vt:lpstr>Office Theme</vt:lpstr>
      <vt:lpstr>1_Office Theme</vt:lpstr>
      <vt:lpstr>Review of Previous Lesson</vt:lpstr>
      <vt:lpstr>Displacement (Position) - Time Graphs – 1D</vt:lpstr>
      <vt:lpstr>Vocabulary</vt:lpstr>
      <vt:lpstr>Vocabulary</vt:lpstr>
      <vt:lpstr>Learning Objectives</vt:lpstr>
      <vt:lpstr>Learning Objectives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Displacement (Position) - Time Graphs</vt:lpstr>
      <vt:lpstr>Graphing Rules</vt:lpstr>
      <vt:lpstr>Interpreting Displacement (Position) - Time Graphs</vt:lpstr>
      <vt:lpstr>Interpreting Displacement (Position) - Time Graphs</vt:lpstr>
      <vt:lpstr>Displacement (Position) - Graph - Specimen</vt:lpstr>
      <vt:lpstr>Interpreting Displacement (Position) - Time Graphs</vt:lpstr>
      <vt:lpstr>PowerPoint Presentation</vt:lpstr>
      <vt:lpstr>PowerPoint Presentation</vt:lpstr>
      <vt:lpstr>Interpreting Displacement (Position) - Time Graphs</vt:lpstr>
      <vt:lpstr>Interpreting Displacement (Position) - Time Graphs</vt:lpstr>
      <vt:lpstr>Accelerated Motion</vt:lpstr>
      <vt:lpstr>Accelerated Motion Displacement (Position) - Time Graphs</vt:lpstr>
      <vt:lpstr>Accelerated Motion  Displacement (Position) - Time Graphs</vt:lpstr>
      <vt:lpstr>Accelerated Motion Displacement (Position) - Time Graphs</vt:lpstr>
      <vt:lpstr>Accelerated Motion Displacement (Position) - Time Graphs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PowerPoint Presentation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Plenary</vt:lpstr>
      <vt:lpstr>PowerPoint Presentation</vt:lpstr>
      <vt:lpstr>PowerPoint Presentation</vt:lpstr>
      <vt:lpstr>Plenary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303</cp:revision>
  <cp:lastPrinted>2017-09-22T11:08:37Z</cp:lastPrinted>
  <dcterms:created xsi:type="dcterms:W3CDTF">2013-08-11T17:18:06Z</dcterms:created>
  <dcterms:modified xsi:type="dcterms:W3CDTF">2017-10-26T06:28:47Z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