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53"/>
  </p:notesMasterIdLst>
  <p:sldIdLst>
    <p:sldId id="305" r:id="rId6"/>
    <p:sldId id="256" r:id="rId7"/>
    <p:sldId id="306" r:id="rId8"/>
    <p:sldId id="307" r:id="rId9"/>
    <p:sldId id="308" r:id="rId10"/>
    <p:sldId id="309" r:id="rId11"/>
    <p:sldId id="328" r:id="rId12"/>
    <p:sldId id="371" r:id="rId13"/>
    <p:sldId id="358" r:id="rId14"/>
    <p:sldId id="374" r:id="rId15"/>
    <p:sldId id="364" r:id="rId16"/>
    <p:sldId id="365" r:id="rId17"/>
    <p:sldId id="366" r:id="rId18"/>
    <p:sldId id="367" r:id="rId19"/>
    <p:sldId id="368" r:id="rId20"/>
    <p:sldId id="369" r:id="rId21"/>
    <p:sldId id="348" r:id="rId22"/>
    <p:sldId id="344" r:id="rId23"/>
    <p:sldId id="390" r:id="rId24"/>
    <p:sldId id="378" r:id="rId25"/>
    <p:sldId id="379" r:id="rId26"/>
    <p:sldId id="380" r:id="rId27"/>
    <p:sldId id="381" r:id="rId28"/>
    <p:sldId id="377" r:id="rId29"/>
    <p:sldId id="372" r:id="rId30"/>
    <p:sldId id="316" r:id="rId31"/>
    <p:sldId id="391" r:id="rId32"/>
    <p:sldId id="319" r:id="rId33"/>
    <p:sldId id="375" r:id="rId34"/>
    <p:sldId id="384" r:id="rId35"/>
    <p:sldId id="383" r:id="rId36"/>
    <p:sldId id="386" r:id="rId37"/>
    <p:sldId id="385" r:id="rId38"/>
    <p:sldId id="387" r:id="rId39"/>
    <p:sldId id="388" r:id="rId40"/>
    <p:sldId id="355" r:id="rId41"/>
    <p:sldId id="321" r:id="rId42"/>
    <p:sldId id="323" r:id="rId43"/>
    <p:sldId id="324" r:id="rId44"/>
    <p:sldId id="325" r:id="rId45"/>
    <p:sldId id="362" r:id="rId46"/>
    <p:sldId id="363" r:id="rId47"/>
    <p:sldId id="370" r:id="rId48"/>
    <p:sldId id="334" r:id="rId49"/>
    <p:sldId id="339" r:id="rId50"/>
    <p:sldId id="335" r:id="rId51"/>
    <p:sldId id="304" r:id="rId52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702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B360F-AF66-4FC6-B955-58369494E5CC}" type="datetimeFigureOut">
              <a:rPr lang="en-US"/>
              <a:t>10/26/2017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0648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9" y="9440648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00570-90D0-4E55-9D13-65AC5BF9B36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23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91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2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56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49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7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D20C-BD21-417B-8AEF-84CA6E496A4D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D6842-FB02-47F4-B8D0-61095368C51E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B486-C5EC-476D-8E37-6B198E98C137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A77E-CAB5-4449-AF01-998920EC1E02}" type="datetime1">
              <a:rPr lang="en-US" smtClean="0"/>
              <a:t>10/26/2017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1F372-FA50-4046-9807-67E80BC92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198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B8528F2-63EE-4A32-92A6-B01C10EB457E}" type="datetime1">
              <a:rPr lang="en-US" smtClean="0"/>
              <a:pPr/>
              <a:t>10/26/2017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1F372-FA50-4046-9807-67E80BC92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691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9E9309B8-BC3C-4F82-B196-7A2D18BF6BA4}" type="datetime1">
              <a:rPr lang="en-US" smtClean="0"/>
              <a:pPr/>
              <a:t>10/26/2017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1F372-FA50-4046-9807-67E80BC92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57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47C264E2-A76F-4E22-8247-F2C49CABBE02}" type="datetime1">
              <a:rPr lang="en-US" smtClean="0"/>
              <a:pPr/>
              <a:t>10/26/2017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1F372-FA50-4046-9807-67E80BC92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101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CFA6135F-CD1E-4EE9-8CAE-4F8E0A1A4538}" type="datetime1">
              <a:rPr lang="en-US" smtClean="0"/>
              <a:pPr/>
              <a:t>10/26/2017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1F372-FA50-4046-9807-67E80BC92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57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64ED399-7B55-473B-9140-43ABC34876FA}" type="datetime1">
              <a:rPr lang="en-US" smtClean="0"/>
              <a:pPr/>
              <a:t>10/26/2017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1F372-FA50-4046-9807-67E80BC92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259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550F-608D-4967-9D3B-4EA6E6E19075}" type="datetime1">
              <a:rPr lang="en-US" smtClean="0"/>
              <a:t>10/26/2017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1F372-FA50-4046-9807-67E80BC92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567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E680-D3AD-4DBD-A6D1-C226A5ED977F}" type="datetime1">
              <a:rPr lang="en-US" smtClean="0"/>
              <a:t>10/26/2017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1F372-FA50-4046-9807-67E80BC92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1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39001" y="-13446"/>
            <a:ext cx="1869140" cy="365125"/>
          </a:xfrm>
        </p:spPr>
        <p:txBody>
          <a:bodyPr/>
          <a:lstStyle/>
          <a:p>
            <a:fld id="{D039B326-8EF1-4572-9DB1-F41743FACAD8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19AFB-6295-4921-8E92-1C2C40D9C30C}" type="datetime1">
              <a:rPr lang="en-US" smtClean="0"/>
              <a:t>10/26/2017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1F372-FA50-4046-9807-67E80BC92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946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11BD-9393-4C9B-A8D3-962EC65B8256}" type="datetime1">
              <a:rPr lang="en-US" smtClean="0"/>
              <a:t>10/26/2017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1F372-FA50-4046-9807-67E80BC92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043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0DD5-1E97-432A-AAFD-8D23F208E39A}" type="datetime1">
              <a:rPr lang="en-US" smtClean="0"/>
              <a:t>10/26/2017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1F372-FA50-4046-9807-67E80BC92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974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9E1E-30D0-438D-8B35-C376FD8796AB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A96C-51AF-42E2-A7B7-C69A8150AE07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B8DD-A10D-4552-B200-9CC88CF38A23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B8F8-8E00-4D82-8A39-47B2FBA86EEE}" type="datetime1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29F0E-25BD-47C6-B8CD-1529A8EB2830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65746-4F38-46DD-9537-C37100B52C12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EEB00-59A3-430B-BC70-4B97B98D57BE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1" y="-13446"/>
            <a:ext cx="2097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12BE1-7338-4079-AE5A-9E7E79FB9EF7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61872"/>
            <a:ext cx="573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4400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0"/>
            <a:ext cx="2263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9B158-3EAF-42E9-97A5-58B3FE3FAC5B}" type="datetime1">
              <a:rPr lang="en-US" smtClean="0"/>
              <a:t>10/26/2017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1F372-FA50-4046-9807-67E80BC92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56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29eb5meqa6ct7.cloudfront.net/physics_basis/Physics_8/031_Displacement-Time_Graphs.pptx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29eb5meqa6ct7.cloudfront.net/physics_basis/Physics_8/031_Displacement-Time_Graphs.pptx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hyperlink" Target="https://www.youtube.com/channel/UCYqACVYl0c0BhlVN6X2HIMg" TargetMode="External"/><Relationship Id="rId4" Type="http://schemas.openxmlformats.org/officeDocument/2006/relationships/hyperlink" Target="https://www.youtube.com/watch?v=0kQrz4dfxD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hyperlink" Target="https://www.khanacademy.org/science/physics/one-dimensional-motion/acceleration-tutorial/v/why-distance-is-area-under-velocity-time-line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hanacademy.org/science/physics/one-dimensional-motion/acceleration-tutorial/a/what-are-velocity-vs-time-graph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www.youtube.com/watch?v=EZXLkAYjmR0" TargetMode="Externa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hysicsclassroom.com/Concept-Builders/Kinematics/Graph-That-Motion/Concept-Builder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mary.ws/HighSchool/Physics/home/marys_java/kinematics/d_t_v_t_match.htm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d29eb5meqa6ct7.cloudfront.net/physics_basis/Physics_8/031_Displacement-Time_Graphs.pptx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State </a:t>
            </a:r>
            <a:r>
              <a:rPr lang="en-US" altLang="zh-CN" dirty="0"/>
              <a:t>as many Vocabulary words and Learning Objectives that you remember from the last lesson as you can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Now complete the content learning objectives.</a:t>
            </a:r>
            <a:endParaRPr lang="en-US" altLang="zh-CN" dirty="0"/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FF3E-EAF3-40F4-9343-E97C9D4ACCD1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Graphing Rules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Title</a:t>
            </a:r>
          </a:p>
          <a:p>
            <a:r>
              <a:rPr lang="en-US" dirty="0" smtClean="0"/>
              <a:t>Draw and label axes with units.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ependent variable on the horizontal x-axis and the independent variable on the vertical y-axis.</a:t>
            </a:r>
          </a:p>
          <a:p>
            <a:r>
              <a:rPr lang="en-US" dirty="0" smtClean="0"/>
              <a:t>Identify minimum </a:t>
            </a:r>
            <a:r>
              <a:rPr lang="en-US" sz="2600" i="1" dirty="0" smtClean="0"/>
              <a:t>(usually 0 but not always) </a:t>
            </a:r>
            <a:r>
              <a:rPr lang="en-US" dirty="0" smtClean="0"/>
              <a:t>and maximum values needed on both axes.</a:t>
            </a:r>
          </a:p>
          <a:p>
            <a:r>
              <a:rPr lang="en-US" dirty="0" smtClean="0"/>
              <a:t>Choose a suitable scale to fill the paper.</a:t>
            </a:r>
          </a:p>
          <a:p>
            <a:pPr lvl="1"/>
            <a:r>
              <a:rPr lang="en-US" dirty="0" smtClean="0"/>
              <a:t>In 2</a:t>
            </a:r>
            <a:r>
              <a:rPr lang="en-US" smtClean="0"/>
              <a:t>, 4, 5</a:t>
            </a:r>
            <a:r>
              <a:rPr lang="en-US" dirty="0" smtClean="0"/>
              <a:t>, 10, 20, 50, 100 etc..</a:t>
            </a:r>
          </a:p>
          <a:p>
            <a:r>
              <a:rPr lang="en-US" dirty="0" smtClean="0"/>
              <a:t>Plot the points.</a:t>
            </a:r>
          </a:p>
          <a:p>
            <a:r>
              <a:rPr lang="en-US" dirty="0" smtClean="0"/>
              <a:t>Decide if the graph is a curve, several straight lines or one straight line (line of best fit) and construct the graph.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3DB2-78CD-4E25-844D-24957DCF3437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088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Velocity - </a:t>
            </a:r>
            <a:r>
              <a:rPr lang="en-US" dirty="0"/>
              <a:t>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860" y="990600"/>
            <a:ext cx="9072280" cy="5715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Is the graph you have produced a “true” representation of what happened during the journey? What really happened between each stage and during each stage? </a:t>
            </a:r>
          </a:p>
          <a:p>
            <a:pPr lvl="1"/>
            <a:r>
              <a:rPr lang="en-US" sz="1800" dirty="0" smtClean="0"/>
              <a:t>We only timed the durations of each stage, from start to the end of each stage. We did not time the time taken to change direction. In reality there is a time gap between stages as time would be needed to change direction.</a:t>
            </a:r>
          </a:p>
          <a:p>
            <a:pPr lvl="2"/>
            <a:r>
              <a:rPr lang="en-US" sz="1600" dirty="0" smtClean="0"/>
              <a:t>We will ignore this though.</a:t>
            </a:r>
          </a:p>
          <a:p>
            <a:pPr lvl="1"/>
            <a:r>
              <a:rPr lang="en-US" sz="1800" dirty="0" smtClean="0"/>
              <a:t>In reality, during each stage:</a:t>
            </a:r>
          </a:p>
          <a:p>
            <a:pPr lvl="2"/>
            <a:r>
              <a:rPr lang="en-US" sz="1600" dirty="0"/>
              <a:t>T</a:t>
            </a:r>
            <a:r>
              <a:rPr lang="en-US" sz="1600" dirty="0" smtClean="0"/>
              <a:t>ime would be needed to accelerate</a:t>
            </a:r>
          </a:p>
          <a:p>
            <a:pPr lvl="3"/>
            <a:r>
              <a:rPr lang="en-US" sz="1400" dirty="0" smtClean="0"/>
              <a:t>Speed up to the average velocity we calculated earlier.</a:t>
            </a:r>
          </a:p>
          <a:p>
            <a:pPr lvl="2"/>
            <a:r>
              <a:rPr lang="en-US" sz="1600" dirty="0" smtClean="0"/>
              <a:t>There would be a period of constant velocity at the average velocity we calculated earlier for each stage.</a:t>
            </a:r>
          </a:p>
          <a:p>
            <a:pPr lvl="3"/>
            <a:r>
              <a:rPr lang="en-US" sz="1400" dirty="0" smtClean="0"/>
              <a:t>Even this is not really true though as “true” or “perfect” constant velocity is practically impossible to actually achieve.</a:t>
            </a:r>
          </a:p>
          <a:p>
            <a:pPr lvl="2"/>
            <a:r>
              <a:rPr lang="en-US" sz="1600" dirty="0"/>
              <a:t>Time would be needed to </a:t>
            </a:r>
            <a:r>
              <a:rPr lang="en-US" sz="1600" dirty="0" smtClean="0"/>
              <a:t>deaccelerate</a:t>
            </a:r>
            <a:endParaRPr lang="en-US" sz="1600" dirty="0"/>
          </a:p>
          <a:p>
            <a:pPr lvl="3"/>
            <a:r>
              <a:rPr lang="en-US" sz="1400" dirty="0" smtClean="0"/>
              <a:t>Slow down to </a:t>
            </a:r>
            <a:r>
              <a:rPr lang="en-US" sz="1400" dirty="0"/>
              <a:t>the </a:t>
            </a:r>
            <a:r>
              <a:rPr lang="en-US" sz="1400" dirty="0" smtClean="0"/>
              <a:t>zero </a:t>
            </a:r>
            <a:r>
              <a:rPr lang="en-US" sz="1400" dirty="0"/>
              <a:t>velocity </a:t>
            </a:r>
            <a:r>
              <a:rPr lang="en-US" sz="1400" dirty="0" smtClean="0"/>
              <a:t>in order to change direction at the end of the stage.</a:t>
            </a:r>
          </a:p>
          <a:p>
            <a:pPr lvl="4"/>
            <a:endParaRPr lang="en-GB" sz="800" dirty="0" smtClean="0"/>
          </a:p>
          <a:p>
            <a:pPr lvl="4"/>
            <a:r>
              <a:rPr lang="en-GB" b="1" dirty="0" smtClean="0"/>
              <a:t>We will estimate or “best guess” these times to accelerate and deaccelerate and draw the velocity-time graph for a stage of your choice.</a:t>
            </a:r>
            <a:endParaRPr lang="en-GB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C4F2-1100-4EDE-B963-971881382106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886" y="-38675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Pre-Lab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5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Velocity - </a:t>
            </a:r>
            <a:r>
              <a:rPr lang="en-US" dirty="0"/>
              <a:t>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Draw a rough sketch of what you think </a:t>
            </a:r>
            <a:r>
              <a:rPr lang="en-US" dirty="0"/>
              <a:t>a</a:t>
            </a:r>
            <a:r>
              <a:rPr lang="en-US" dirty="0" smtClean="0"/>
              <a:t> Velocity - Time graph will look like if we include an </a:t>
            </a:r>
            <a:r>
              <a:rPr lang="en-GB" b="1" dirty="0"/>
              <a:t>estimate </a:t>
            </a:r>
            <a:r>
              <a:rPr lang="en-GB" dirty="0"/>
              <a:t>or</a:t>
            </a:r>
            <a:r>
              <a:rPr lang="en-GB" b="1" dirty="0"/>
              <a:t> </a:t>
            </a:r>
            <a:r>
              <a:rPr lang="en-GB" dirty="0"/>
              <a:t>“</a:t>
            </a:r>
            <a:r>
              <a:rPr lang="en-GB" b="1" dirty="0"/>
              <a:t>best guess</a:t>
            </a:r>
            <a:r>
              <a:rPr lang="en-GB" dirty="0"/>
              <a:t>”</a:t>
            </a:r>
            <a:r>
              <a:rPr lang="en-GB" b="1" dirty="0"/>
              <a:t> </a:t>
            </a:r>
            <a:r>
              <a:rPr lang="en-GB" dirty="0" smtClean="0"/>
              <a:t>of the </a:t>
            </a:r>
            <a:r>
              <a:rPr lang="en-GB" b="1" dirty="0" smtClean="0"/>
              <a:t>time </a:t>
            </a:r>
            <a:r>
              <a:rPr lang="en-GB" dirty="0" smtClean="0"/>
              <a:t>needed </a:t>
            </a:r>
            <a:r>
              <a:rPr lang="en-GB" dirty="0"/>
              <a:t>to </a:t>
            </a:r>
            <a:r>
              <a:rPr lang="en-GB" b="1" dirty="0"/>
              <a:t>accelerate </a:t>
            </a:r>
            <a:r>
              <a:rPr lang="en-GB" dirty="0"/>
              <a:t>and</a:t>
            </a:r>
            <a:r>
              <a:rPr lang="en-GB" b="1" dirty="0"/>
              <a:t> deaccelerate</a:t>
            </a:r>
            <a:r>
              <a:rPr lang="en-US" dirty="0" smtClean="0"/>
              <a:t> for each stage of your </a:t>
            </a:r>
            <a:r>
              <a:rPr lang="en-US" dirty="0"/>
              <a:t>“journey” from the last presentation </a:t>
            </a:r>
            <a:r>
              <a:rPr lang="en-US" i="1" dirty="0"/>
              <a:t>(“</a:t>
            </a:r>
            <a:r>
              <a:rPr lang="en-GB" b="1" i="1" dirty="0">
                <a:hlinkClick r:id="rId2"/>
              </a:rPr>
              <a:t>Displacement (Position)-Time Graphs Presentation</a:t>
            </a:r>
            <a:r>
              <a:rPr lang="en-GB" i="1" dirty="0" smtClean="0"/>
              <a:t>”).</a:t>
            </a:r>
          </a:p>
          <a:p>
            <a:pPr lvl="1"/>
            <a:r>
              <a:rPr lang="en-US" dirty="0"/>
              <a:t>Explain to your group why you believe your </a:t>
            </a:r>
            <a:r>
              <a:rPr lang="en-US" dirty="0" smtClean="0"/>
              <a:t>graph </a:t>
            </a:r>
            <a:r>
              <a:rPr lang="en-US" dirty="0"/>
              <a:t>will look like this.</a:t>
            </a:r>
          </a:p>
          <a:p>
            <a:pPr lvl="1"/>
            <a:r>
              <a:rPr lang="en-US" dirty="0"/>
              <a:t>Some students will now explain why they believe their </a:t>
            </a:r>
            <a:r>
              <a:rPr lang="en-US" dirty="0" smtClean="0"/>
              <a:t>graph </a:t>
            </a:r>
            <a:r>
              <a:rPr lang="en-US" dirty="0"/>
              <a:t>will look like this</a:t>
            </a:r>
            <a:r>
              <a:rPr lang="en-US" dirty="0" smtClean="0"/>
              <a:t>.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C075-1B71-47F1-8B4B-5600886DE691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36766" y="1120947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Pre-Lab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Velocity - </a:t>
            </a:r>
            <a:r>
              <a:rPr lang="en-US" dirty="0"/>
              <a:t>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Design a table to include all the data needed to draw a velocity time </a:t>
            </a:r>
            <a:r>
              <a:rPr lang="en-US" dirty="0"/>
              <a:t>graph if we include an </a:t>
            </a:r>
            <a:r>
              <a:rPr lang="en-GB" b="1" dirty="0"/>
              <a:t>estimate </a:t>
            </a:r>
            <a:r>
              <a:rPr lang="en-GB" dirty="0"/>
              <a:t>or</a:t>
            </a:r>
            <a:r>
              <a:rPr lang="en-GB" b="1" dirty="0"/>
              <a:t> </a:t>
            </a:r>
            <a:r>
              <a:rPr lang="en-GB" dirty="0"/>
              <a:t>“</a:t>
            </a:r>
            <a:r>
              <a:rPr lang="en-GB" b="1" dirty="0"/>
              <a:t>best guess</a:t>
            </a:r>
            <a:r>
              <a:rPr lang="en-GB" dirty="0"/>
              <a:t>”</a:t>
            </a:r>
            <a:r>
              <a:rPr lang="en-GB" b="1" dirty="0"/>
              <a:t> </a:t>
            </a:r>
            <a:r>
              <a:rPr lang="en-GB" dirty="0"/>
              <a:t>of the </a:t>
            </a:r>
            <a:r>
              <a:rPr lang="en-GB" b="1" dirty="0"/>
              <a:t>time </a:t>
            </a:r>
            <a:r>
              <a:rPr lang="en-GB" dirty="0"/>
              <a:t>needed to </a:t>
            </a:r>
            <a:r>
              <a:rPr lang="en-GB" b="1" dirty="0"/>
              <a:t>accelerate </a:t>
            </a:r>
            <a:r>
              <a:rPr lang="en-GB" dirty="0"/>
              <a:t>and</a:t>
            </a:r>
            <a:r>
              <a:rPr lang="en-GB" b="1" dirty="0"/>
              <a:t> deaccelerate</a:t>
            </a:r>
            <a:r>
              <a:rPr lang="en-US" dirty="0"/>
              <a:t> for your “journey” from the last presentation </a:t>
            </a:r>
            <a:r>
              <a:rPr lang="en-US" i="1" dirty="0"/>
              <a:t>(“</a:t>
            </a:r>
            <a:r>
              <a:rPr lang="en-GB" b="1" i="1" dirty="0">
                <a:hlinkClick r:id="rId2"/>
              </a:rPr>
              <a:t>Displacement (Position)-Time Graphs Presentation</a:t>
            </a:r>
            <a:r>
              <a:rPr lang="en-GB" i="1" dirty="0"/>
              <a:t>”).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CFE5-86C3-4744-B510-B9A322180627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36766" y="1120947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Pre-Lab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7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Velocity - </a:t>
            </a:r>
            <a:r>
              <a:rPr lang="en-US" dirty="0"/>
              <a:t>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0829" y="1417638"/>
            <a:ext cx="8229600" cy="1447800"/>
          </a:xfrm>
        </p:spPr>
        <p:txBody>
          <a:bodyPr/>
          <a:lstStyle/>
          <a:p>
            <a:r>
              <a:rPr lang="en-US" dirty="0" smtClean="0"/>
              <a:t>Your table </a:t>
            </a:r>
            <a:r>
              <a:rPr lang="en-GB" sz="2800" dirty="0" smtClean="0"/>
              <a:t>should look something like this:</a:t>
            </a: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3A31-5E01-4ACA-8DF6-7F2D7795A452}" type="datetime1">
              <a:rPr lang="en-US" smtClean="0"/>
              <a:t>10/26/2017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05971" y="2483597"/>
          <a:ext cx="807720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9784547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94498162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40205988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94692071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12282234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884284174"/>
                    </a:ext>
                  </a:extLst>
                </a:gridCol>
              </a:tblGrid>
              <a:tr h="64060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Stage:</a:t>
                      </a:r>
                      <a:endParaRPr lang="en-GB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Distance (m)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Total Duration</a:t>
                      </a:r>
                      <a:r>
                        <a:rPr lang="en-GB" sz="2000" baseline="0" dirty="0" smtClean="0"/>
                        <a:t> of stage</a:t>
                      </a:r>
                      <a:r>
                        <a:rPr lang="en-GB" sz="2000" dirty="0" smtClean="0"/>
                        <a:t> (s)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Estimated Time to Accelerate (s) 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Estimated </a:t>
                      </a:r>
                    </a:p>
                    <a:p>
                      <a:pPr algn="ctr"/>
                      <a:r>
                        <a:rPr lang="en-GB" sz="2000" dirty="0" smtClean="0"/>
                        <a:t>Time to Deaccelerate (s) 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Average Velocity (m/s)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997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A</a:t>
                      </a:r>
                      <a:endParaRPr lang="en-GB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7790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B</a:t>
                      </a:r>
                      <a:endParaRPr lang="en-GB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6921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C</a:t>
                      </a:r>
                      <a:endParaRPr lang="en-GB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968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…..</a:t>
                      </a:r>
                      <a:endParaRPr lang="en-GB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00510002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5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Arrow Connector 65"/>
          <p:cNvCxnSpPr/>
          <p:nvPr/>
        </p:nvCxnSpPr>
        <p:spPr>
          <a:xfrm>
            <a:off x="6187598" y="5333481"/>
            <a:ext cx="2136807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6079471" y="5333481"/>
            <a:ext cx="94793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35223" y="762000"/>
          <a:ext cx="5171296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92">
                  <a:extLst>
                    <a:ext uri="{9D8B030D-6E8A-4147-A177-3AD203B41FA5}">
                      <a16:colId xmlns:a16="http://schemas.microsoft.com/office/drawing/2014/main" val="967313722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5031990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25059257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1455926607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0646062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18939597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375123246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7554510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5579406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63860826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32617293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9120291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0906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216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60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937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34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900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742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38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719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504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88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88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854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57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165219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25143"/>
            <a:ext cx="8229600" cy="8794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Velocity - Graph - Specimen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3CC5-BA21-4A85-8812-7820948B5208}" type="datetime1">
              <a:rPr lang="en-US" smtClean="0"/>
              <a:t>10/26/2017</a:t>
            </a:fld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6000" y="4495800"/>
            <a:ext cx="517129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577321" y="1397019"/>
            <a:ext cx="1480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Velocity (m/s)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726022" y="4079267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 (s)</a:t>
            </a:r>
            <a:endParaRPr lang="en-GB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93133" y="63246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93133" y="25908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-78532" y="42458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-62317" y="24133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-21977" y="614963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-5</a:t>
            </a:r>
            <a:endParaRPr lang="en-GB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449737" y="1465306"/>
            <a:ext cx="8745" cy="47973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58482" y="4495800"/>
            <a:ext cx="205341" cy="723167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245117" y="4543002"/>
            <a:ext cx="32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5</a:t>
            </a:r>
            <a:endParaRPr lang="en-GB" b="1" dirty="0"/>
          </a:p>
        </p:txBody>
      </p:sp>
      <p:graphicFrame>
        <p:nvGraphicFramePr>
          <p:cNvPr id="107" name="Table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148603"/>
              </p:ext>
            </p:extLst>
          </p:nvPr>
        </p:nvGraphicFramePr>
        <p:xfrm>
          <a:off x="5691501" y="457200"/>
          <a:ext cx="337642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899">
                  <a:extLst>
                    <a:ext uri="{9D8B030D-6E8A-4147-A177-3AD203B41FA5}">
                      <a16:colId xmlns:a16="http://schemas.microsoft.com/office/drawing/2014/main" val="3100438893"/>
                    </a:ext>
                  </a:extLst>
                </a:gridCol>
                <a:gridCol w="1114767">
                  <a:extLst>
                    <a:ext uri="{9D8B030D-6E8A-4147-A177-3AD203B41FA5}">
                      <a16:colId xmlns:a16="http://schemas.microsoft.com/office/drawing/2014/main" val="614662774"/>
                    </a:ext>
                  </a:extLst>
                </a:gridCol>
                <a:gridCol w="676069">
                  <a:extLst>
                    <a:ext uri="{9D8B030D-6E8A-4147-A177-3AD203B41FA5}">
                      <a16:colId xmlns:a16="http://schemas.microsoft.com/office/drawing/2014/main" val="3002378078"/>
                    </a:ext>
                  </a:extLst>
                </a:gridCol>
                <a:gridCol w="1028687">
                  <a:extLst>
                    <a:ext uri="{9D8B030D-6E8A-4147-A177-3AD203B41FA5}">
                      <a16:colId xmlns:a16="http://schemas.microsoft.com/office/drawing/2014/main" val="9729122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Stage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Displacement</a:t>
                      </a:r>
                      <a:r>
                        <a:rPr lang="en-GB" sz="1200" baseline="0" dirty="0" smtClean="0"/>
                        <a:t> (m)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Time (s)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Average Velocity  (m/s)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80262456"/>
                  </a:ext>
                </a:extLst>
              </a:tr>
            </a:tbl>
          </a:graphicData>
        </a:graphic>
      </p:graphicFrame>
      <p:graphicFrame>
        <p:nvGraphicFramePr>
          <p:cNvPr id="108" name="Table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829728"/>
              </p:ext>
            </p:extLst>
          </p:nvPr>
        </p:nvGraphicFramePr>
        <p:xfrm>
          <a:off x="5685592" y="1066800"/>
          <a:ext cx="338233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808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1114685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675400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1029437">
                  <a:extLst>
                    <a:ext uri="{9D8B030D-6E8A-4147-A177-3AD203B41FA5}">
                      <a16:colId xmlns:a16="http://schemas.microsoft.com/office/drawing/2014/main" val="2459410161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8" name="Rectangle 57"/>
          <p:cNvSpPr/>
          <p:nvPr/>
        </p:nvSpPr>
        <p:spPr>
          <a:xfrm>
            <a:off x="2289114" y="5501911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</a:t>
            </a:r>
            <a:endParaRPr lang="en-GB" b="1" dirty="0"/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4836949" y="1053560"/>
            <a:ext cx="6553" cy="87050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970988" y="785065"/>
            <a:ext cx="1655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Forwards (F) </a:t>
            </a:r>
            <a:r>
              <a:rPr lang="en-GB" sz="1200" i="1" dirty="0" smtClean="0"/>
              <a:t>/ W</a:t>
            </a:r>
            <a:endParaRPr lang="en-GB" sz="1600" i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3919885" y="1874163"/>
            <a:ext cx="172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Backwards (B) </a:t>
            </a:r>
            <a:r>
              <a:rPr lang="en-GB" sz="1200" dirty="0" smtClean="0"/>
              <a:t>/ E</a:t>
            </a:r>
            <a:endParaRPr lang="en-GB" dirty="0"/>
          </a:p>
        </p:txBody>
      </p:sp>
      <p:sp>
        <p:nvSpPr>
          <p:cNvPr id="72" name="Oval 71"/>
          <p:cNvSpPr/>
          <p:nvPr/>
        </p:nvSpPr>
        <p:spPr>
          <a:xfrm>
            <a:off x="7027402" y="5219181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5691501" y="4783131"/>
            <a:ext cx="1302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2m, slow</a:t>
            </a:r>
            <a:endParaRPr lang="en-GB" sz="2400" dirty="0"/>
          </a:p>
        </p:txBody>
      </p:sp>
      <p:sp>
        <p:nvSpPr>
          <p:cNvPr id="79" name="Rectangle 78"/>
          <p:cNvSpPr/>
          <p:nvPr/>
        </p:nvSpPr>
        <p:spPr>
          <a:xfrm>
            <a:off x="6447825" y="5447781"/>
            <a:ext cx="377943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A</a:t>
            </a:r>
            <a:endParaRPr lang="en-GB" sz="24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648000" y="5220000"/>
            <a:ext cx="460653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1109903" y="4498825"/>
            <a:ext cx="148570" cy="72000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-37729" y="4699407"/>
            <a:ext cx="123963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Accelerate</a:t>
            </a:r>
            <a:endParaRPr lang="en-GB" b="1" dirty="0"/>
          </a:p>
        </p:txBody>
      </p:sp>
      <p:sp>
        <p:nvSpPr>
          <p:cNvPr id="65" name="Rectangle 64"/>
          <p:cNvSpPr/>
          <p:nvPr/>
        </p:nvSpPr>
        <p:spPr>
          <a:xfrm>
            <a:off x="71782" y="5169958"/>
            <a:ext cx="211129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Constant velocity</a:t>
            </a:r>
            <a:endParaRPr lang="en-GB" b="1" dirty="0"/>
          </a:p>
        </p:txBody>
      </p:sp>
      <p:sp>
        <p:nvSpPr>
          <p:cNvPr id="67" name="Rectangle 66"/>
          <p:cNvSpPr/>
          <p:nvPr/>
        </p:nvSpPr>
        <p:spPr>
          <a:xfrm>
            <a:off x="1219357" y="4662429"/>
            <a:ext cx="149911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Decelerate</a:t>
            </a:r>
            <a:endParaRPr lang="en-GB" b="1" dirty="0"/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7015772" y="4568178"/>
            <a:ext cx="775157" cy="6627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757661" y="4378175"/>
            <a:ext cx="1052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Forwards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892449" y="4373126"/>
            <a:ext cx="118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Backwards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410000" y="4327149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1274078" y="3543300"/>
            <a:ext cx="81069" cy="92785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355147" y="3550124"/>
            <a:ext cx="1337302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692449" y="3543300"/>
            <a:ext cx="116203" cy="994485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726970" y="3773376"/>
            <a:ext cx="123963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Accelerate</a:t>
            </a:r>
            <a:endParaRPr lang="en-GB" b="1" dirty="0"/>
          </a:p>
        </p:txBody>
      </p:sp>
      <p:sp>
        <p:nvSpPr>
          <p:cNvPr id="62" name="Rectangle 61"/>
          <p:cNvSpPr/>
          <p:nvPr/>
        </p:nvSpPr>
        <p:spPr>
          <a:xfrm>
            <a:off x="1108653" y="3167314"/>
            <a:ext cx="211129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Constant velocity</a:t>
            </a:r>
            <a:endParaRPr lang="en-GB" b="1" dirty="0"/>
          </a:p>
        </p:txBody>
      </p:sp>
      <p:sp>
        <p:nvSpPr>
          <p:cNvPr id="64" name="Rectangle 63"/>
          <p:cNvSpPr/>
          <p:nvPr/>
        </p:nvSpPr>
        <p:spPr>
          <a:xfrm>
            <a:off x="2295632" y="3766143"/>
            <a:ext cx="149911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Decelerate</a:t>
            </a:r>
            <a:endParaRPr lang="en-GB" b="1" dirty="0"/>
          </a:p>
        </p:txBody>
      </p:sp>
      <p:sp>
        <p:nvSpPr>
          <p:cNvPr id="68" name="Rectangle 67"/>
          <p:cNvSpPr/>
          <p:nvPr/>
        </p:nvSpPr>
        <p:spPr>
          <a:xfrm>
            <a:off x="6902535" y="5851443"/>
            <a:ext cx="12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5 m, fast</a:t>
            </a:r>
            <a:endParaRPr lang="en-GB" sz="2400" dirty="0"/>
          </a:p>
        </p:txBody>
      </p:sp>
      <p:sp>
        <p:nvSpPr>
          <p:cNvPr id="69" name="Rectangle 68"/>
          <p:cNvSpPr/>
          <p:nvPr/>
        </p:nvSpPr>
        <p:spPr>
          <a:xfrm>
            <a:off x="7134484" y="5413247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B</a:t>
            </a:r>
            <a:endParaRPr lang="en-GB" sz="24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753057"/>
              </p:ext>
            </p:extLst>
          </p:nvPr>
        </p:nvGraphicFramePr>
        <p:xfrm>
          <a:off x="5694386" y="2614025"/>
          <a:ext cx="338233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3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9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+2.5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1.6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1985" y="6269998"/>
            <a:ext cx="4572000" cy="646331"/>
          </a:xfrm>
          <a:prstGeom prst="rect">
            <a:avLst/>
          </a:prstGeom>
          <a:ln w="12700">
            <a:solidFill>
              <a:schemeClr val="accent1"/>
            </a:solidFill>
            <a:prstDash val="sysDash"/>
          </a:ln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Note that negative acceleration here shows increasing velocity in the negative direction.</a:t>
            </a:r>
            <a:endParaRPr lang="en-GB" dirty="0"/>
          </a:p>
        </p:txBody>
      </p:sp>
      <p:cxnSp>
        <p:nvCxnSpPr>
          <p:cNvPr id="7" name="Straight Arrow Connector 6"/>
          <p:cNvCxnSpPr>
            <a:endCxn id="63" idx="2"/>
          </p:cNvCxnSpPr>
          <p:nvPr/>
        </p:nvCxnSpPr>
        <p:spPr>
          <a:xfrm flipH="1" flipV="1">
            <a:off x="582086" y="5068739"/>
            <a:ext cx="930107" cy="1514135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1015594" y="2458910"/>
            <a:ext cx="4572000" cy="646331"/>
          </a:xfrm>
          <a:prstGeom prst="rect">
            <a:avLst/>
          </a:prstGeom>
          <a:ln w="12700">
            <a:solidFill>
              <a:schemeClr val="accent1"/>
            </a:solidFill>
            <a:prstDash val="sysDash"/>
          </a:ln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Note that negative acceleration here shows decreasing velocity in the positive direction.</a:t>
            </a:r>
            <a:endParaRPr lang="en-GB" dirty="0"/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2750550" y="3092623"/>
            <a:ext cx="952346" cy="680753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55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76" grpId="0"/>
      <p:bldP spid="76" grpId="1"/>
      <p:bldP spid="79" grpId="0" animBg="1"/>
      <p:bldP spid="79" grpId="1" animBg="1"/>
      <p:bldP spid="63" grpId="0"/>
      <p:bldP spid="65" grpId="0"/>
      <p:bldP spid="67" grpId="0"/>
      <p:bldP spid="61" grpId="0"/>
      <p:bldP spid="62" grpId="0"/>
      <p:bldP spid="64" grpId="0"/>
      <p:bldP spid="68" grpId="0"/>
      <p:bldP spid="69" grpId="0" animBg="1"/>
      <p:bldP spid="5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Graphing Rules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Title</a:t>
            </a:r>
          </a:p>
          <a:p>
            <a:r>
              <a:rPr lang="en-US" dirty="0" smtClean="0"/>
              <a:t>Draw and label axes with units.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ependent variable on the horizontal x-axis and the independent variable on the vertical y-axis.</a:t>
            </a:r>
          </a:p>
          <a:p>
            <a:r>
              <a:rPr lang="en-US" dirty="0" smtClean="0"/>
              <a:t>Identify minimum </a:t>
            </a:r>
            <a:r>
              <a:rPr lang="en-US" sz="2600" i="1" dirty="0" smtClean="0"/>
              <a:t>(usually 0 but not always) </a:t>
            </a:r>
            <a:r>
              <a:rPr lang="en-US" dirty="0" smtClean="0"/>
              <a:t>and maximum values needed on both axes.</a:t>
            </a:r>
          </a:p>
          <a:p>
            <a:r>
              <a:rPr lang="en-US" dirty="0" smtClean="0"/>
              <a:t>Choose a suitable scale to fill the paper.</a:t>
            </a:r>
          </a:p>
          <a:p>
            <a:pPr lvl="1"/>
            <a:r>
              <a:rPr lang="en-US" dirty="0" smtClean="0"/>
              <a:t>In 2</a:t>
            </a:r>
            <a:r>
              <a:rPr lang="en-US" smtClean="0"/>
              <a:t>, 4, 5</a:t>
            </a:r>
            <a:r>
              <a:rPr lang="en-US" dirty="0" smtClean="0"/>
              <a:t>, 10, 20, 50, 100 etc..</a:t>
            </a:r>
          </a:p>
          <a:p>
            <a:r>
              <a:rPr lang="en-US" dirty="0" smtClean="0"/>
              <a:t>Plot the points.</a:t>
            </a:r>
          </a:p>
          <a:p>
            <a:r>
              <a:rPr lang="en-US" dirty="0" smtClean="0"/>
              <a:t>Decide if the graph is a curve, several straight lines or one straight line (line of best fit) and construct the graph.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AA8D-8FD0-409D-80FD-3DD3620C2B89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4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Velocity - </a:t>
            </a:r>
            <a:r>
              <a:rPr lang="en-US" dirty="0"/>
              <a:t>Time Graphs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4067E-C2EA-48C7-BB52-8883A6F7AE9C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 a Velocity - Time Graph for </a:t>
            </a:r>
            <a:r>
              <a:rPr lang="en-US" dirty="0" smtClean="0"/>
              <a:t>your journey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6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dirty="0"/>
              <a:t>Velocity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308846"/>
            <a:ext cx="8686800" cy="5549154"/>
          </a:xfrm>
        </p:spPr>
        <p:txBody>
          <a:bodyPr>
            <a:noAutofit/>
          </a:bodyPr>
          <a:lstStyle/>
          <a:p>
            <a:r>
              <a:rPr lang="en-US" sz="2800" dirty="0" smtClean="0"/>
              <a:t>Does your actual graph look similar to the rough sketch you drew earlier?</a:t>
            </a:r>
          </a:p>
          <a:p>
            <a:pPr lvl="1"/>
            <a:r>
              <a:rPr lang="en-US" sz="2400" dirty="0" smtClean="0"/>
              <a:t>If not, what are the differences and why do you think you got it wrong? Explain what you didn’t understand and what you now understand.</a:t>
            </a:r>
          </a:p>
          <a:p>
            <a:pPr lvl="2"/>
            <a:r>
              <a:rPr lang="en-US" sz="2000" dirty="0" smtClean="0"/>
              <a:t>If you do not know why you were wrong, please </a:t>
            </a:r>
            <a:r>
              <a:rPr lang="en-US" sz="2000" smtClean="0"/>
              <a:t>ask questions.</a:t>
            </a:r>
            <a:endParaRPr lang="en-GB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04E1-6C64-422C-89CE-050B6852D683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1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5192-0832-4CCB-87D9-66ABBADD370D}" type="datetime1">
              <a:rPr lang="en-US" smtClean="0"/>
              <a:t>10/26/2017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10886" y="1066800"/>
                <a:ext cx="9108140" cy="1196182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𝒔𝒑𝒆𝒆𝒅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) =</m:t>
                      </m:r>
                      <m:f>
                        <m:f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𝒅𝒊𝒔𝒕𝒂𝒏𝒄𝒆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𝒕𝒓𝒂𝒗𝒆𝒍𝒍𝒆𝒅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𝒕𝒊𝒎𝒆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𝒕𝒂𝒌𝒆𝒏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0886" y="1066800"/>
                <a:ext cx="9108140" cy="119618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-315686" y="2696321"/>
                <a:ext cx="9108140" cy="11961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𝒗𝒆𝒍𝒐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𝐜𝐢𝐭𝐲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) =</m:t>
                      </m:r>
                      <m:f>
                        <m:f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𝒅𝒊𝒔𝒑𝒍𝒂𝒄𝒆𝒎𝒆𝒏𝒕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𝒕𝒊𝒎𝒆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𝒕𝒂𝒌𝒆𝒏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5686" y="2696321"/>
                <a:ext cx="9108140" cy="1196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64889" y="4536640"/>
                <a:ext cx="9108140" cy="11961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𝒂𝒄𝒄𝒆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𝐥𝐞𝐫𝐚𝐭𝐢𝐨𝐧</m:t>
                      </m:r>
                      <m:r>
                        <a:rPr lang="en-GB" sz="2400" b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GB" sz="2400" b="1">
                          <a:latin typeface="Cambria Math" panose="02040503050406030204" pitchFamily="18" charset="0"/>
                        </a:rPr>
                        <m:t>) =</m:t>
                      </m:r>
                      <m:f>
                        <m:f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𝒇𝒊𝒏𝒂𝒍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𝑽𝒆𝒍𝒐𝒄𝒊𝒕𝒚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n-US" sz="2400" b="1" i="1" baseline="-25000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𝒊𝒏𝒊𝒕𝒊𝒂𝒍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𝑽𝒆𝒍𝒐𝒄𝒊𝒕𝒚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𝒗𝒊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𝒕𝒊𝒎𝒆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𝒕𝒂𝒌𝒆𝒏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3600" dirty="0"/>
              </a:p>
            </p:txBody>
          </p:sp>
        </mc:Choice>
        <mc:Fallback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9" y="4536640"/>
                <a:ext cx="9108140" cy="11961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2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Velocity - Time </a:t>
            </a:r>
            <a:r>
              <a:rPr lang="en-US" dirty="0"/>
              <a:t>Graphs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D16F-411C-4E00-9E74-FF7DBE3CA328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>
                <a:hlinkClick r:id="rId4"/>
              </a:rPr>
              <a:t>Understanding Uniformly Accelerated </a:t>
            </a:r>
            <a:r>
              <a:rPr lang="en-GB" sz="3600" b="1" dirty="0" smtClean="0">
                <a:hlinkClick r:id="rId4"/>
              </a:rPr>
              <a:t>Motion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sz="3600" dirty="0" smtClean="0">
                <a:hlinkClick r:id="rId5"/>
              </a:rPr>
              <a:t>Flipping Physics</a:t>
            </a:r>
            <a:r>
              <a:rPr lang="en-GB" sz="3600" dirty="0" smtClean="0"/>
              <a:t> (</a:t>
            </a:r>
            <a:r>
              <a:rPr lang="en-GB" sz="3600" dirty="0" err="1" smtClean="0"/>
              <a:t>youtube</a:t>
            </a:r>
            <a:r>
              <a:rPr lang="en-GB" sz="3600" dirty="0" smtClean="0"/>
              <a:t>)</a:t>
            </a:r>
            <a:endParaRPr lang="en-GB" sz="3600" dirty="0"/>
          </a:p>
        </p:txBody>
      </p:sp>
      <p:pic>
        <p:nvPicPr>
          <p:cNvPr id="5" name="Understanding Uniformly Accelerated Motion [SD, 854x480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100" y="1600200"/>
            <a:ext cx="80518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2C58E-8A29-477B-8623-3B98A7FFA3FD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7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25CB-3328-455A-B5C4-F4FD1F4C8008}" type="datetime1">
              <a:rPr lang="en-US" smtClean="0"/>
              <a:t>10/26/2017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69116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hlinkClick r:id="rId4"/>
              </a:rPr>
              <a:t>https://www.khanacademy.org/science/physics/one-dimensional-motion/acceleration-tutorial/v/why-distance-is-area-under-velocity-time-line</a:t>
            </a:r>
            <a:endParaRPr lang="en-GB" sz="2000" dirty="0"/>
          </a:p>
        </p:txBody>
      </p:sp>
      <p:pic>
        <p:nvPicPr>
          <p:cNvPr id="2" name="Why distance is area under velocity-time line (video)  Khan Academ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6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What are velocity vs. time graphs</a:t>
            </a:r>
            <a:r>
              <a:rPr lang="en-GB" b="1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https://www.khanacademy.org/science/physics/one-dimensional-motion/acceleration-tutorial/a/what-are-velocity-vs-time-graphs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F018B-B940-41D9-9B34-4C7E750047F0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7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Distance (position) to Velocity Time Graph Physics </a:t>
            </a:r>
            <a:r>
              <a:rPr lang="en-GB" dirty="0" smtClean="0"/>
              <a:t>Help</a:t>
            </a:r>
            <a:endParaRPr lang="en-GB" dirty="0"/>
          </a:p>
        </p:txBody>
      </p:sp>
      <p:pic>
        <p:nvPicPr>
          <p:cNvPr id="5" name="Distance (position) to Velocity Time Graph Physics Help [360p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D806-C1D2-4576-85C8-8C26B43FC557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43000" y="6308725"/>
            <a:ext cx="655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hlinkClick r:id="rId5"/>
              </a:rPr>
              <a:t>https://www.youtube.com/watch?v=EZXLkAYjmR0</a:t>
            </a:r>
            <a:endParaRPr lang="en-GB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3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Arrow Connector 72"/>
          <p:cNvCxnSpPr/>
          <p:nvPr/>
        </p:nvCxnSpPr>
        <p:spPr>
          <a:xfrm flipH="1">
            <a:off x="6079471" y="5333481"/>
            <a:ext cx="94793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079471" y="5333481"/>
            <a:ext cx="240000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35223" y="762000"/>
          <a:ext cx="5171296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92">
                  <a:extLst>
                    <a:ext uri="{9D8B030D-6E8A-4147-A177-3AD203B41FA5}">
                      <a16:colId xmlns:a16="http://schemas.microsoft.com/office/drawing/2014/main" val="967313722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5031990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25059257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1455926607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0646062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18939597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375123246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7554510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5579406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63860826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32617293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9120291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0906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216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60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937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34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900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742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38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719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504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88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88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854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57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165219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25143"/>
            <a:ext cx="8229600" cy="8794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Velocity - Time Graph - Specimen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5CDC7-EB03-429F-897E-B4F2046CDF68}" type="datetime1">
              <a:rPr lang="en-US" smtClean="0"/>
              <a:t>10/26/2017</a:t>
            </a:fld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6000" y="4495800"/>
            <a:ext cx="517129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577321" y="1397019"/>
            <a:ext cx="1480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Velocity (m/s)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726022" y="4079267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 (s)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430000" y="4347072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93133" y="63246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93133" y="25908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89114" y="4583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78532" y="42458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-62317" y="24133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-21977" y="614963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-5</a:t>
            </a:r>
            <a:endParaRPr lang="en-GB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449737" y="1465306"/>
            <a:ext cx="8745" cy="47973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73179" y="5213697"/>
            <a:ext cx="381288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1622132" y="4495799"/>
            <a:ext cx="1201767" cy="1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845319" y="3537466"/>
            <a:ext cx="792850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2819400" y="5053886"/>
            <a:ext cx="874717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419273" y="4343400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206739" y="4543002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10</a:t>
            </a:r>
            <a:endParaRPr lang="en-GB" b="1" dirty="0"/>
          </a:p>
        </p:txBody>
      </p:sp>
      <p:graphicFrame>
        <p:nvGraphicFramePr>
          <p:cNvPr id="107" name="Table 106"/>
          <p:cNvGraphicFramePr>
            <a:graphicFrameLocks noGrp="1"/>
          </p:cNvGraphicFramePr>
          <p:nvPr>
            <p:extLst/>
          </p:nvPr>
        </p:nvGraphicFramePr>
        <p:xfrm>
          <a:off x="5716078" y="785065"/>
          <a:ext cx="33913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322">
                  <a:extLst>
                    <a:ext uri="{9D8B030D-6E8A-4147-A177-3AD203B41FA5}">
                      <a16:colId xmlns:a16="http://schemas.microsoft.com/office/drawing/2014/main" val="3100438893"/>
                    </a:ext>
                  </a:extLst>
                </a:gridCol>
                <a:gridCol w="1146746">
                  <a:extLst>
                    <a:ext uri="{9D8B030D-6E8A-4147-A177-3AD203B41FA5}">
                      <a16:colId xmlns:a16="http://schemas.microsoft.com/office/drawing/2014/main" val="614662774"/>
                    </a:ext>
                  </a:extLst>
                </a:gridCol>
                <a:gridCol w="679063">
                  <a:extLst>
                    <a:ext uri="{9D8B030D-6E8A-4147-A177-3AD203B41FA5}">
                      <a16:colId xmlns:a16="http://schemas.microsoft.com/office/drawing/2014/main" val="3002378078"/>
                    </a:ext>
                  </a:extLst>
                </a:gridCol>
                <a:gridCol w="1033243">
                  <a:extLst>
                    <a:ext uri="{9D8B030D-6E8A-4147-A177-3AD203B41FA5}">
                      <a16:colId xmlns:a16="http://schemas.microsoft.com/office/drawing/2014/main" val="9729122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Stage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Displacement</a:t>
                      </a:r>
                      <a:r>
                        <a:rPr lang="en-GB" sz="1200" baseline="0" dirty="0" smtClean="0"/>
                        <a:t> (m)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Time (s)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Velocity  (m/s)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80262456"/>
                  </a:ext>
                </a:extLst>
              </a:tr>
            </a:tbl>
          </a:graphicData>
        </a:graphic>
      </p:graphicFrame>
      <p:graphicFrame>
        <p:nvGraphicFramePr>
          <p:cNvPr id="108" name="Table 107"/>
          <p:cNvGraphicFramePr>
            <a:graphicFrameLocks noGrp="1"/>
          </p:cNvGraphicFramePr>
          <p:nvPr>
            <p:extLst/>
          </p:nvPr>
        </p:nvGraphicFramePr>
        <p:xfrm>
          <a:off x="5709464" y="1238818"/>
          <a:ext cx="339867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936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1146664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678664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1034412">
                  <a:extLst>
                    <a:ext uri="{9D8B030D-6E8A-4147-A177-3AD203B41FA5}">
                      <a16:colId xmlns:a16="http://schemas.microsoft.com/office/drawing/2014/main" val="24594101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</a:tbl>
          </a:graphicData>
        </a:graphic>
      </p:graphicFrame>
      <p:graphicFrame>
        <p:nvGraphicFramePr>
          <p:cNvPr id="109" name="Table 108"/>
          <p:cNvGraphicFramePr>
            <a:graphicFrameLocks noGrp="1"/>
          </p:cNvGraphicFramePr>
          <p:nvPr>
            <p:extLst/>
          </p:nvPr>
        </p:nvGraphicFramePr>
        <p:xfrm>
          <a:off x="5719305" y="1742932"/>
          <a:ext cx="338780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095">
                  <a:extLst>
                    <a:ext uri="{9D8B030D-6E8A-4147-A177-3AD203B41FA5}">
                      <a16:colId xmlns:a16="http://schemas.microsoft.com/office/drawing/2014/main" val="1755050480"/>
                    </a:ext>
                  </a:extLst>
                </a:gridCol>
                <a:gridCol w="1143978">
                  <a:extLst>
                    <a:ext uri="{9D8B030D-6E8A-4147-A177-3AD203B41FA5}">
                      <a16:colId xmlns:a16="http://schemas.microsoft.com/office/drawing/2014/main" val="4257330379"/>
                    </a:ext>
                  </a:extLst>
                </a:gridCol>
                <a:gridCol w="678122">
                  <a:extLst>
                    <a:ext uri="{9D8B030D-6E8A-4147-A177-3AD203B41FA5}">
                      <a16:colId xmlns:a16="http://schemas.microsoft.com/office/drawing/2014/main" val="1718355229"/>
                    </a:ext>
                  </a:extLst>
                </a:gridCol>
                <a:gridCol w="1036613">
                  <a:extLst>
                    <a:ext uri="{9D8B030D-6E8A-4147-A177-3AD203B41FA5}">
                      <a16:colId xmlns:a16="http://schemas.microsoft.com/office/drawing/2014/main" val="3202627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+2.5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76975"/>
                  </a:ext>
                </a:extLst>
              </a:tr>
            </a:tbl>
          </a:graphicData>
        </a:graphic>
      </p:graphicFrame>
      <p:graphicFrame>
        <p:nvGraphicFramePr>
          <p:cNvPr id="110" name="Table 109"/>
          <p:cNvGraphicFramePr>
            <a:graphicFrameLocks noGrp="1"/>
          </p:cNvGraphicFramePr>
          <p:nvPr>
            <p:extLst/>
          </p:nvPr>
        </p:nvGraphicFramePr>
        <p:xfrm>
          <a:off x="5719307" y="2203814"/>
          <a:ext cx="3387809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093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1141507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677119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1040090">
                  <a:extLst>
                    <a:ext uri="{9D8B030D-6E8A-4147-A177-3AD203B41FA5}">
                      <a16:colId xmlns:a16="http://schemas.microsoft.com/office/drawing/2014/main" val="284324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</a:tbl>
          </a:graphicData>
        </a:graphic>
      </p:graphicFrame>
      <p:graphicFrame>
        <p:nvGraphicFramePr>
          <p:cNvPr id="111" name="Table 110"/>
          <p:cNvGraphicFramePr>
            <a:graphicFrameLocks noGrp="1"/>
          </p:cNvGraphicFramePr>
          <p:nvPr>
            <p:extLst/>
          </p:nvPr>
        </p:nvGraphicFramePr>
        <p:xfrm>
          <a:off x="5719306" y="2703287"/>
          <a:ext cx="338780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094">
                  <a:extLst>
                    <a:ext uri="{9D8B030D-6E8A-4147-A177-3AD203B41FA5}">
                      <a16:colId xmlns:a16="http://schemas.microsoft.com/office/drawing/2014/main" val="1755050480"/>
                    </a:ext>
                  </a:extLst>
                </a:gridCol>
                <a:gridCol w="1153402">
                  <a:extLst>
                    <a:ext uri="{9D8B030D-6E8A-4147-A177-3AD203B41FA5}">
                      <a16:colId xmlns:a16="http://schemas.microsoft.com/office/drawing/2014/main" val="4257330379"/>
                    </a:ext>
                  </a:extLst>
                </a:gridCol>
                <a:gridCol w="681939">
                  <a:extLst>
                    <a:ext uri="{9D8B030D-6E8A-4147-A177-3AD203B41FA5}">
                      <a16:colId xmlns:a16="http://schemas.microsoft.com/office/drawing/2014/main" val="1718355229"/>
                    </a:ext>
                  </a:extLst>
                </a:gridCol>
                <a:gridCol w="1023372">
                  <a:extLst>
                    <a:ext uri="{9D8B030D-6E8A-4147-A177-3AD203B41FA5}">
                      <a16:colId xmlns:a16="http://schemas.microsoft.com/office/drawing/2014/main" val="33798493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-3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-1.5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76975"/>
                  </a:ext>
                </a:extLst>
              </a:tr>
            </a:tbl>
          </a:graphicData>
        </a:graphic>
      </p:graphicFrame>
      <p:sp>
        <p:nvSpPr>
          <p:cNvPr id="58" name="Rectangle 57"/>
          <p:cNvSpPr/>
          <p:nvPr/>
        </p:nvSpPr>
        <p:spPr>
          <a:xfrm>
            <a:off x="527944" y="5173167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</a:t>
            </a:r>
            <a:endParaRPr lang="en-GB" b="1" dirty="0"/>
          </a:p>
        </p:txBody>
      </p:sp>
      <p:sp>
        <p:nvSpPr>
          <p:cNvPr id="59" name="Rectangle 58"/>
          <p:cNvSpPr/>
          <p:nvPr/>
        </p:nvSpPr>
        <p:spPr>
          <a:xfrm>
            <a:off x="1075274" y="3184982"/>
            <a:ext cx="34721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B</a:t>
            </a:r>
            <a:endParaRPr lang="en-GB" b="1" dirty="0"/>
          </a:p>
        </p:txBody>
      </p:sp>
      <p:sp>
        <p:nvSpPr>
          <p:cNvPr id="61" name="Rectangle 60"/>
          <p:cNvSpPr/>
          <p:nvPr/>
        </p:nvSpPr>
        <p:spPr>
          <a:xfrm>
            <a:off x="2010052" y="4106271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/>
              <a:t>C</a:t>
            </a:r>
            <a:endParaRPr lang="en-GB" b="1" dirty="0"/>
          </a:p>
        </p:txBody>
      </p:sp>
      <p:sp>
        <p:nvSpPr>
          <p:cNvPr id="62" name="Rectangle 61"/>
          <p:cNvSpPr/>
          <p:nvPr/>
        </p:nvSpPr>
        <p:spPr>
          <a:xfrm>
            <a:off x="3080657" y="5053886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D</a:t>
            </a:r>
            <a:endParaRPr lang="en-GB" b="1" dirty="0"/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4836949" y="1053560"/>
            <a:ext cx="6553" cy="87050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970988" y="785065"/>
            <a:ext cx="1655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Forwards (F) </a:t>
            </a:r>
            <a:r>
              <a:rPr lang="en-GB" sz="1200" i="1" dirty="0" smtClean="0"/>
              <a:t>/ W</a:t>
            </a:r>
            <a:endParaRPr lang="en-GB" sz="1600" i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3919885" y="1874163"/>
            <a:ext cx="172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Backwards (B) </a:t>
            </a:r>
            <a:r>
              <a:rPr lang="en-GB" sz="1200" dirty="0" smtClean="0"/>
              <a:t>/ E</a:t>
            </a:r>
            <a:endParaRPr lang="en-GB" dirty="0"/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7236813" y="5324562"/>
            <a:ext cx="1242667" cy="891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7027402" y="5219181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7057610" y="5851443"/>
            <a:ext cx="12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5 m, fast</a:t>
            </a:r>
            <a:endParaRPr lang="en-GB" sz="2400" dirty="0"/>
          </a:p>
        </p:txBody>
      </p:sp>
      <p:sp>
        <p:nvSpPr>
          <p:cNvPr id="76" name="Rectangle 75"/>
          <p:cNvSpPr/>
          <p:nvPr/>
        </p:nvSpPr>
        <p:spPr>
          <a:xfrm>
            <a:off x="5691501" y="4783131"/>
            <a:ext cx="1302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2m, slow</a:t>
            </a:r>
            <a:endParaRPr lang="en-GB" sz="2400" dirty="0"/>
          </a:p>
        </p:txBody>
      </p:sp>
      <p:sp>
        <p:nvSpPr>
          <p:cNvPr id="77" name="Rectangle 76"/>
          <p:cNvSpPr/>
          <p:nvPr/>
        </p:nvSpPr>
        <p:spPr>
          <a:xfrm>
            <a:off x="8389410" y="5802166"/>
            <a:ext cx="460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3s</a:t>
            </a:r>
            <a:endParaRPr lang="en-GB" sz="2400" dirty="0"/>
          </a:p>
        </p:txBody>
      </p:sp>
      <p:sp>
        <p:nvSpPr>
          <p:cNvPr id="79" name="Rectangle 78"/>
          <p:cNvSpPr/>
          <p:nvPr/>
        </p:nvSpPr>
        <p:spPr>
          <a:xfrm>
            <a:off x="6447825" y="5447781"/>
            <a:ext cx="377943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A</a:t>
            </a:r>
            <a:endParaRPr lang="en-GB" sz="2400" dirty="0"/>
          </a:p>
        </p:txBody>
      </p:sp>
      <p:sp>
        <p:nvSpPr>
          <p:cNvPr id="80" name="Rectangle 79"/>
          <p:cNvSpPr/>
          <p:nvPr/>
        </p:nvSpPr>
        <p:spPr>
          <a:xfrm>
            <a:off x="7289559" y="5413247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B</a:t>
            </a:r>
            <a:endParaRPr lang="en-GB" sz="2400" dirty="0"/>
          </a:p>
        </p:txBody>
      </p:sp>
      <p:sp>
        <p:nvSpPr>
          <p:cNvPr id="81" name="Rectangle 80"/>
          <p:cNvSpPr/>
          <p:nvPr/>
        </p:nvSpPr>
        <p:spPr>
          <a:xfrm>
            <a:off x="8541810" y="4926304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D</a:t>
            </a:r>
            <a:endParaRPr lang="en-GB" sz="2400" dirty="0"/>
          </a:p>
        </p:txBody>
      </p:sp>
      <p:sp>
        <p:nvSpPr>
          <p:cNvPr id="82" name="Rectangle 81"/>
          <p:cNvSpPr/>
          <p:nvPr/>
        </p:nvSpPr>
        <p:spPr>
          <a:xfrm>
            <a:off x="8541810" y="5578469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</a:t>
            </a:r>
            <a:endParaRPr lang="en-GB" sz="2400" dirty="0"/>
          </a:p>
        </p:txBody>
      </p:sp>
      <p:sp>
        <p:nvSpPr>
          <p:cNvPr id="83" name="Rectangle 82"/>
          <p:cNvSpPr/>
          <p:nvPr/>
        </p:nvSpPr>
        <p:spPr>
          <a:xfrm>
            <a:off x="7336303" y="4830898"/>
            <a:ext cx="12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3 m, fast</a:t>
            </a:r>
            <a:endParaRPr lang="en-GB" sz="24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32564" y="3554314"/>
            <a:ext cx="35782" cy="1682139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1622132" y="3537465"/>
            <a:ext cx="0" cy="975181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2819400" y="4495799"/>
            <a:ext cx="32658" cy="558087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0572" y="2590800"/>
            <a:ext cx="4897174" cy="646331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Dotted lines show instantaneous velocity changes.</a:t>
            </a:r>
          </a:p>
          <a:p>
            <a:r>
              <a:rPr lang="en-GB" dirty="0" smtClean="0"/>
              <a:t>They are not solid as this is not  actually possible.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0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1" grpId="0"/>
      <p:bldP spid="62" grpId="0"/>
      <p:bldP spid="75" grpId="0"/>
      <p:bldP spid="75" grpId="1"/>
      <p:bldP spid="76" grpId="0"/>
      <p:bldP spid="76" grpId="1"/>
      <p:bldP spid="77" grpId="0"/>
      <p:bldP spid="77" grpId="1"/>
      <p:bldP spid="79" grpId="0" animBg="1"/>
      <p:bldP spid="79" grpId="1" animBg="1"/>
      <p:bldP spid="80" grpId="0" animBg="1"/>
      <p:bldP spid="80" grpId="1" animBg="1"/>
      <p:bldP spid="81" grpId="0" animBg="1"/>
      <p:bldP spid="82" grpId="0" animBg="1"/>
      <p:bldP spid="82" grpId="1" animBg="1"/>
      <p:bldP spid="83" grpId="0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Arrow Connector 72"/>
          <p:cNvCxnSpPr/>
          <p:nvPr/>
        </p:nvCxnSpPr>
        <p:spPr>
          <a:xfrm flipH="1">
            <a:off x="6079471" y="5333481"/>
            <a:ext cx="94793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079471" y="5333481"/>
            <a:ext cx="240000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35223" y="762000"/>
          <a:ext cx="5171296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92">
                  <a:extLst>
                    <a:ext uri="{9D8B030D-6E8A-4147-A177-3AD203B41FA5}">
                      <a16:colId xmlns:a16="http://schemas.microsoft.com/office/drawing/2014/main" val="967313722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5031990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25059257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1455926607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0646062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18939597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375123246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7554510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5579406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63860826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32617293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9120291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0906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216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60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937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34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900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742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38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719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504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88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88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854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57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165219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25143"/>
            <a:ext cx="8229600" cy="8794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Velocity - Time Graph - Specimen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72B1-A218-4448-B72D-A7E859975212}" type="datetime1">
              <a:rPr lang="en-US" smtClean="0"/>
              <a:t>10/26/2017</a:t>
            </a:fld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6000" y="4495800"/>
            <a:ext cx="517129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577321" y="1397019"/>
            <a:ext cx="1480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Velocity (m/s)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726022" y="4079267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 (s)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430000" y="4347072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93133" y="63246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93133" y="25908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89114" y="4583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78532" y="42458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-62317" y="24133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-21977" y="614963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-5</a:t>
            </a:r>
            <a:endParaRPr lang="en-GB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449737" y="1465306"/>
            <a:ext cx="8745" cy="47973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73179" y="5213697"/>
            <a:ext cx="381288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1622132" y="4495799"/>
            <a:ext cx="1201767" cy="1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845319" y="3537466"/>
            <a:ext cx="792850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2819400" y="5053886"/>
            <a:ext cx="874717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419273" y="4343400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206739" y="4543002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10</a:t>
            </a:r>
            <a:endParaRPr lang="en-GB" b="1" dirty="0"/>
          </a:p>
        </p:txBody>
      </p:sp>
      <p:sp>
        <p:nvSpPr>
          <p:cNvPr id="58" name="Rectangle 57"/>
          <p:cNvSpPr/>
          <p:nvPr/>
        </p:nvSpPr>
        <p:spPr>
          <a:xfrm>
            <a:off x="527944" y="5173167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</a:t>
            </a:r>
            <a:endParaRPr lang="en-GB" b="1" dirty="0"/>
          </a:p>
        </p:txBody>
      </p:sp>
      <p:sp>
        <p:nvSpPr>
          <p:cNvPr id="59" name="Rectangle 58"/>
          <p:cNvSpPr/>
          <p:nvPr/>
        </p:nvSpPr>
        <p:spPr>
          <a:xfrm>
            <a:off x="1075274" y="3184982"/>
            <a:ext cx="34721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B</a:t>
            </a:r>
            <a:endParaRPr lang="en-GB" b="1" dirty="0"/>
          </a:p>
        </p:txBody>
      </p:sp>
      <p:sp>
        <p:nvSpPr>
          <p:cNvPr id="61" name="Rectangle 60"/>
          <p:cNvSpPr/>
          <p:nvPr/>
        </p:nvSpPr>
        <p:spPr>
          <a:xfrm>
            <a:off x="2010052" y="4106271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/>
              <a:t>C</a:t>
            </a:r>
            <a:endParaRPr lang="en-GB" b="1" dirty="0"/>
          </a:p>
        </p:txBody>
      </p:sp>
      <p:sp>
        <p:nvSpPr>
          <p:cNvPr id="62" name="Rectangle 61"/>
          <p:cNvSpPr/>
          <p:nvPr/>
        </p:nvSpPr>
        <p:spPr>
          <a:xfrm>
            <a:off x="3080657" y="5053886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D</a:t>
            </a:r>
            <a:endParaRPr lang="en-GB" b="1" dirty="0"/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4836949" y="1053560"/>
            <a:ext cx="6553" cy="87050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970988" y="785065"/>
            <a:ext cx="1655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Forwards (F) </a:t>
            </a:r>
            <a:r>
              <a:rPr lang="en-GB" sz="1200" i="1" dirty="0" smtClean="0"/>
              <a:t>/ W</a:t>
            </a:r>
            <a:endParaRPr lang="en-GB" sz="1600" i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3919885" y="1874163"/>
            <a:ext cx="172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Backwards (B) </a:t>
            </a:r>
            <a:r>
              <a:rPr lang="en-GB" sz="1200" dirty="0" smtClean="0"/>
              <a:t>/ E</a:t>
            </a:r>
            <a:endParaRPr lang="en-GB" dirty="0"/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7236813" y="5324562"/>
            <a:ext cx="1242667" cy="891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7027402" y="5219181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6447825" y="5447781"/>
            <a:ext cx="377943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A</a:t>
            </a:r>
            <a:endParaRPr lang="en-GB" sz="2400" dirty="0"/>
          </a:p>
        </p:txBody>
      </p:sp>
      <p:sp>
        <p:nvSpPr>
          <p:cNvPr id="80" name="Rectangle 79"/>
          <p:cNvSpPr/>
          <p:nvPr/>
        </p:nvSpPr>
        <p:spPr>
          <a:xfrm>
            <a:off x="7289559" y="5413247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B</a:t>
            </a:r>
            <a:endParaRPr lang="en-GB" sz="2400" dirty="0"/>
          </a:p>
        </p:txBody>
      </p:sp>
      <p:sp>
        <p:nvSpPr>
          <p:cNvPr id="81" name="Rectangle 80"/>
          <p:cNvSpPr/>
          <p:nvPr/>
        </p:nvSpPr>
        <p:spPr>
          <a:xfrm>
            <a:off x="8541810" y="4926304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D</a:t>
            </a:r>
            <a:endParaRPr lang="en-GB" sz="2400" dirty="0"/>
          </a:p>
        </p:txBody>
      </p:sp>
      <p:sp>
        <p:nvSpPr>
          <p:cNvPr id="82" name="Rectangle 81"/>
          <p:cNvSpPr/>
          <p:nvPr/>
        </p:nvSpPr>
        <p:spPr>
          <a:xfrm>
            <a:off x="8541810" y="5578469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</a:t>
            </a:r>
            <a:endParaRPr lang="en-GB" sz="24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32564" y="3554314"/>
            <a:ext cx="35782" cy="1682139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1622132" y="3537465"/>
            <a:ext cx="0" cy="975181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2819400" y="4495799"/>
            <a:ext cx="32658" cy="558087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0572" y="2590800"/>
            <a:ext cx="4897174" cy="646331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Dotted lines show instantaneous velocity changes.</a:t>
            </a:r>
          </a:p>
          <a:p>
            <a:r>
              <a:rPr lang="en-GB" dirty="0" smtClean="0"/>
              <a:t>They are not solid as this is not  actually possible.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5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33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Interpreting Velocity - </a:t>
            </a:r>
            <a:r>
              <a:rPr lang="en-US" sz="3200" dirty="0"/>
              <a:t>Time Graphs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5930154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/>
              <a:t>In each section of </a:t>
            </a:r>
            <a:r>
              <a:rPr lang="en-GB" sz="2400" dirty="0" smtClean="0"/>
              <a:t>the </a:t>
            </a:r>
            <a:r>
              <a:rPr lang="en-GB" sz="2400" dirty="0"/>
              <a:t>journey, is </a:t>
            </a:r>
            <a:r>
              <a:rPr lang="en-GB" sz="2400" dirty="0" smtClean="0"/>
              <a:t>the velocity steady </a:t>
            </a:r>
            <a:r>
              <a:rPr lang="en-GB" sz="2400" dirty="0"/>
              <a:t>or is it changing? How do you know</a:t>
            </a:r>
            <a:r>
              <a:rPr lang="en-GB" sz="2400" dirty="0" smtClean="0"/>
              <a:t>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/>
              <a:t>Which stages have non-zero </a:t>
            </a:r>
            <a:r>
              <a:rPr lang="en-US" sz="2400" dirty="0"/>
              <a:t>constant velocity</a:t>
            </a:r>
            <a:r>
              <a:rPr lang="en-US" sz="2400" dirty="0" smtClean="0"/>
              <a:t>? Explain.</a:t>
            </a:r>
            <a:endParaRPr lang="en-GB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Are there any negative slopes or gradients on the graph? What does </a:t>
            </a:r>
            <a:r>
              <a:rPr lang="en-US" sz="2400" dirty="0" smtClean="0"/>
              <a:t>this mean?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How can you tell if </a:t>
            </a:r>
            <a:r>
              <a:rPr lang="en-GB" sz="2400" dirty="0" smtClean="0"/>
              <a:t>the person </a:t>
            </a:r>
            <a:r>
              <a:rPr lang="en-GB" sz="2400" dirty="0"/>
              <a:t>is traveling away </a:t>
            </a:r>
            <a:r>
              <a:rPr lang="en-GB" sz="2400" dirty="0" smtClean="0"/>
              <a:t>from or </a:t>
            </a:r>
            <a:r>
              <a:rPr lang="en-GB" sz="2400" dirty="0"/>
              <a:t>towards </a:t>
            </a:r>
            <a:r>
              <a:rPr lang="en-GB" sz="2400" dirty="0" smtClean="0"/>
              <a:t>the start point?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How can you </a:t>
            </a:r>
            <a:r>
              <a:rPr lang="en-GB" sz="2400" dirty="0" smtClean="0"/>
              <a:t>tell when the </a:t>
            </a:r>
            <a:r>
              <a:rPr lang="en-GB" sz="2400" dirty="0"/>
              <a:t>person </a:t>
            </a:r>
            <a:r>
              <a:rPr lang="en-GB" sz="2400" dirty="0" smtClean="0"/>
              <a:t>changes direction?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/>
              <a:t>What does the area under the graph mean?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/>
              <a:t>Can you calculate the acceleration between stages? Are there any issues here?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400" dirty="0" smtClean="0"/>
              <a:t>Which stages have zero </a:t>
            </a:r>
            <a:r>
              <a:rPr lang="en-GB" sz="2400" dirty="0"/>
              <a:t>constant </a:t>
            </a:r>
            <a:r>
              <a:rPr lang="en-GB" sz="2400" dirty="0" smtClean="0"/>
              <a:t>velocity? Explain.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What is the scale on the vertical axis?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B3B97-2FA7-41DF-B1A7-9CBAB978E61D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7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5192-0832-4CCB-87D9-66ABBADD370D}" type="datetime1">
              <a:rPr lang="en-US" smtClean="0"/>
              <a:t>10/26/2017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533400"/>
                <a:ext cx="3810000" cy="1196182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533400"/>
                <a:ext cx="3810000" cy="119618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-315686" y="2696321"/>
                <a:ext cx="4278086" cy="11961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5686" y="2696321"/>
                <a:ext cx="4278086" cy="1196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39489" y="5181600"/>
                <a:ext cx="3770511" cy="11961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GB" b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b="1" i="1" baseline="-25000" smtClean="0"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b="1" i="1" baseline="-25000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num>
                        <m:den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GB" sz="4400" dirty="0"/>
              </a:p>
            </p:txBody>
          </p:sp>
        </mc:Choice>
        <mc:Fallback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9" y="5181600"/>
                <a:ext cx="3770511" cy="11961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334000" y="457200"/>
            <a:ext cx="25182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s = speed (m/s)</a:t>
            </a:r>
          </a:p>
          <a:p>
            <a:r>
              <a:rPr lang="en-GB" sz="2800" dirty="0" smtClean="0"/>
              <a:t>d = distance </a:t>
            </a:r>
            <a:r>
              <a:rPr lang="en-GB" sz="2800" dirty="0"/>
              <a:t>(</a:t>
            </a:r>
            <a:r>
              <a:rPr lang="en-GB" sz="2800" dirty="0" smtClean="0"/>
              <a:t>m)</a:t>
            </a:r>
          </a:p>
          <a:p>
            <a:r>
              <a:rPr lang="en-GB" sz="2800" dirty="0" smtClean="0"/>
              <a:t>t = time (s)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2601914"/>
            <a:ext cx="32590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v = velocity </a:t>
            </a:r>
            <a:r>
              <a:rPr lang="en-GB" sz="2800" dirty="0"/>
              <a:t>(m/s</a:t>
            </a:r>
            <a:r>
              <a:rPr lang="en-GB" sz="2800" dirty="0" smtClean="0"/>
              <a:t>)</a:t>
            </a:r>
          </a:p>
          <a:p>
            <a:r>
              <a:rPr lang="en-GB" sz="2800" dirty="0" smtClean="0"/>
              <a:t>d = displacement </a:t>
            </a:r>
            <a:r>
              <a:rPr lang="en-GB" sz="2800" dirty="0"/>
              <a:t>(</a:t>
            </a:r>
            <a:r>
              <a:rPr lang="en-GB" sz="2800" dirty="0" smtClean="0"/>
              <a:t>m)</a:t>
            </a:r>
          </a:p>
          <a:p>
            <a:r>
              <a:rPr lang="en-GB" sz="2800" dirty="0" smtClean="0"/>
              <a:t>t = time (s)</a:t>
            </a:r>
            <a:endParaRPr lang="en-GB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334000" y="4871750"/>
                <a:ext cx="3704091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 smtClean="0"/>
                  <a:t>a = acceleration (m/s</a:t>
                </a:r>
                <a:r>
                  <a:rPr lang="en-GB" sz="2800" baseline="30000" dirty="0" smtClean="0"/>
                  <a:t>2</a:t>
                </a:r>
                <a:r>
                  <a:rPr lang="en-GB" sz="2800" dirty="0" smtClean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800" b="1" i="1" baseline="-25000"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en-GB" sz="2800" dirty="0" smtClean="0"/>
                  <a:t> = final velocity </a:t>
                </a:r>
                <a:r>
                  <a:rPr lang="en-GB" sz="2800" dirty="0"/>
                  <a:t>(m/s</a:t>
                </a:r>
                <a:r>
                  <a:rPr lang="en-GB" sz="2800" dirty="0" smtClean="0"/>
                  <a:t>) </a:t>
                </a:r>
              </a:p>
              <a:p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800" b="1" i="1" baseline="-25000" smtClean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GB" sz="2800" dirty="0"/>
                  <a:t> = </a:t>
                </a:r>
                <a:r>
                  <a:rPr lang="en-GB" sz="2800" dirty="0" smtClean="0"/>
                  <a:t>initial velocity </a:t>
                </a:r>
                <a:r>
                  <a:rPr lang="en-GB" sz="2800" dirty="0"/>
                  <a:t>(m/s</a:t>
                </a:r>
                <a:r>
                  <a:rPr lang="en-GB" sz="2800" dirty="0" smtClean="0"/>
                  <a:t>)</a:t>
                </a:r>
              </a:p>
              <a:p>
                <a:r>
                  <a:rPr lang="en-GB" sz="2800" dirty="0" smtClean="0"/>
                  <a:t>t = time </a:t>
                </a:r>
                <a:r>
                  <a:rPr lang="en-GB" sz="2800" dirty="0"/>
                  <a:t>(s</a:t>
                </a:r>
                <a:r>
                  <a:rPr lang="en-GB" sz="2800" dirty="0" smtClean="0"/>
                  <a:t>)</a:t>
                </a:r>
                <a:endParaRPr lang="en-GB" sz="28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4871750"/>
                <a:ext cx="3704091" cy="1815882"/>
              </a:xfrm>
              <a:prstGeom prst="rect">
                <a:avLst/>
              </a:prstGeom>
              <a:blipFill>
                <a:blip r:embed="rId5"/>
                <a:stretch>
                  <a:fillRect l="-3289" t="-3020" r="-2138" b="-8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276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0886" y="-112486"/>
            <a:ext cx="8686800" cy="762000"/>
          </a:xfrm>
        </p:spPr>
        <p:txBody>
          <a:bodyPr>
            <a:noAutofit/>
          </a:bodyPr>
          <a:lstStyle/>
          <a:p>
            <a:r>
              <a:rPr lang="en-US" sz="3200" dirty="0"/>
              <a:t>Interpreting Velocity - Time Graphs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4171" y="590908"/>
            <a:ext cx="8908569" cy="605352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1800" dirty="0"/>
              <a:t>Displacement travelled at the end of each stage </a:t>
            </a:r>
            <a:r>
              <a:rPr lang="en-GB" sz="1600" i="1" dirty="0"/>
              <a:t>(from the start)</a:t>
            </a:r>
            <a:r>
              <a:rPr lang="en-GB" sz="18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 smtClean="0"/>
              <a:t>Time </a:t>
            </a:r>
            <a:r>
              <a:rPr lang="en-GB" sz="1800" dirty="0"/>
              <a:t>taken </a:t>
            </a:r>
            <a:r>
              <a:rPr lang="en-GB" sz="1800" dirty="0" smtClean="0"/>
              <a:t>to </a:t>
            </a:r>
            <a:r>
              <a:rPr lang="en-GB" sz="1800" dirty="0"/>
              <a:t>the end of each stage.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/>
              <a:t>Average Velocity at the end of each stage.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 smtClean="0"/>
              <a:t>Distance </a:t>
            </a:r>
            <a:r>
              <a:rPr lang="en-GB" sz="1800" dirty="0"/>
              <a:t>travelled to the end </a:t>
            </a:r>
            <a:r>
              <a:rPr lang="en-GB" sz="1800" dirty="0" smtClean="0"/>
              <a:t>of each </a:t>
            </a:r>
            <a:r>
              <a:rPr lang="en-GB" sz="1800" dirty="0"/>
              <a:t>stage </a:t>
            </a:r>
            <a:r>
              <a:rPr lang="en-GB" sz="1600" i="1" dirty="0"/>
              <a:t>(from the start)</a:t>
            </a:r>
            <a:r>
              <a:rPr lang="en-GB" sz="18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 smtClean="0"/>
              <a:t>Average </a:t>
            </a:r>
            <a:r>
              <a:rPr lang="en-GB" sz="1800" dirty="0"/>
              <a:t>Speed at the end of each stage</a:t>
            </a:r>
            <a:r>
              <a:rPr lang="en-GB" sz="18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/>
              <a:t>Displacement travelled during each stage.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/>
              <a:t>Time taken during each stage.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/>
              <a:t>The instantaneous velocity at the end of each stage.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 smtClean="0"/>
              <a:t>Distance </a:t>
            </a:r>
            <a:r>
              <a:rPr lang="en-GB" sz="1800" dirty="0"/>
              <a:t>travelled </a:t>
            </a:r>
            <a:r>
              <a:rPr lang="en-GB" sz="1800" dirty="0" smtClean="0"/>
              <a:t>during each stage.</a:t>
            </a:r>
            <a:endParaRPr lang="en-GB" sz="1800" dirty="0"/>
          </a:p>
          <a:p>
            <a:pPr marL="457200" indent="-457200">
              <a:buFont typeface="+mj-lt"/>
              <a:buAutoNum type="arabicPeriod"/>
            </a:pPr>
            <a:r>
              <a:rPr lang="en-GB" sz="1800" dirty="0" smtClean="0"/>
              <a:t>The instantaneous speed at the end of each stage.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/>
              <a:t>The instantaneous speed at different points during each stage.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/>
              <a:t>The instantaneous velocity at different points during each stage.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 smtClean="0"/>
              <a:t>The overall </a:t>
            </a:r>
            <a:r>
              <a:rPr lang="en-GB" sz="1800" dirty="0"/>
              <a:t>average velocity for the whole </a:t>
            </a:r>
            <a:r>
              <a:rPr lang="en-GB" sz="1800" dirty="0" smtClean="0"/>
              <a:t>journey.</a:t>
            </a:r>
            <a:endParaRPr lang="en-GB" sz="1800" dirty="0"/>
          </a:p>
          <a:p>
            <a:pPr marL="457200" indent="-457200">
              <a:buFont typeface="+mj-lt"/>
              <a:buAutoNum type="arabicPeriod"/>
            </a:pPr>
            <a:r>
              <a:rPr lang="en-GB" sz="1800" dirty="0" smtClean="0"/>
              <a:t>The acceleration: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GB" sz="1600" dirty="0" smtClean="0"/>
              <a:t>Instantaneous during each stage.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GB" sz="1600" dirty="0" smtClean="0"/>
              <a:t>Average from the beginning of the journey to the ends of each stage.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GB" sz="1600" dirty="0"/>
              <a:t>Average </a:t>
            </a:r>
            <a:r>
              <a:rPr lang="en-GB" sz="1600" dirty="0" smtClean="0"/>
              <a:t>from different points in a stage to different points of the proceeding stage</a:t>
            </a:r>
            <a:r>
              <a:rPr lang="en-GB" sz="1800" dirty="0" smtClean="0"/>
              <a:t>.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GB" sz="1600" dirty="0" smtClean="0"/>
              <a:t>Average overall </a:t>
            </a:r>
            <a:r>
              <a:rPr lang="en-GB" sz="1600" dirty="0"/>
              <a:t>for the entire journey.</a:t>
            </a:r>
          </a:p>
          <a:p>
            <a:pPr marL="711200" lvl="2"/>
            <a:r>
              <a:rPr lang="en-GB" sz="1400" b="1" dirty="0" smtClean="0"/>
              <a:t>What are the differences? Can you see any problems with the answers to some of these questions? Explain.</a:t>
            </a:r>
            <a:endParaRPr lang="en-GB" sz="14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6701-DB6F-479B-925F-47CD0EC26DE1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09000" y="6019800"/>
            <a:ext cx="573740" cy="365125"/>
          </a:xfrm>
        </p:spPr>
        <p:txBody>
          <a:bodyPr/>
          <a:lstStyle/>
          <a:p>
            <a:fld id="{D7513BFE-33EE-4848-8701-91B1B607C4B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17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Arrow Connector 72"/>
          <p:cNvCxnSpPr/>
          <p:nvPr/>
        </p:nvCxnSpPr>
        <p:spPr>
          <a:xfrm flipH="1">
            <a:off x="6079471" y="5333481"/>
            <a:ext cx="94793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079471" y="5333481"/>
            <a:ext cx="240000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35223" y="762000"/>
          <a:ext cx="5171296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92">
                  <a:extLst>
                    <a:ext uri="{9D8B030D-6E8A-4147-A177-3AD203B41FA5}">
                      <a16:colId xmlns:a16="http://schemas.microsoft.com/office/drawing/2014/main" val="967313722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5031990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25059257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1455926607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0646062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18939597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375123246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7554510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5579406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63860826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32617293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9120291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0906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216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60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937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34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900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742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38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719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504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88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88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854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57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165219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25143"/>
            <a:ext cx="8229600" cy="8794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Velocity - Time Graph - Specimen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D8FE-3A12-4768-A1B9-1582A5AEDABC}" type="datetime1">
              <a:rPr lang="en-US" smtClean="0"/>
              <a:t>10/26/2017</a:t>
            </a:fld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6000" y="4495800"/>
            <a:ext cx="517129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577321" y="1397019"/>
            <a:ext cx="1480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Velocity (m/s)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726022" y="4079267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 (s)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430000" y="4347072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93133" y="63246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93133" y="25908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89114" y="4583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78532" y="42458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-62317" y="24133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-21977" y="614963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-5</a:t>
            </a:r>
            <a:endParaRPr lang="en-GB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449737" y="1465306"/>
            <a:ext cx="8745" cy="47973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73179" y="5213697"/>
            <a:ext cx="381288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1622132" y="4495799"/>
            <a:ext cx="1201767" cy="1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845319" y="3537466"/>
            <a:ext cx="792850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2819400" y="5053886"/>
            <a:ext cx="838200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419273" y="4343400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206739" y="4543002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10</a:t>
            </a:r>
            <a:endParaRPr lang="en-GB" b="1" dirty="0"/>
          </a:p>
        </p:txBody>
      </p:sp>
      <p:sp>
        <p:nvSpPr>
          <p:cNvPr id="58" name="Rectangle 57"/>
          <p:cNvSpPr/>
          <p:nvPr/>
        </p:nvSpPr>
        <p:spPr>
          <a:xfrm>
            <a:off x="527944" y="5173167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</a:t>
            </a:r>
            <a:endParaRPr lang="en-GB" b="1" dirty="0"/>
          </a:p>
        </p:txBody>
      </p:sp>
      <p:sp>
        <p:nvSpPr>
          <p:cNvPr id="59" name="Rectangle 58"/>
          <p:cNvSpPr/>
          <p:nvPr/>
        </p:nvSpPr>
        <p:spPr>
          <a:xfrm>
            <a:off x="1075274" y="3184982"/>
            <a:ext cx="34721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B</a:t>
            </a:r>
            <a:endParaRPr lang="en-GB" b="1" dirty="0"/>
          </a:p>
        </p:txBody>
      </p:sp>
      <p:sp>
        <p:nvSpPr>
          <p:cNvPr id="61" name="Rectangle 60"/>
          <p:cNvSpPr/>
          <p:nvPr/>
        </p:nvSpPr>
        <p:spPr>
          <a:xfrm>
            <a:off x="2010052" y="4106271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/>
              <a:t>C</a:t>
            </a:r>
            <a:endParaRPr lang="en-GB" b="1" dirty="0"/>
          </a:p>
        </p:txBody>
      </p:sp>
      <p:sp>
        <p:nvSpPr>
          <p:cNvPr id="62" name="Rectangle 61"/>
          <p:cNvSpPr/>
          <p:nvPr/>
        </p:nvSpPr>
        <p:spPr>
          <a:xfrm>
            <a:off x="3080657" y="5053886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D</a:t>
            </a:r>
            <a:endParaRPr lang="en-GB" b="1" dirty="0"/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4836949" y="1053560"/>
            <a:ext cx="6553" cy="87050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970988" y="785065"/>
            <a:ext cx="1655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Forwards (F) </a:t>
            </a:r>
            <a:r>
              <a:rPr lang="en-GB" sz="1200" i="1" dirty="0" smtClean="0"/>
              <a:t>/ W</a:t>
            </a:r>
            <a:endParaRPr lang="en-GB" sz="1600" i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3919885" y="1874163"/>
            <a:ext cx="172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Backwards (B) </a:t>
            </a:r>
            <a:r>
              <a:rPr lang="en-GB" sz="1200" dirty="0" smtClean="0"/>
              <a:t>/ E</a:t>
            </a:r>
            <a:endParaRPr lang="en-GB" dirty="0"/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7236813" y="5324562"/>
            <a:ext cx="1242667" cy="891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7027402" y="5219181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6447825" y="5447781"/>
            <a:ext cx="377943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A</a:t>
            </a:r>
            <a:endParaRPr lang="en-GB" sz="2400" dirty="0"/>
          </a:p>
        </p:txBody>
      </p:sp>
      <p:sp>
        <p:nvSpPr>
          <p:cNvPr id="80" name="Rectangle 79"/>
          <p:cNvSpPr/>
          <p:nvPr/>
        </p:nvSpPr>
        <p:spPr>
          <a:xfrm>
            <a:off x="7289559" y="5413247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B</a:t>
            </a:r>
            <a:endParaRPr lang="en-GB" sz="2400" dirty="0"/>
          </a:p>
        </p:txBody>
      </p:sp>
      <p:sp>
        <p:nvSpPr>
          <p:cNvPr id="81" name="Rectangle 80"/>
          <p:cNvSpPr/>
          <p:nvPr/>
        </p:nvSpPr>
        <p:spPr>
          <a:xfrm>
            <a:off x="8541810" y="4926304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D</a:t>
            </a:r>
            <a:endParaRPr lang="en-GB" sz="2400" dirty="0"/>
          </a:p>
        </p:txBody>
      </p:sp>
      <p:sp>
        <p:nvSpPr>
          <p:cNvPr id="82" name="Rectangle 81"/>
          <p:cNvSpPr/>
          <p:nvPr/>
        </p:nvSpPr>
        <p:spPr>
          <a:xfrm>
            <a:off x="8541810" y="5578469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</a:t>
            </a:r>
            <a:endParaRPr lang="en-GB" sz="24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32564" y="3554314"/>
            <a:ext cx="35782" cy="1682139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1622132" y="3537465"/>
            <a:ext cx="0" cy="975181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2819400" y="4495799"/>
            <a:ext cx="32658" cy="558087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0572" y="2590800"/>
            <a:ext cx="4897174" cy="646331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Dotted lines show instantaneous velocity changes.</a:t>
            </a:r>
          </a:p>
          <a:p>
            <a:r>
              <a:rPr lang="en-GB" dirty="0" smtClean="0"/>
              <a:t>They are not solid as this is not  actually possible.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4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Vocabulary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417173"/>
              </p:ext>
            </p:extLst>
          </p:nvPr>
        </p:nvGraphicFramePr>
        <p:xfrm>
          <a:off x="304800" y="762000"/>
          <a:ext cx="6705600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velocity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time</a:t>
                      </a:r>
                      <a:endParaRPr lang="en-GB" sz="2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64217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area</a:t>
                      </a:r>
                      <a:endParaRPr lang="en-GB" sz="2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283476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/>
                        <a:t>curve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748048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slope</a:t>
                      </a:r>
                      <a:r>
                        <a:rPr lang="en-GB" sz="2800" baseline="0" dirty="0" smtClean="0"/>
                        <a:t> / gradient</a:t>
                      </a:r>
                      <a:endParaRPr lang="en-GB" sz="280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9184199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measured</a:t>
                      </a:r>
                      <a:endParaRPr lang="en-GB" sz="2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947101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/>
                        <a:t>graph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355056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axes</a:t>
                      </a:r>
                      <a:endParaRPr lang="en-GB" sz="280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11708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/>
                        <a:t>read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0031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smtClean="0"/>
                        <a:t>acceleration</a:t>
                      </a:r>
                      <a:endParaRPr lang="en-GB" sz="280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32323836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6C7D0-A807-4FE8-BABC-BFDFB6B619AD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6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7468130"/>
              </p:ext>
            </p:extLst>
          </p:nvPr>
        </p:nvGraphicFramePr>
        <p:xfrm>
          <a:off x="0" y="2174065"/>
          <a:ext cx="9144001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75098787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81576364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19248578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8462282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64065741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43788551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808711064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51332984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77437175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914069905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val="13608097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Stage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Displacement Travelled During (m)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Time Each  </a:t>
                      </a:r>
                    </a:p>
                    <a:p>
                      <a:pPr algn="ctr"/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(s)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Instant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 Velocity End 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of (m/s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Distance Travelled During (m) 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Instant</a:t>
                      </a:r>
                      <a:r>
                        <a:rPr lang="en-GB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Speed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 (m/s)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Displacement Travelled 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End of 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(m)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Time End (s) 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Average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 Velocity 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End of 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(m/s)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Distance Travelled 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to the End of (m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Average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 Speed End 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of 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(m/s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777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A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681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B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030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C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42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D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132565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62800" y="18107"/>
            <a:ext cx="1981201" cy="365125"/>
          </a:xfrm>
        </p:spPr>
        <p:txBody>
          <a:bodyPr/>
          <a:lstStyle/>
          <a:p>
            <a:pPr algn="r"/>
            <a:fld id="{38736043-D09C-41B7-94FD-8632552F8EDE}" type="datetime1">
              <a:rPr lang="en-US" smtClean="0"/>
              <a:pPr algn="r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D7513BFE-33EE-4848-8701-91B1B607C4B4}" type="slidenum">
              <a:rPr lang="en-US" sz="2400" smtClean="0"/>
              <a:pPr/>
              <a:t>30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51236" y="152400"/>
            <a:ext cx="4641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/>
              <a:t>Interpreting Velocity - Time Graphs</a:t>
            </a:r>
            <a:endParaRPr lang="en-GB" sz="2400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6072164" y="1367135"/>
            <a:ext cx="2005036" cy="46166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From the start</a:t>
            </a:r>
            <a:endParaRPr lang="en-GB" sz="2400" b="1" dirty="0"/>
          </a:p>
        </p:txBody>
      </p:sp>
      <p:sp>
        <p:nvSpPr>
          <p:cNvPr id="3" name="Right Brace 2"/>
          <p:cNvSpPr/>
          <p:nvPr/>
        </p:nvSpPr>
        <p:spPr>
          <a:xfrm rot="16200000">
            <a:off x="6855583" y="-114352"/>
            <a:ext cx="233434" cy="434340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44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6624053"/>
              </p:ext>
            </p:extLst>
          </p:nvPr>
        </p:nvGraphicFramePr>
        <p:xfrm>
          <a:off x="0" y="1143000"/>
          <a:ext cx="9144001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75098787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81576364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19248578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68462282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64065741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43788551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808711064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51332984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77437175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914069905"/>
                    </a:ext>
                  </a:extLst>
                </a:gridCol>
                <a:gridCol w="914401">
                  <a:extLst>
                    <a:ext uri="{9D8B030D-6E8A-4147-A177-3AD203B41FA5}">
                      <a16:colId xmlns:a16="http://schemas.microsoft.com/office/drawing/2014/main" val="13608097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Stage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Displacement Travelled During (m)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Time Each  </a:t>
                      </a:r>
                    </a:p>
                    <a:p>
                      <a:pPr algn="ctr"/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(s)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Instant Velocity End (m/s)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Distance Travelled During (m) 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Instant Speed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 (m/s)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Displacement Travelled End (m)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Time End (s) 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Average Velocity End (m/s)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Distance Travelled End (m) 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Average Speed End  (m/s)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777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A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-2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1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-2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-2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1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-2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681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B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2.5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2.5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3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3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1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7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7/3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030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C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0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3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0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0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0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3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6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0.5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7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7/6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42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D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-3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-1.5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3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1.5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0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8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0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10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5/4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14132565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62800" y="18107"/>
            <a:ext cx="1981201" cy="365125"/>
          </a:xfrm>
        </p:spPr>
        <p:txBody>
          <a:bodyPr/>
          <a:lstStyle/>
          <a:p>
            <a:pPr algn="r"/>
            <a:fld id="{38736043-D09C-41B7-94FD-8632552F8EDE}" type="datetime1">
              <a:rPr lang="en-US" smtClean="0"/>
              <a:pPr algn="r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72086" y="6489246"/>
            <a:ext cx="2057400" cy="365125"/>
          </a:xfrm>
        </p:spPr>
        <p:txBody>
          <a:bodyPr/>
          <a:lstStyle/>
          <a:p>
            <a:fld id="{D7513BFE-33EE-4848-8701-91B1B607C4B4}" type="slidenum">
              <a:rPr lang="en-US" sz="2400" smtClean="0"/>
              <a:pPr/>
              <a:t>31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51236" y="152400"/>
            <a:ext cx="4641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/>
              <a:t>Interpreting Velocity - Time Graphs</a:t>
            </a:r>
            <a:endParaRPr lang="en-GB" sz="2400" b="1" u="sng" dirty="0"/>
          </a:p>
        </p:txBody>
      </p:sp>
    </p:spTree>
    <p:extLst>
      <p:ext uri="{BB962C8B-B14F-4D97-AF65-F5344CB8AC3E}">
        <p14:creationId xmlns:p14="http://schemas.microsoft.com/office/powerpoint/2010/main" val="394439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5049018"/>
              </p:ext>
            </p:extLst>
          </p:nvPr>
        </p:nvGraphicFramePr>
        <p:xfrm>
          <a:off x="-14515" y="1295400"/>
          <a:ext cx="9144001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1506">
                  <a:extLst>
                    <a:ext uri="{9D8B030D-6E8A-4147-A177-3AD203B41FA5}">
                      <a16:colId xmlns:a16="http://schemas.microsoft.com/office/drawing/2014/main" val="2750987879"/>
                    </a:ext>
                  </a:extLst>
                </a:gridCol>
                <a:gridCol w="1579295">
                  <a:extLst>
                    <a:ext uri="{9D8B030D-6E8A-4147-A177-3AD203B41FA5}">
                      <a16:colId xmlns:a16="http://schemas.microsoft.com/office/drawing/2014/main" val="1684622823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val="3437885514"/>
                    </a:ext>
                  </a:extLst>
                </a:gridCol>
                <a:gridCol w="2285999">
                  <a:extLst>
                    <a:ext uri="{9D8B030D-6E8A-4147-A177-3AD203B41FA5}">
                      <a16:colId xmlns:a16="http://schemas.microsoft.com/office/drawing/2014/main" val="380871106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133298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Stage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Instant Velocity End (m/s)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Instant Speed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 (m/s)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Instant Velocity Anywhere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(m/s)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Instant Speed Anywhere (m/s)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777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A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-2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681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B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2.5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2.5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030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C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0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0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42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D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-1.5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1.5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14132565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62800" y="18107"/>
            <a:ext cx="1981201" cy="365125"/>
          </a:xfrm>
        </p:spPr>
        <p:txBody>
          <a:bodyPr/>
          <a:lstStyle/>
          <a:p>
            <a:pPr algn="r"/>
            <a:fld id="{38736043-D09C-41B7-94FD-8632552F8EDE}" type="datetime1">
              <a:rPr lang="en-US" smtClean="0"/>
              <a:pPr algn="r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72086" y="6489246"/>
            <a:ext cx="2057400" cy="365125"/>
          </a:xfrm>
        </p:spPr>
        <p:txBody>
          <a:bodyPr/>
          <a:lstStyle/>
          <a:p>
            <a:fld id="{D7513BFE-33EE-4848-8701-91B1B607C4B4}" type="slidenum">
              <a:rPr lang="en-US" sz="2400" smtClean="0"/>
              <a:pPr/>
              <a:t>32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51236" y="152400"/>
            <a:ext cx="4641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/>
              <a:t>Interpreting Velocity - Time Graphs</a:t>
            </a:r>
            <a:endParaRPr lang="en-GB" sz="2400" b="1" u="sng" dirty="0"/>
          </a:p>
        </p:txBody>
      </p:sp>
    </p:spTree>
    <p:extLst>
      <p:ext uri="{BB962C8B-B14F-4D97-AF65-F5344CB8AC3E}">
        <p14:creationId xmlns:p14="http://schemas.microsoft.com/office/powerpoint/2010/main" val="259965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02408"/>
              </p:ext>
            </p:extLst>
          </p:nvPr>
        </p:nvGraphicFramePr>
        <p:xfrm>
          <a:off x="-14515" y="1295400"/>
          <a:ext cx="9144001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1506">
                  <a:extLst>
                    <a:ext uri="{9D8B030D-6E8A-4147-A177-3AD203B41FA5}">
                      <a16:colId xmlns:a16="http://schemas.microsoft.com/office/drawing/2014/main" val="2750987879"/>
                    </a:ext>
                  </a:extLst>
                </a:gridCol>
                <a:gridCol w="1579295">
                  <a:extLst>
                    <a:ext uri="{9D8B030D-6E8A-4147-A177-3AD203B41FA5}">
                      <a16:colId xmlns:a16="http://schemas.microsoft.com/office/drawing/2014/main" val="1684622823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val="3437885514"/>
                    </a:ext>
                  </a:extLst>
                </a:gridCol>
                <a:gridCol w="2285999">
                  <a:extLst>
                    <a:ext uri="{9D8B030D-6E8A-4147-A177-3AD203B41FA5}">
                      <a16:colId xmlns:a16="http://schemas.microsoft.com/office/drawing/2014/main" val="380871106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133298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Stage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Instant Velocity End (m/s)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Instant Speed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 (m/s)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Instant Velocity Anywhere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(m/s)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Instant Speed Anywhere (m/s)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777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A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-2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-2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681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B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2.5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2.5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2.5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2.5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030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C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0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0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0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0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42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D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-1.5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1.5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-1.5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1.5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14132565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62800" y="18107"/>
            <a:ext cx="1981201" cy="365125"/>
          </a:xfrm>
        </p:spPr>
        <p:txBody>
          <a:bodyPr/>
          <a:lstStyle/>
          <a:p>
            <a:pPr algn="r"/>
            <a:fld id="{38736043-D09C-41B7-94FD-8632552F8EDE}" type="datetime1">
              <a:rPr lang="en-US" smtClean="0"/>
              <a:pPr algn="r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72086" y="6489246"/>
            <a:ext cx="2057400" cy="365125"/>
          </a:xfrm>
        </p:spPr>
        <p:txBody>
          <a:bodyPr/>
          <a:lstStyle/>
          <a:p>
            <a:fld id="{D7513BFE-33EE-4848-8701-91B1B607C4B4}" type="slidenum">
              <a:rPr lang="en-US" sz="2400" smtClean="0"/>
              <a:pPr/>
              <a:t>33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51236" y="152400"/>
            <a:ext cx="4641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/>
              <a:t>Interpreting Velocity - Time Graphs</a:t>
            </a:r>
            <a:endParaRPr lang="en-GB" sz="2400" b="1" u="sng" dirty="0"/>
          </a:p>
        </p:txBody>
      </p:sp>
    </p:spTree>
    <p:extLst>
      <p:ext uri="{BB962C8B-B14F-4D97-AF65-F5344CB8AC3E}">
        <p14:creationId xmlns:p14="http://schemas.microsoft.com/office/powerpoint/2010/main" val="364550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7131273"/>
              </p:ext>
            </p:extLst>
          </p:nvPr>
        </p:nvGraphicFramePr>
        <p:xfrm>
          <a:off x="618671" y="1295400"/>
          <a:ext cx="7482115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1129">
                  <a:extLst>
                    <a:ext uri="{9D8B030D-6E8A-4147-A177-3AD203B41FA5}">
                      <a16:colId xmlns:a16="http://schemas.microsoft.com/office/drawing/2014/main" val="2750987879"/>
                    </a:ext>
                  </a:extLst>
                </a:gridCol>
                <a:gridCol w="5890986">
                  <a:extLst>
                    <a:ext uri="{9D8B030D-6E8A-4147-A177-3AD203B41FA5}">
                      <a16:colId xmlns:a16="http://schemas.microsoft.com/office/drawing/2014/main" val="16846228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>
                          <a:solidFill>
                            <a:schemeClr val="tx1"/>
                          </a:solidFill>
                        </a:rPr>
                        <a:t>Stage</a:t>
                      </a:r>
                      <a:endParaRPr lang="en-GB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i="1" dirty="0" smtClean="0">
                          <a:solidFill>
                            <a:schemeClr val="tx1"/>
                          </a:solidFill>
                        </a:rPr>
                        <a:t>Acceleration from the start to the End of (m/s</a:t>
                      </a:r>
                      <a:r>
                        <a:rPr lang="en-GB" sz="3200" b="1" i="1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777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A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681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B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030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C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42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D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14132565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62800" y="18107"/>
            <a:ext cx="1981201" cy="365125"/>
          </a:xfrm>
        </p:spPr>
        <p:txBody>
          <a:bodyPr/>
          <a:lstStyle/>
          <a:p>
            <a:pPr algn="r"/>
            <a:fld id="{38736043-D09C-41B7-94FD-8632552F8EDE}" type="datetime1">
              <a:rPr lang="en-US" smtClean="0"/>
              <a:pPr algn="r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72086" y="6489246"/>
            <a:ext cx="2057400" cy="365125"/>
          </a:xfrm>
        </p:spPr>
        <p:txBody>
          <a:bodyPr/>
          <a:lstStyle/>
          <a:p>
            <a:fld id="{D7513BFE-33EE-4848-8701-91B1B607C4B4}" type="slidenum">
              <a:rPr lang="en-US" sz="2400" smtClean="0"/>
              <a:pPr/>
              <a:t>34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51236" y="152400"/>
            <a:ext cx="4641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/>
              <a:t>Interpreting Velocity - Time Graphs</a:t>
            </a:r>
            <a:endParaRPr lang="en-GB" sz="2400" b="1" u="sng" dirty="0"/>
          </a:p>
        </p:txBody>
      </p:sp>
    </p:spTree>
    <p:extLst>
      <p:ext uri="{BB962C8B-B14F-4D97-AF65-F5344CB8AC3E}">
        <p14:creationId xmlns:p14="http://schemas.microsoft.com/office/powerpoint/2010/main" val="304659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386058"/>
              </p:ext>
            </p:extLst>
          </p:nvPr>
        </p:nvGraphicFramePr>
        <p:xfrm>
          <a:off x="618671" y="1295400"/>
          <a:ext cx="7482115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1129">
                  <a:extLst>
                    <a:ext uri="{9D8B030D-6E8A-4147-A177-3AD203B41FA5}">
                      <a16:colId xmlns:a16="http://schemas.microsoft.com/office/drawing/2014/main" val="2750987879"/>
                    </a:ext>
                  </a:extLst>
                </a:gridCol>
                <a:gridCol w="5890986">
                  <a:extLst>
                    <a:ext uri="{9D8B030D-6E8A-4147-A177-3AD203B41FA5}">
                      <a16:colId xmlns:a16="http://schemas.microsoft.com/office/drawing/2014/main" val="16846228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>
                          <a:solidFill>
                            <a:schemeClr val="tx1"/>
                          </a:solidFill>
                        </a:rPr>
                        <a:t>Stage</a:t>
                      </a:r>
                      <a:endParaRPr lang="en-GB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i="1" dirty="0" smtClean="0">
                          <a:solidFill>
                            <a:schemeClr val="tx1"/>
                          </a:solidFill>
                        </a:rPr>
                        <a:t>Acceleration from the start to the End of (m/s</a:t>
                      </a:r>
                      <a:r>
                        <a:rPr lang="en-GB" sz="3200" b="1" i="1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777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A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0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681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B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 smtClean="0"/>
                        <a:t>1.5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030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C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 smtClean="0"/>
                        <a:t>1/3</a:t>
                      </a:r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42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D</a:t>
                      </a:r>
                      <a:endParaRPr lang="en-GB" sz="2800" b="1" dirty="0"/>
                    </a:p>
                  </a:txBody>
                  <a:tcPr marL="78867" marR="7886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0.0625</a:t>
                      </a:r>
                      <a:endParaRPr lang="en-GB" sz="3200" b="1" dirty="0"/>
                    </a:p>
                  </a:txBody>
                  <a:tcPr marL="78867" marR="788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14132565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62800" y="18107"/>
            <a:ext cx="1981201" cy="365125"/>
          </a:xfrm>
        </p:spPr>
        <p:txBody>
          <a:bodyPr/>
          <a:lstStyle/>
          <a:p>
            <a:pPr algn="r"/>
            <a:fld id="{38736043-D09C-41B7-94FD-8632552F8EDE}" type="datetime1">
              <a:rPr lang="en-US" smtClean="0"/>
              <a:pPr algn="r"/>
              <a:t>10/26/2017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72086" y="6489246"/>
            <a:ext cx="2057400" cy="365125"/>
          </a:xfrm>
        </p:spPr>
        <p:txBody>
          <a:bodyPr/>
          <a:lstStyle/>
          <a:p>
            <a:fld id="{D7513BFE-33EE-4848-8701-91B1B607C4B4}" type="slidenum">
              <a:rPr lang="en-US" sz="2400" smtClean="0"/>
              <a:pPr/>
              <a:t>35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51236" y="152400"/>
            <a:ext cx="4641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/>
              <a:t>Interpreting Velocity - Time Graphs</a:t>
            </a:r>
            <a:endParaRPr lang="en-GB" sz="2400" b="1" u="sng" dirty="0"/>
          </a:p>
        </p:txBody>
      </p:sp>
    </p:spTree>
    <p:extLst>
      <p:ext uri="{BB962C8B-B14F-4D97-AF65-F5344CB8AC3E}">
        <p14:creationId xmlns:p14="http://schemas.microsoft.com/office/powerpoint/2010/main" val="64613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dirty="0"/>
              <a:t>Velocity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308846"/>
            <a:ext cx="8686800" cy="5549154"/>
          </a:xfrm>
        </p:spPr>
        <p:txBody>
          <a:bodyPr>
            <a:noAutofit/>
          </a:bodyPr>
          <a:lstStyle/>
          <a:p>
            <a:r>
              <a:rPr lang="en-US" sz="2800" dirty="0" smtClean="0"/>
              <a:t>Label the “sections” of your graph.</a:t>
            </a:r>
          </a:p>
          <a:p>
            <a:pPr lvl="1"/>
            <a:r>
              <a:rPr lang="en-US" sz="2400" dirty="0" smtClean="0"/>
              <a:t>Example:</a:t>
            </a:r>
            <a:endParaRPr lang="en-GB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2EA7-63F5-4B4A-B764-89D0DD9160EC}" type="datetime1">
              <a:rPr lang="en-US" smtClean="0"/>
              <a:t>10/26/2017</a:t>
            </a:fld>
            <a:endParaRPr lang="en-US" dirty="0"/>
          </a:p>
        </p:txBody>
      </p:sp>
      <p:pic>
        <p:nvPicPr>
          <p:cNvPr id="4" name="Picture 4" descr="Image result for velocity time 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386011"/>
            <a:ext cx="4762500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6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text books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676400"/>
            <a:ext cx="1790700" cy="172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Accelerated Motion</a:t>
            </a:r>
            <a:endParaRPr lang="en-GB" dirty="0"/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416098" y="4169675"/>
            <a:ext cx="8229600" cy="2254359"/>
          </a:xfrm>
        </p:spPr>
        <p:txBody>
          <a:bodyPr/>
          <a:lstStyle/>
          <a:p>
            <a:r>
              <a:rPr lang="en-GB" dirty="0" smtClean="0"/>
              <a:t>Measure the time taken to reach each of the marks.</a:t>
            </a:r>
          </a:p>
          <a:p>
            <a:r>
              <a:rPr lang="en-GB" dirty="0" smtClean="0"/>
              <a:t>Draw a displacement (position) time graph.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82037-E4DF-472A-ACD5-128FDCEBE333}" type="datetime1">
              <a:rPr lang="en-US" smtClean="0"/>
              <a:t>10/26/2017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333500" y="1752897"/>
            <a:ext cx="6781800" cy="1520368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69514" y="1522065"/>
            <a:ext cx="1630703" cy="461665"/>
          </a:xfrm>
          <a:prstGeom prst="rect">
            <a:avLst/>
          </a:prstGeom>
          <a:noFill/>
          <a:ln w="25400">
            <a:solidFill>
              <a:schemeClr val="tx2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GB" sz="2400" dirty="0" smtClean="0"/>
              <a:t>Inclined rail</a:t>
            </a:r>
            <a:endParaRPr lang="en-GB" sz="2400" dirty="0"/>
          </a:p>
        </p:txBody>
      </p:sp>
      <p:sp>
        <p:nvSpPr>
          <p:cNvPr id="8" name="Oval 7"/>
          <p:cNvSpPr/>
          <p:nvPr/>
        </p:nvSpPr>
        <p:spPr>
          <a:xfrm>
            <a:off x="1258111" y="1436541"/>
            <a:ext cx="304800" cy="2946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015945" y="892770"/>
            <a:ext cx="635110" cy="461665"/>
          </a:xfrm>
          <a:prstGeom prst="rect">
            <a:avLst/>
          </a:prstGeom>
          <a:noFill/>
          <a:ln w="25400">
            <a:solidFill>
              <a:schemeClr val="tx2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GB" sz="2400" dirty="0" smtClean="0"/>
              <a:t>ball</a:t>
            </a:r>
            <a:endParaRPr lang="en-GB" sz="2400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965682" y="1669408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820754" y="1846030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75826" y="2022652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530898" y="2199274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385970" y="2375896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241042" y="2552518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096114" y="2729140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951186" y="2905762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01735" y="2083508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10</a:t>
            </a:r>
            <a:r>
              <a:rPr lang="en-GB" sz="2000" b="1" dirty="0" smtClean="0"/>
              <a:t>cm</a:t>
            </a:r>
            <a:endParaRPr lang="en-GB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448793" y="2237794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20</a:t>
            </a:r>
            <a:r>
              <a:rPr lang="en-GB" sz="2000" b="1" dirty="0" smtClean="0"/>
              <a:t>cm</a:t>
            </a:r>
            <a:endParaRPr lang="en-GB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191320" y="2433896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30</a:t>
            </a:r>
            <a:r>
              <a:rPr lang="en-GB" sz="2000" b="1" dirty="0" smtClean="0"/>
              <a:t>cm</a:t>
            </a:r>
            <a:endParaRPr lang="en-GB" sz="1400" b="1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4191000" y="2745374"/>
            <a:ext cx="3760186" cy="91222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Image result for stop wat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34" y="2877027"/>
            <a:ext cx="1336525" cy="13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040716" y="52858"/>
            <a:ext cx="3739998" cy="461665"/>
          </a:xfrm>
          <a:prstGeom prst="rect">
            <a:avLst/>
          </a:prstGeom>
          <a:noFill/>
          <a:ln w="25400">
            <a:solidFill>
              <a:schemeClr val="tx2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GB" sz="2400" dirty="0" smtClean="0"/>
              <a:t>Remember this experiment?</a:t>
            </a:r>
            <a:endParaRPr lang="en-GB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Accelerated </a:t>
            </a:r>
            <a:r>
              <a:rPr lang="en-GB" dirty="0" smtClean="0"/>
              <a:t>Motion</a:t>
            </a:r>
            <a:br>
              <a:rPr lang="en-GB" dirty="0" smtClean="0"/>
            </a:br>
            <a:r>
              <a:rPr lang="en-US" dirty="0"/>
              <a:t>Velocity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4766" y="2552031"/>
            <a:ext cx="8229600" cy="4107532"/>
          </a:xfrm>
        </p:spPr>
        <p:txBody>
          <a:bodyPr/>
          <a:lstStyle/>
          <a:p>
            <a:r>
              <a:rPr lang="en-US" dirty="0" smtClean="0"/>
              <a:t>Draw a rough sketch of what you think the </a:t>
            </a:r>
            <a:r>
              <a:rPr lang="en-US" dirty="0"/>
              <a:t>Velocity - Time </a:t>
            </a:r>
            <a:r>
              <a:rPr lang="en-US" dirty="0" smtClean="0"/>
              <a:t>graph will look like for accelerated motion.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DC2A-D66C-40AA-9EA8-B6E12EB06633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7600" y="1417638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Pre-Lab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3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Accelerated Motion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Velocity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2057400"/>
            <a:ext cx="8229600" cy="4525963"/>
          </a:xfrm>
        </p:spPr>
        <p:txBody>
          <a:bodyPr/>
          <a:lstStyle/>
          <a:p>
            <a:r>
              <a:rPr lang="en-US" dirty="0" smtClean="0"/>
              <a:t>Using your results from the earlier experiment the data needed to create </a:t>
            </a:r>
            <a:r>
              <a:rPr lang="en-US" dirty="0"/>
              <a:t>a Velocity - Time </a:t>
            </a:r>
            <a:r>
              <a:rPr lang="en-US" dirty="0" smtClean="0"/>
              <a:t>graph for </a:t>
            </a:r>
            <a:r>
              <a:rPr lang="en-GB" dirty="0" smtClean="0"/>
              <a:t>Accelerated Motion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60AD2-2889-4E6C-BE43-102C5974D526}" type="datetime1">
              <a:rPr lang="en-US" smtClean="0"/>
              <a:t>10/26/2017</a:t>
            </a:fld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6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Vocabulary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4571903"/>
              </p:ext>
            </p:extLst>
          </p:nvPr>
        </p:nvGraphicFramePr>
        <p:xfrm>
          <a:off x="457200" y="1447800"/>
          <a:ext cx="6705600" cy="3321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1005254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Language:</a:t>
                      </a:r>
                      <a:endParaRPr lang="en-GB" sz="3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aseline="0" dirty="0" smtClean="0"/>
                        <a:t>Start</a:t>
                      </a:r>
                      <a:endParaRPr lang="en-GB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End</a:t>
                      </a:r>
                      <a:endParaRPr lang="en-GB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calculate</a:t>
                      </a:r>
                      <a:endParaRPr lang="en-GB" sz="32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 smtClean="0"/>
                        <a:t>under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23908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construct</a:t>
                      </a:r>
                      <a:endParaRPr lang="en-GB" sz="3200" b="1" dirty="0" smtClean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615121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 smtClean="0"/>
                        <a:t>appropriate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23463239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94CB-933A-48DF-B98D-39728FC3C4DA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Accelerated Motion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Velocity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705722"/>
            <a:ext cx="8229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Average Speed at different points</a:t>
            </a:r>
            <a:r>
              <a:rPr lang="en-GB" dirty="0" smtClean="0"/>
              <a:t>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Average Velocity (m/s) at different </a:t>
            </a:r>
            <a:r>
              <a:rPr lang="en-GB" dirty="0" smtClean="0"/>
              <a:t>points.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</a:t>
            </a:r>
            <a:r>
              <a:rPr lang="en-GB" dirty="0" smtClean="0"/>
              <a:t>average speed at the end of the incline.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</a:t>
            </a:r>
            <a:r>
              <a:rPr lang="en-GB" dirty="0" smtClean="0"/>
              <a:t>average </a:t>
            </a:r>
            <a:r>
              <a:rPr lang="en-GB" dirty="0"/>
              <a:t>velocity at the end of the incline</a:t>
            </a:r>
            <a:r>
              <a:rPr lang="en-GB" dirty="0" smtClean="0"/>
              <a:t>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instantaneous speed at different points.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</a:t>
            </a:r>
            <a:r>
              <a:rPr lang="en-GB" dirty="0"/>
              <a:t>instantaneous velocity at different </a:t>
            </a:r>
            <a:r>
              <a:rPr lang="en-GB" dirty="0" smtClean="0"/>
              <a:t>points.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average acceleration for whole graph.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B8E5-0267-4AD6-B072-FC0EA31A906E}" type="datetime1">
              <a:rPr lang="en-US" smtClean="0"/>
              <a:t>10/26/2017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43000" y="6396335"/>
            <a:ext cx="6553200" cy="461665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400050" lvl="1"/>
            <a:r>
              <a:rPr lang="en-GB" sz="2400" dirty="0"/>
              <a:t>You can choose </a:t>
            </a:r>
            <a:r>
              <a:rPr lang="en-GB" sz="2400" dirty="0" smtClean="0"/>
              <a:t>the </a:t>
            </a:r>
            <a:r>
              <a:rPr lang="en-GB" sz="2400" dirty="0"/>
              <a:t>points yourself </a:t>
            </a:r>
            <a:r>
              <a:rPr lang="en-GB" sz="2000" i="1" dirty="0"/>
              <a:t>(at least 2)</a:t>
            </a:r>
            <a:r>
              <a:rPr lang="en-GB" sz="2400" dirty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14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472B-4388-4713-B111-FDD078ECB99D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762000"/>
            <a:ext cx="88033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>
                <a:latin typeface="Arial" panose="020B0604020202020204" pitchFamily="34" charset="0"/>
              </a:rPr>
              <a:t>The </a:t>
            </a:r>
            <a:r>
              <a:rPr lang="en-GB" sz="2400" smtClean="0">
                <a:latin typeface="Arial" panose="020B0604020202020204" pitchFamily="34" charset="0"/>
              </a:rPr>
              <a:t>velocity-time </a:t>
            </a:r>
            <a:r>
              <a:rPr lang="en-GB" sz="2400" dirty="0">
                <a:latin typeface="Arial" panose="020B0604020202020204" pitchFamily="34" charset="0"/>
              </a:rPr>
              <a:t>graphs below represent the motion of a car. Match the </a:t>
            </a:r>
            <a:r>
              <a:rPr lang="en-GB" sz="2400" dirty="0" smtClean="0">
                <a:latin typeface="Arial" panose="020B0604020202020204" pitchFamily="34" charset="0"/>
              </a:rPr>
              <a:t>descriptions with </a:t>
            </a:r>
            <a:r>
              <a:rPr lang="en-GB" sz="2400" dirty="0">
                <a:latin typeface="Arial" panose="020B0604020202020204" pitchFamily="34" charset="0"/>
              </a:rPr>
              <a:t>the graphs.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199571" y="2003318"/>
            <a:ext cx="32729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9888" indent="-369888">
              <a:buAutoNum type="arabicPeriod"/>
            </a:pPr>
            <a:r>
              <a:rPr lang="en-GB" sz="2400" dirty="0">
                <a:latin typeface="Arial" panose="020B0604020202020204" pitchFamily="34" charset="0"/>
              </a:rPr>
              <a:t>The car is stopped.</a:t>
            </a:r>
          </a:p>
          <a:p>
            <a:pPr marL="457200" indent="-457200">
              <a:buAutoNum type="arabicPeriod"/>
            </a:pPr>
            <a:endParaRPr lang="en-GB" sz="2400" dirty="0">
              <a:latin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</a:rPr>
              <a:t>2. The car is traveling at a constant speed.</a:t>
            </a:r>
          </a:p>
          <a:p>
            <a:endParaRPr lang="en-GB" sz="2400" dirty="0" smtClean="0">
              <a:latin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</a:rPr>
              <a:t>3</a:t>
            </a:r>
            <a:r>
              <a:rPr lang="en-GB" sz="2400" dirty="0">
                <a:latin typeface="Arial" panose="020B0604020202020204" pitchFamily="34" charset="0"/>
              </a:rPr>
              <a:t>. The car is accelerating</a:t>
            </a:r>
            <a:r>
              <a:rPr lang="en-GB" sz="2400" dirty="0" smtClean="0">
                <a:latin typeface="Arial" panose="020B0604020202020204" pitchFamily="34" charset="0"/>
              </a:rPr>
              <a:t>.</a:t>
            </a:r>
          </a:p>
          <a:p>
            <a:endParaRPr lang="en-GB" sz="2400" dirty="0" smtClean="0">
              <a:latin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</a:rPr>
              <a:t>4</a:t>
            </a:r>
            <a:r>
              <a:rPr lang="en-GB" sz="2400" dirty="0">
                <a:latin typeface="Arial" panose="020B0604020202020204" pitchFamily="34" charset="0"/>
              </a:rPr>
              <a:t>. The car is slowing down.</a:t>
            </a:r>
            <a:endParaRPr lang="en-GB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7209" y="2003318"/>
            <a:ext cx="5580931" cy="4092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4399" y="1745397"/>
            <a:ext cx="35939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9227" y="1745397"/>
            <a:ext cx="35939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87056" y="3920256"/>
            <a:ext cx="35939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G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00237" y="3896144"/>
            <a:ext cx="35939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H</a:t>
            </a:r>
            <a:endParaRPr lang="en-GB" sz="28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4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bus-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49109"/>
            <a:ext cx="5170928" cy="375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14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B7F3A-8B34-47DF-A69B-2ED9123B6169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49109"/>
            <a:ext cx="9108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</a:rPr>
              <a:t>The graph below shows how the speed of a bus changes </a:t>
            </a:r>
            <a:endParaRPr lang="en-GB" sz="2000" dirty="0" smtClean="0">
              <a:latin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</a:rPr>
              <a:t>during part </a:t>
            </a:r>
            <a:r>
              <a:rPr lang="en-GB" sz="2000" dirty="0">
                <a:latin typeface="Arial" panose="020B0604020202020204" pitchFamily="34" charset="0"/>
              </a:rPr>
              <a:t>of a </a:t>
            </a:r>
            <a:r>
              <a:rPr lang="en-GB" sz="2000" dirty="0" smtClean="0">
                <a:latin typeface="Arial" panose="020B0604020202020204" pitchFamily="34" charset="0"/>
              </a:rPr>
              <a:t>journey.</a:t>
            </a:r>
            <a:endParaRPr lang="en-GB" sz="2000" dirty="0"/>
          </a:p>
        </p:txBody>
      </p:sp>
      <p:sp>
        <p:nvSpPr>
          <p:cNvPr id="7" name="Rectangle 6"/>
          <p:cNvSpPr/>
          <p:nvPr/>
        </p:nvSpPr>
        <p:spPr>
          <a:xfrm>
            <a:off x="169091" y="1267333"/>
            <a:ext cx="32729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</a:rPr>
              <a:t>F</a:t>
            </a:r>
            <a:r>
              <a:rPr lang="en-GB" sz="2400" dirty="0" smtClean="0">
                <a:latin typeface="Arial" panose="020B0604020202020204" pitchFamily="34" charset="0"/>
              </a:rPr>
              <a:t>ill </a:t>
            </a:r>
            <a:r>
              <a:rPr lang="en-GB" sz="2400" dirty="0">
                <a:latin typeface="Arial" panose="020B0604020202020204" pitchFamily="34" charset="0"/>
              </a:rPr>
              <a:t>in the </a:t>
            </a:r>
            <a:r>
              <a:rPr lang="en-GB" sz="2400" dirty="0" smtClean="0">
                <a:latin typeface="Arial" panose="020B0604020202020204" pitchFamily="34" charset="0"/>
              </a:rPr>
              <a:t>blanks with the following words:</a:t>
            </a:r>
          </a:p>
          <a:p>
            <a:endParaRPr lang="en-GB" sz="24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accelerating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decelerating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constant speed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at rest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149864"/>
            <a:ext cx="88802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Segment 0-A </a:t>
            </a:r>
            <a:r>
              <a:rPr lang="en-GB" sz="2400" dirty="0"/>
              <a:t>The bus is </a:t>
            </a:r>
            <a:r>
              <a:rPr lang="en-GB" sz="2400" dirty="0" smtClean="0"/>
              <a:t>_____. Its </a:t>
            </a:r>
            <a:r>
              <a:rPr lang="en-GB" sz="2400" dirty="0"/>
              <a:t>speed </a:t>
            </a:r>
            <a:r>
              <a:rPr lang="en-GB" sz="2400" dirty="0" smtClean="0"/>
              <a:t>changes from </a:t>
            </a:r>
            <a:r>
              <a:rPr lang="en-GB" sz="2400" dirty="0"/>
              <a:t>0 to 10 m/s in </a:t>
            </a:r>
            <a:endParaRPr lang="en-GB" sz="2400" dirty="0" smtClean="0"/>
          </a:p>
          <a:p>
            <a:pPr defTabSz="854075"/>
            <a:r>
              <a:rPr lang="en-GB" sz="2400" dirty="0"/>
              <a:t>	</a:t>
            </a:r>
            <a:r>
              <a:rPr lang="en-GB" sz="2400" dirty="0" smtClean="0"/>
              <a:t>	5 </a:t>
            </a:r>
            <a:r>
              <a:rPr lang="en-GB" sz="2400" dirty="0"/>
              <a:t>seconds.</a:t>
            </a:r>
          </a:p>
          <a:p>
            <a:r>
              <a:rPr lang="en-GB" sz="2400" b="1" dirty="0"/>
              <a:t>Segment </a:t>
            </a:r>
            <a:r>
              <a:rPr lang="en-GB" sz="2400" b="1" dirty="0" smtClean="0"/>
              <a:t>A-B </a:t>
            </a:r>
            <a:r>
              <a:rPr lang="en-GB" sz="2400" dirty="0"/>
              <a:t>The bus is moving at a _____ </a:t>
            </a:r>
            <a:r>
              <a:rPr lang="en-GB" sz="2400" dirty="0" smtClean="0"/>
              <a:t>of 10 m/s </a:t>
            </a:r>
            <a:r>
              <a:rPr lang="en-GB" sz="2400" dirty="0"/>
              <a:t>for 5 seconds.</a:t>
            </a:r>
          </a:p>
          <a:p>
            <a:r>
              <a:rPr lang="en-GB" sz="2400" b="1" dirty="0"/>
              <a:t>Segment </a:t>
            </a:r>
            <a:r>
              <a:rPr lang="en-GB" sz="2400" b="1" dirty="0" smtClean="0"/>
              <a:t>B-C </a:t>
            </a:r>
            <a:r>
              <a:rPr lang="en-GB" sz="2400" dirty="0"/>
              <a:t>The bus is </a:t>
            </a:r>
            <a:r>
              <a:rPr lang="en-GB" sz="2400" dirty="0" smtClean="0"/>
              <a:t>_____. It </a:t>
            </a:r>
            <a:r>
              <a:rPr lang="en-GB" sz="2400" dirty="0"/>
              <a:t>is </a:t>
            </a:r>
            <a:r>
              <a:rPr lang="en-GB" sz="2400" dirty="0" smtClean="0"/>
              <a:t>slowing down </a:t>
            </a:r>
            <a:r>
              <a:rPr lang="en-GB" sz="2400" dirty="0"/>
              <a:t>from 10 m/s to rest </a:t>
            </a:r>
            <a:endParaRPr lang="en-GB" sz="2400" dirty="0" smtClean="0"/>
          </a:p>
          <a:p>
            <a:pPr defTabSz="854075"/>
            <a:r>
              <a:rPr lang="en-GB" sz="2400" dirty="0"/>
              <a:t>	</a:t>
            </a:r>
            <a:r>
              <a:rPr lang="en-GB" sz="2400" dirty="0" smtClean="0"/>
              <a:t>	in </a:t>
            </a:r>
            <a:r>
              <a:rPr lang="en-GB" sz="2400" dirty="0"/>
              <a:t>3 seconds.</a:t>
            </a:r>
          </a:p>
          <a:p>
            <a:r>
              <a:rPr lang="en-GB" sz="2400" b="1" dirty="0"/>
              <a:t>Segment C-D </a:t>
            </a:r>
            <a:r>
              <a:rPr lang="en-GB" sz="2400" dirty="0"/>
              <a:t>The bus is </a:t>
            </a:r>
            <a:r>
              <a:rPr lang="en-GB" sz="2400" dirty="0" smtClean="0"/>
              <a:t>_____. It has stopped</a:t>
            </a:r>
            <a:r>
              <a:rPr lang="en-GB" sz="2400" dirty="0"/>
              <a:t>.</a:t>
            </a:r>
          </a:p>
          <a:p>
            <a:r>
              <a:rPr lang="en-GB" sz="2400" b="1" dirty="0"/>
              <a:t>Segment D-E </a:t>
            </a:r>
            <a:r>
              <a:rPr lang="en-GB" sz="2400" dirty="0"/>
              <a:t>The bus is </a:t>
            </a:r>
            <a:r>
              <a:rPr lang="en-GB" sz="2400" dirty="0" smtClean="0"/>
              <a:t>_____. It </a:t>
            </a:r>
            <a:r>
              <a:rPr lang="en-GB" sz="2400" dirty="0"/>
              <a:t>is gradually increasing in speed.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A38F-8630-4D61-A894-C85FAAF11521}" type="datetime1">
              <a:rPr lang="en-US" smtClean="0"/>
              <a:t>10/26/2017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83" y="1683951"/>
            <a:ext cx="8763000" cy="49656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0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http://www.physicsclassroom.com/Concept-Builders/Kinematics/Graph-That-Motion/Concept-Builder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225B-7B91-4DC2-90FA-FE4C4ECD9C1A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http://www.stmary.ws/HighSchool/Physics/home/marys_java/kinematics/d_t_v_t_match.htm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9415F-2435-457F-9871-5EAD84C286E5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7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Match the following graphs to there correct “stories”.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4012F-ECF2-4632-88C0-96D54A7E1F57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0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Grade yourself.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Grade yourself on the vocabulary and learning objectives of the lesson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F15B-D7BE-4C79-9C6B-6DB30EF416AA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en-GB" sz="4000" dirty="0"/>
              <a:t>Learning Objectives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603480"/>
              </p:ext>
            </p:extLst>
          </p:nvPr>
        </p:nvGraphicFramePr>
        <p:xfrm>
          <a:off x="76200" y="1188720"/>
          <a:ext cx="8955740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18334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 and read a velocity time graph. </a:t>
                      </a:r>
                      <a:endParaRPr lang="en-GB" sz="240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148290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Calculate the acceleration (slope) and displacement (area under the curve) from a velocity time graph. </a:t>
                      </a:r>
                      <a:endParaRPr lang="en-GB" sz="240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961443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Match the action of an object with the appropriately shaped graph.</a:t>
                      </a:r>
                      <a:endParaRPr lang="en-GB" sz="240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95612616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3CC44-EB4A-4782-9E52-08838EE7624E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2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257627"/>
              </p:ext>
            </p:extLst>
          </p:nvPr>
        </p:nvGraphicFramePr>
        <p:xfrm>
          <a:off x="457200" y="1600200"/>
          <a:ext cx="8458199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6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799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Language:</a:t>
                      </a:r>
                      <a:endParaRPr lang="en-GB" sz="3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aseline="0" dirty="0" smtClean="0"/>
                        <a:t>Start</a:t>
                      </a:r>
                      <a:endParaRPr lang="en-GB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End</a:t>
                      </a:r>
                      <a:endParaRPr lang="en-GB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Read</a:t>
                      </a:r>
                      <a:r>
                        <a:rPr lang="en-US" sz="2800" baseline="0" dirty="0" smtClean="0"/>
                        <a:t> and interpret instructions and questions.</a:t>
                      </a:r>
                      <a:endParaRPr lang="en-GB" sz="2800" dirty="0" smtClean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9625-289D-4D52-B8C9-76AA8EB6F69D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Velocity - </a:t>
            </a:r>
            <a:r>
              <a:rPr lang="en-US" dirty="0"/>
              <a:t>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Draw a rough sketch of what you think </a:t>
            </a:r>
            <a:r>
              <a:rPr lang="en-US" dirty="0"/>
              <a:t>a</a:t>
            </a:r>
            <a:r>
              <a:rPr lang="en-US" dirty="0" smtClean="0"/>
              <a:t> Velocity - Time graph will look like for your </a:t>
            </a:r>
            <a:r>
              <a:rPr lang="en-US" dirty="0"/>
              <a:t>“journey” from the last presentation </a:t>
            </a:r>
            <a:r>
              <a:rPr lang="en-US" i="1" dirty="0"/>
              <a:t>(“</a:t>
            </a:r>
            <a:r>
              <a:rPr lang="en-GB" b="1" i="1" dirty="0">
                <a:hlinkClick r:id="rId2"/>
              </a:rPr>
              <a:t>Displacement (Position)-Time Graphs Presentation</a:t>
            </a:r>
            <a:r>
              <a:rPr lang="en-GB" i="1" dirty="0" smtClean="0"/>
              <a:t>”).</a:t>
            </a:r>
          </a:p>
          <a:p>
            <a:pPr lvl="1"/>
            <a:r>
              <a:rPr lang="en-US" dirty="0"/>
              <a:t>Explain to your group why you believe your </a:t>
            </a:r>
            <a:r>
              <a:rPr lang="en-US" dirty="0" smtClean="0"/>
              <a:t>graph </a:t>
            </a:r>
            <a:r>
              <a:rPr lang="en-US" dirty="0"/>
              <a:t>will look like this.</a:t>
            </a:r>
          </a:p>
          <a:p>
            <a:pPr lvl="1"/>
            <a:r>
              <a:rPr lang="en-US" dirty="0"/>
              <a:t>Some students will now explain why they believe their </a:t>
            </a:r>
            <a:r>
              <a:rPr lang="en-US" dirty="0" smtClean="0"/>
              <a:t>graph </a:t>
            </a:r>
            <a:r>
              <a:rPr lang="en-US" dirty="0"/>
              <a:t>will look like this</a:t>
            </a:r>
            <a:r>
              <a:rPr lang="en-US" dirty="0" smtClean="0"/>
              <a:t>.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D1C8-2699-40F1-A384-5D0D7990C748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36766" y="1120947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Pre-Lab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7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Arrow Connector 71"/>
          <p:cNvCxnSpPr/>
          <p:nvPr/>
        </p:nvCxnSpPr>
        <p:spPr>
          <a:xfrm>
            <a:off x="6342673" y="5333481"/>
            <a:ext cx="2136807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7236813" y="5324562"/>
            <a:ext cx="1242667" cy="891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35223" y="762000"/>
          <a:ext cx="5171296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92">
                  <a:extLst>
                    <a:ext uri="{9D8B030D-6E8A-4147-A177-3AD203B41FA5}">
                      <a16:colId xmlns:a16="http://schemas.microsoft.com/office/drawing/2014/main" val="967313722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5031990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25059257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1455926607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0646062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18939597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375123246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7554510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5579406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63860826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32617293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9120291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0906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216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60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937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34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900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742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38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719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504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88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88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854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57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165219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074" y="3835"/>
            <a:ext cx="8229600" cy="673574"/>
          </a:xfrm>
        </p:spPr>
        <p:txBody>
          <a:bodyPr>
            <a:normAutofit/>
          </a:bodyPr>
          <a:lstStyle/>
          <a:p>
            <a:r>
              <a:rPr lang="en-US" sz="3200" dirty="0"/>
              <a:t>Displacement (Position</a:t>
            </a:r>
            <a:r>
              <a:rPr lang="en-US" sz="3200" dirty="0" smtClean="0"/>
              <a:t>) - Graph - Specimen</a:t>
            </a:r>
            <a:endParaRPr lang="en-GB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68A07-2313-4AD8-83A6-2E8D5480DCBF}" type="datetime1">
              <a:rPr lang="en-US" smtClean="0"/>
              <a:t>10/26/2017</a:t>
            </a:fld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35223" y="4495800"/>
            <a:ext cx="517129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773028" y="1393385"/>
            <a:ext cx="18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Displacement (m)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749449" y="455697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 (s)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438400" y="4347072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93133" y="63246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93133" y="25908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12914" y="4583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78532" y="42458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-62317" y="24133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-21977" y="614963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-5</a:t>
            </a:r>
            <a:endParaRPr lang="en-GB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435223" y="1447800"/>
            <a:ext cx="23258" cy="481485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71760" y="4457702"/>
            <a:ext cx="365641" cy="761479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1632771" y="3366537"/>
            <a:ext cx="1218617" cy="18147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834416" y="3352800"/>
            <a:ext cx="803242" cy="1873389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2815881" y="3383478"/>
            <a:ext cx="841719" cy="1159524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419273" y="4343400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206739" y="4543002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10</a:t>
            </a:r>
            <a:endParaRPr lang="en-GB" b="1" dirty="0"/>
          </a:p>
        </p:txBody>
      </p:sp>
      <p:cxnSp>
        <p:nvCxnSpPr>
          <p:cNvPr id="103" name="Straight Arrow Connector 102"/>
          <p:cNvCxnSpPr>
            <a:endCxn id="105" idx="2"/>
          </p:cNvCxnSpPr>
          <p:nvPr/>
        </p:nvCxnSpPr>
        <p:spPr>
          <a:xfrm flipV="1">
            <a:off x="4979407" y="1107912"/>
            <a:ext cx="0" cy="747128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453269" y="738580"/>
            <a:ext cx="1052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Forwards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434779" y="1822886"/>
            <a:ext cx="118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Backwards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107" name="Table 106"/>
          <p:cNvGraphicFramePr>
            <a:graphicFrameLocks noGrp="1"/>
          </p:cNvGraphicFramePr>
          <p:nvPr>
            <p:extLst/>
          </p:nvPr>
        </p:nvGraphicFramePr>
        <p:xfrm>
          <a:off x="5733869" y="687818"/>
          <a:ext cx="337427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731">
                  <a:extLst>
                    <a:ext uri="{9D8B030D-6E8A-4147-A177-3AD203B41FA5}">
                      <a16:colId xmlns:a16="http://schemas.microsoft.com/office/drawing/2014/main" val="310043889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14662774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002378078"/>
                    </a:ext>
                  </a:extLst>
                </a:gridCol>
                <a:gridCol w="1488141">
                  <a:extLst>
                    <a:ext uri="{9D8B030D-6E8A-4147-A177-3AD203B41FA5}">
                      <a16:colId xmlns:a16="http://schemas.microsoft.com/office/drawing/2014/main" val="33921491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Stage</a:t>
                      </a:r>
                      <a:endParaRPr lang="en-GB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Distance</a:t>
                      </a:r>
                      <a:r>
                        <a:rPr lang="en-GB" sz="1200" baseline="0" dirty="0" smtClean="0"/>
                        <a:t> (m)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Time (s)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Direction</a:t>
                      </a:r>
                    </a:p>
                    <a:p>
                      <a:pPr algn="ctr"/>
                      <a:r>
                        <a:rPr lang="en-GB" sz="1050" dirty="0" smtClean="0"/>
                        <a:t>(Backwards/Forwards)</a:t>
                      </a:r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80262456"/>
                  </a:ext>
                </a:extLst>
              </a:tr>
            </a:tbl>
          </a:graphicData>
        </a:graphic>
      </p:graphicFrame>
      <p:graphicFrame>
        <p:nvGraphicFramePr>
          <p:cNvPr id="108" name="Table 107"/>
          <p:cNvGraphicFramePr>
            <a:graphicFrameLocks noGrp="1"/>
          </p:cNvGraphicFramePr>
          <p:nvPr>
            <p:extLst/>
          </p:nvPr>
        </p:nvGraphicFramePr>
        <p:xfrm>
          <a:off x="5733868" y="1141571"/>
          <a:ext cx="337427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732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1488139">
                  <a:extLst>
                    <a:ext uri="{9D8B030D-6E8A-4147-A177-3AD203B41FA5}">
                      <a16:colId xmlns:a16="http://schemas.microsoft.com/office/drawing/2014/main" val="26144222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Backwards</a:t>
                      </a:r>
                      <a:endParaRPr lang="en-GB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</a:tbl>
          </a:graphicData>
        </a:graphic>
      </p:graphicFrame>
      <p:graphicFrame>
        <p:nvGraphicFramePr>
          <p:cNvPr id="109" name="Table 108"/>
          <p:cNvGraphicFramePr>
            <a:graphicFrameLocks noGrp="1"/>
          </p:cNvGraphicFramePr>
          <p:nvPr>
            <p:extLst/>
          </p:nvPr>
        </p:nvGraphicFramePr>
        <p:xfrm>
          <a:off x="5752738" y="1645685"/>
          <a:ext cx="335540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862">
                  <a:extLst>
                    <a:ext uri="{9D8B030D-6E8A-4147-A177-3AD203B41FA5}">
                      <a16:colId xmlns:a16="http://schemas.microsoft.com/office/drawing/2014/main" val="175505048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5733037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718355229"/>
                    </a:ext>
                  </a:extLst>
                </a:gridCol>
                <a:gridCol w="1488139">
                  <a:extLst>
                    <a:ext uri="{9D8B030D-6E8A-4147-A177-3AD203B41FA5}">
                      <a16:colId xmlns:a16="http://schemas.microsoft.com/office/drawing/2014/main" val="37278447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Forwards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76975"/>
                  </a:ext>
                </a:extLst>
              </a:tr>
            </a:tbl>
          </a:graphicData>
        </a:graphic>
      </p:graphicFrame>
      <p:graphicFrame>
        <p:nvGraphicFramePr>
          <p:cNvPr id="110" name="Table 109"/>
          <p:cNvGraphicFramePr>
            <a:graphicFrameLocks noGrp="1"/>
          </p:cNvGraphicFramePr>
          <p:nvPr>
            <p:extLst/>
          </p:nvPr>
        </p:nvGraphicFramePr>
        <p:xfrm>
          <a:off x="5733869" y="2106567"/>
          <a:ext cx="337427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731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1488139">
                  <a:extLst>
                    <a:ext uri="{9D8B030D-6E8A-4147-A177-3AD203B41FA5}">
                      <a16:colId xmlns:a16="http://schemas.microsoft.com/office/drawing/2014/main" val="38084457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</a:tbl>
          </a:graphicData>
        </a:graphic>
      </p:graphicFrame>
      <p:graphicFrame>
        <p:nvGraphicFramePr>
          <p:cNvPr id="111" name="Table 110"/>
          <p:cNvGraphicFramePr>
            <a:graphicFrameLocks noGrp="1"/>
          </p:cNvGraphicFramePr>
          <p:nvPr>
            <p:extLst/>
          </p:nvPr>
        </p:nvGraphicFramePr>
        <p:xfrm>
          <a:off x="5715000" y="2606040"/>
          <a:ext cx="339314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75505048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5733037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718355229"/>
                    </a:ext>
                  </a:extLst>
                </a:gridCol>
                <a:gridCol w="1488140">
                  <a:extLst>
                    <a:ext uri="{9D8B030D-6E8A-4147-A177-3AD203B41FA5}">
                      <a16:colId xmlns:a16="http://schemas.microsoft.com/office/drawing/2014/main" val="41955763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Backwards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76975"/>
                  </a:ext>
                </a:extLst>
              </a:tr>
            </a:tbl>
          </a:graphicData>
        </a:graphic>
      </p:graphicFrame>
      <p:sp>
        <p:nvSpPr>
          <p:cNvPr id="58" name="Rectangle 57"/>
          <p:cNvSpPr/>
          <p:nvPr/>
        </p:nvSpPr>
        <p:spPr>
          <a:xfrm>
            <a:off x="421280" y="4795827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</a:t>
            </a:r>
            <a:endParaRPr lang="en-GB" b="1" dirty="0"/>
          </a:p>
        </p:txBody>
      </p:sp>
      <p:sp>
        <p:nvSpPr>
          <p:cNvPr id="59" name="Rectangle 58"/>
          <p:cNvSpPr/>
          <p:nvPr/>
        </p:nvSpPr>
        <p:spPr>
          <a:xfrm>
            <a:off x="979951" y="3965404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B</a:t>
            </a:r>
            <a:endParaRPr lang="en-GB" b="1" dirty="0"/>
          </a:p>
        </p:txBody>
      </p:sp>
      <p:sp>
        <p:nvSpPr>
          <p:cNvPr id="61" name="Rectangle 60"/>
          <p:cNvSpPr/>
          <p:nvPr/>
        </p:nvSpPr>
        <p:spPr>
          <a:xfrm>
            <a:off x="2045186" y="3006278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/>
              <a:t>C</a:t>
            </a:r>
            <a:endParaRPr lang="en-GB" b="1" dirty="0"/>
          </a:p>
        </p:txBody>
      </p:sp>
      <p:sp>
        <p:nvSpPr>
          <p:cNvPr id="62" name="Rectangle 61"/>
          <p:cNvSpPr/>
          <p:nvPr/>
        </p:nvSpPr>
        <p:spPr>
          <a:xfrm>
            <a:off x="3128785" y="3580746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D</a:t>
            </a:r>
            <a:endParaRPr lang="en-GB" b="1" dirty="0"/>
          </a:p>
        </p:txBody>
      </p:sp>
      <p:sp>
        <p:nvSpPr>
          <p:cNvPr id="75" name="Oval 74"/>
          <p:cNvSpPr/>
          <p:nvPr/>
        </p:nvSpPr>
        <p:spPr>
          <a:xfrm>
            <a:off x="7027402" y="5219181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6" name="Straight Arrow Connector 75"/>
          <p:cNvCxnSpPr/>
          <p:nvPr/>
        </p:nvCxnSpPr>
        <p:spPr>
          <a:xfrm flipH="1">
            <a:off x="6079471" y="5333481"/>
            <a:ext cx="94793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7057610" y="5851443"/>
            <a:ext cx="12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5 m, fast</a:t>
            </a:r>
            <a:endParaRPr lang="en-GB" sz="2400" dirty="0"/>
          </a:p>
        </p:txBody>
      </p:sp>
      <p:sp>
        <p:nvSpPr>
          <p:cNvPr id="79" name="Rectangle 78"/>
          <p:cNvSpPr/>
          <p:nvPr/>
        </p:nvSpPr>
        <p:spPr>
          <a:xfrm>
            <a:off x="5691501" y="4783131"/>
            <a:ext cx="1302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2m, slow</a:t>
            </a:r>
            <a:endParaRPr lang="en-GB" sz="2400" dirty="0"/>
          </a:p>
        </p:txBody>
      </p:sp>
      <p:sp>
        <p:nvSpPr>
          <p:cNvPr id="80" name="Rectangle 79"/>
          <p:cNvSpPr/>
          <p:nvPr/>
        </p:nvSpPr>
        <p:spPr>
          <a:xfrm>
            <a:off x="8389410" y="5802166"/>
            <a:ext cx="460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3s</a:t>
            </a:r>
            <a:endParaRPr lang="en-GB" sz="2400" dirty="0"/>
          </a:p>
        </p:txBody>
      </p:sp>
      <p:sp>
        <p:nvSpPr>
          <p:cNvPr id="81" name="Rectangle 80"/>
          <p:cNvSpPr/>
          <p:nvPr/>
        </p:nvSpPr>
        <p:spPr>
          <a:xfrm>
            <a:off x="6447825" y="5447781"/>
            <a:ext cx="377943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A</a:t>
            </a:r>
            <a:endParaRPr lang="en-GB" sz="2400" dirty="0"/>
          </a:p>
        </p:txBody>
      </p:sp>
      <p:sp>
        <p:nvSpPr>
          <p:cNvPr id="82" name="Rectangle 81"/>
          <p:cNvSpPr/>
          <p:nvPr/>
        </p:nvSpPr>
        <p:spPr>
          <a:xfrm>
            <a:off x="7289559" y="5413247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B</a:t>
            </a:r>
            <a:endParaRPr lang="en-GB" sz="2400" dirty="0"/>
          </a:p>
        </p:txBody>
      </p:sp>
      <p:sp>
        <p:nvSpPr>
          <p:cNvPr id="83" name="Rectangle 82"/>
          <p:cNvSpPr/>
          <p:nvPr/>
        </p:nvSpPr>
        <p:spPr>
          <a:xfrm>
            <a:off x="8541810" y="4926304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D</a:t>
            </a:r>
            <a:endParaRPr lang="en-GB" sz="2400" dirty="0"/>
          </a:p>
        </p:txBody>
      </p:sp>
      <p:sp>
        <p:nvSpPr>
          <p:cNvPr id="84" name="Rectangle 83"/>
          <p:cNvSpPr/>
          <p:nvPr/>
        </p:nvSpPr>
        <p:spPr>
          <a:xfrm>
            <a:off x="8541810" y="5578469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</a:t>
            </a:r>
            <a:endParaRPr lang="en-GB" sz="2400" dirty="0"/>
          </a:p>
        </p:txBody>
      </p:sp>
      <p:sp>
        <p:nvSpPr>
          <p:cNvPr id="85" name="Rectangle 84"/>
          <p:cNvSpPr/>
          <p:nvPr/>
        </p:nvSpPr>
        <p:spPr>
          <a:xfrm>
            <a:off x="7336303" y="4830898"/>
            <a:ext cx="12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3 m, fast</a:t>
            </a:r>
            <a:endParaRPr lang="en-GB" sz="2400" dirty="0"/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7015772" y="4568178"/>
            <a:ext cx="775157" cy="6627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757661" y="4378175"/>
            <a:ext cx="1052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Forwards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892449" y="4373126"/>
            <a:ext cx="118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Backwards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0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1" grpId="0"/>
      <p:bldP spid="62" grpId="0"/>
      <p:bldP spid="75" grpId="0" animBg="1"/>
      <p:bldP spid="77" grpId="0"/>
      <p:bldP spid="77" grpId="1"/>
      <p:bldP spid="79" grpId="0"/>
      <p:bldP spid="79" grpId="1"/>
      <p:bldP spid="80" grpId="0"/>
      <p:bldP spid="80" grpId="1"/>
      <p:bldP spid="81" grpId="0" animBg="1"/>
      <p:bldP spid="81" grpId="1" animBg="1"/>
      <p:bldP spid="82" grpId="0" animBg="1"/>
      <p:bldP spid="82" grpId="1" animBg="1"/>
      <p:bldP spid="83" grpId="0" animBg="1"/>
      <p:bldP spid="84" grpId="0" animBg="1"/>
      <p:bldP spid="84" grpId="1" animBg="1"/>
      <p:bldP spid="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Arrow Connector 72"/>
          <p:cNvCxnSpPr/>
          <p:nvPr/>
        </p:nvCxnSpPr>
        <p:spPr>
          <a:xfrm flipH="1">
            <a:off x="6079471" y="5333481"/>
            <a:ext cx="94793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079471" y="5333481"/>
            <a:ext cx="240000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500616"/>
              </p:ext>
            </p:extLst>
          </p:nvPr>
        </p:nvGraphicFramePr>
        <p:xfrm>
          <a:off x="435223" y="762000"/>
          <a:ext cx="5171296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92">
                  <a:extLst>
                    <a:ext uri="{9D8B030D-6E8A-4147-A177-3AD203B41FA5}">
                      <a16:colId xmlns:a16="http://schemas.microsoft.com/office/drawing/2014/main" val="967313722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5031990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25059257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1455926607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0646062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18939597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375123246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7554510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5579406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63860826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32617293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9120291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0906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216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60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937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34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900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742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38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719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504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88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88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854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57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165219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25143"/>
            <a:ext cx="8229600" cy="8794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Velocity - Time Graph - Specimen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48FD0-5849-4940-98A2-C53A339C3DCB}" type="datetime1">
              <a:rPr lang="en-US" smtClean="0"/>
              <a:t>10/26/2017</a:t>
            </a:fld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6000" y="4495800"/>
            <a:ext cx="517129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577321" y="1397019"/>
            <a:ext cx="1480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Velocity (m/s)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726022" y="4079267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 (s)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430000" y="4347072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93133" y="63246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93133" y="25908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89114" y="4583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78532" y="42458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-62317" y="24133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-21977" y="614963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-5</a:t>
            </a:r>
            <a:endParaRPr lang="en-GB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449737" y="1465306"/>
            <a:ext cx="8745" cy="47973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73179" y="5213697"/>
            <a:ext cx="381288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1622132" y="4495799"/>
            <a:ext cx="1201767" cy="1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845319" y="3537466"/>
            <a:ext cx="792850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2819400" y="5053886"/>
            <a:ext cx="874717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419273" y="4343400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206739" y="4543002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10</a:t>
            </a:r>
            <a:endParaRPr lang="en-GB" b="1" dirty="0"/>
          </a:p>
        </p:txBody>
      </p:sp>
      <p:graphicFrame>
        <p:nvGraphicFramePr>
          <p:cNvPr id="107" name="Table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942421"/>
              </p:ext>
            </p:extLst>
          </p:nvPr>
        </p:nvGraphicFramePr>
        <p:xfrm>
          <a:off x="5716078" y="785065"/>
          <a:ext cx="33913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322">
                  <a:extLst>
                    <a:ext uri="{9D8B030D-6E8A-4147-A177-3AD203B41FA5}">
                      <a16:colId xmlns:a16="http://schemas.microsoft.com/office/drawing/2014/main" val="3100438893"/>
                    </a:ext>
                  </a:extLst>
                </a:gridCol>
                <a:gridCol w="1146746">
                  <a:extLst>
                    <a:ext uri="{9D8B030D-6E8A-4147-A177-3AD203B41FA5}">
                      <a16:colId xmlns:a16="http://schemas.microsoft.com/office/drawing/2014/main" val="614662774"/>
                    </a:ext>
                  </a:extLst>
                </a:gridCol>
                <a:gridCol w="679063">
                  <a:extLst>
                    <a:ext uri="{9D8B030D-6E8A-4147-A177-3AD203B41FA5}">
                      <a16:colId xmlns:a16="http://schemas.microsoft.com/office/drawing/2014/main" val="3002378078"/>
                    </a:ext>
                  </a:extLst>
                </a:gridCol>
                <a:gridCol w="1033243">
                  <a:extLst>
                    <a:ext uri="{9D8B030D-6E8A-4147-A177-3AD203B41FA5}">
                      <a16:colId xmlns:a16="http://schemas.microsoft.com/office/drawing/2014/main" val="9729122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Stage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Displacement</a:t>
                      </a:r>
                      <a:r>
                        <a:rPr lang="en-GB" sz="1200" baseline="0" dirty="0" smtClean="0"/>
                        <a:t> (m)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Time (s)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Velocity  (m/s)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80262456"/>
                  </a:ext>
                </a:extLst>
              </a:tr>
            </a:tbl>
          </a:graphicData>
        </a:graphic>
      </p:graphicFrame>
      <p:graphicFrame>
        <p:nvGraphicFramePr>
          <p:cNvPr id="108" name="Table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003699"/>
              </p:ext>
            </p:extLst>
          </p:nvPr>
        </p:nvGraphicFramePr>
        <p:xfrm>
          <a:off x="5709464" y="1238818"/>
          <a:ext cx="339867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936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1146664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678664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1034412">
                  <a:extLst>
                    <a:ext uri="{9D8B030D-6E8A-4147-A177-3AD203B41FA5}">
                      <a16:colId xmlns:a16="http://schemas.microsoft.com/office/drawing/2014/main" val="24594101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</a:tbl>
          </a:graphicData>
        </a:graphic>
      </p:graphicFrame>
      <p:graphicFrame>
        <p:nvGraphicFramePr>
          <p:cNvPr id="109" name="Table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455575"/>
              </p:ext>
            </p:extLst>
          </p:nvPr>
        </p:nvGraphicFramePr>
        <p:xfrm>
          <a:off x="5719305" y="1742932"/>
          <a:ext cx="338780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095">
                  <a:extLst>
                    <a:ext uri="{9D8B030D-6E8A-4147-A177-3AD203B41FA5}">
                      <a16:colId xmlns:a16="http://schemas.microsoft.com/office/drawing/2014/main" val="1755050480"/>
                    </a:ext>
                  </a:extLst>
                </a:gridCol>
                <a:gridCol w="1143978">
                  <a:extLst>
                    <a:ext uri="{9D8B030D-6E8A-4147-A177-3AD203B41FA5}">
                      <a16:colId xmlns:a16="http://schemas.microsoft.com/office/drawing/2014/main" val="4257330379"/>
                    </a:ext>
                  </a:extLst>
                </a:gridCol>
                <a:gridCol w="678122">
                  <a:extLst>
                    <a:ext uri="{9D8B030D-6E8A-4147-A177-3AD203B41FA5}">
                      <a16:colId xmlns:a16="http://schemas.microsoft.com/office/drawing/2014/main" val="1718355229"/>
                    </a:ext>
                  </a:extLst>
                </a:gridCol>
                <a:gridCol w="1036613">
                  <a:extLst>
                    <a:ext uri="{9D8B030D-6E8A-4147-A177-3AD203B41FA5}">
                      <a16:colId xmlns:a16="http://schemas.microsoft.com/office/drawing/2014/main" val="3202627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+2.5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76975"/>
                  </a:ext>
                </a:extLst>
              </a:tr>
            </a:tbl>
          </a:graphicData>
        </a:graphic>
      </p:graphicFrame>
      <p:graphicFrame>
        <p:nvGraphicFramePr>
          <p:cNvPr id="110" name="Table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00376"/>
              </p:ext>
            </p:extLst>
          </p:nvPr>
        </p:nvGraphicFramePr>
        <p:xfrm>
          <a:off x="5719307" y="2203814"/>
          <a:ext cx="3387809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093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1141507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677119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1040090">
                  <a:extLst>
                    <a:ext uri="{9D8B030D-6E8A-4147-A177-3AD203B41FA5}">
                      <a16:colId xmlns:a16="http://schemas.microsoft.com/office/drawing/2014/main" val="284324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</a:tbl>
          </a:graphicData>
        </a:graphic>
      </p:graphicFrame>
      <p:graphicFrame>
        <p:nvGraphicFramePr>
          <p:cNvPr id="111" name="Table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231858"/>
              </p:ext>
            </p:extLst>
          </p:nvPr>
        </p:nvGraphicFramePr>
        <p:xfrm>
          <a:off x="5719306" y="2703287"/>
          <a:ext cx="338780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094">
                  <a:extLst>
                    <a:ext uri="{9D8B030D-6E8A-4147-A177-3AD203B41FA5}">
                      <a16:colId xmlns:a16="http://schemas.microsoft.com/office/drawing/2014/main" val="1755050480"/>
                    </a:ext>
                  </a:extLst>
                </a:gridCol>
                <a:gridCol w="1153402">
                  <a:extLst>
                    <a:ext uri="{9D8B030D-6E8A-4147-A177-3AD203B41FA5}">
                      <a16:colId xmlns:a16="http://schemas.microsoft.com/office/drawing/2014/main" val="4257330379"/>
                    </a:ext>
                  </a:extLst>
                </a:gridCol>
                <a:gridCol w="681939">
                  <a:extLst>
                    <a:ext uri="{9D8B030D-6E8A-4147-A177-3AD203B41FA5}">
                      <a16:colId xmlns:a16="http://schemas.microsoft.com/office/drawing/2014/main" val="1718355229"/>
                    </a:ext>
                  </a:extLst>
                </a:gridCol>
                <a:gridCol w="1023372">
                  <a:extLst>
                    <a:ext uri="{9D8B030D-6E8A-4147-A177-3AD203B41FA5}">
                      <a16:colId xmlns:a16="http://schemas.microsoft.com/office/drawing/2014/main" val="33798493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-3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-1.5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76975"/>
                  </a:ext>
                </a:extLst>
              </a:tr>
            </a:tbl>
          </a:graphicData>
        </a:graphic>
      </p:graphicFrame>
      <p:sp>
        <p:nvSpPr>
          <p:cNvPr id="58" name="Rectangle 57"/>
          <p:cNvSpPr/>
          <p:nvPr/>
        </p:nvSpPr>
        <p:spPr>
          <a:xfrm>
            <a:off x="527944" y="5173167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</a:t>
            </a:r>
            <a:endParaRPr lang="en-GB" b="1" dirty="0"/>
          </a:p>
        </p:txBody>
      </p:sp>
      <p:sp>
        <p:nvSpPr>
          <p:cNvPr id="59" name="Rectangle 58"/>
          <p:cNvSpPr/>
          <p:nvPr/>
        </p:nvSpPr>
        <p:spPr>
          <a:xfrm>
            <a:off x="1075274" y="3184982"/>
            <a:ext cx="34721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B</a:t>
            </a:r>
            <a:endParaRPr lang="en-GB" b="1" dirty="0"/>
          </a:p>
        </p:txBody>
      </p:sp>
      <p:sp>
        <p:nvSpPr>
          <p:cNvPr id="61" name="Rectangle 60"/>
          <p:cNvSpPr/>
          <p:nvPr/>
        </p:nvSpPr>
        <p:spPr>
          <a:xfrm>
            <a:off x="2010052" y="4106271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/>
              <a:t>C</a:t>
            </a:r>
            <a:endParaRPr lang="en-GB" b="1" dirty="0"/>
          </a:p>
        </p:txBody>
      </p:sp>
      <p:sp>
        <p:nvSpPr>
          <p:cNvPr id="62" name="Rectangle 61"/>
          <p:cNvSpPr/>
          <p:nvPr/>
        </p:nvSpPr>
        <p:spPr>
          <a:xfrm>
            <a:off x="3080657" y="5053886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D</a:t>
            </a:r>
            <a:endParaRPr lang="en-GB" b="1" dirty="0"/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4836949" y="1053560"/>
            <a:ext cx="6553" cy="87050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970988" y="785065"/>
            <a:ext cx="1655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Forwards (F) </a:t>
            </a:r>
            <a:r>
              <a:rPr lang="en-GB" sz="1200" i="1" dirty="0" smtClean="0"/>
              <a:t>/ W</a:t>
            </a:r>
            <a:endParaRPr lang="en-GB" sz="1600" i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3919885" y="1874163"/>
            <a:ext cx="172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Backwards (B) </a:t>
            </a:r>
            <a:r>
              <a:rPr lang="en-GB" sz="1200" dirty="0" smtClean="0"/>
              <a:t>/ E</a:t>
            </a:r>
            <a:endParaRPr lang="en-GB" dirty="0"/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7236813" y="5324562"/>
            <a:ext cx="1242667" cy="891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7027402" y="5219181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7057610" y="5851443"/>
            <a:ext cx="12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5 m, fast</a:t>
            </a:r>
            <a:endParaRPr lang="en-GB" sz="2400" dirty="0"/>
          </a:p>
        </p:txBody>
      </p:sp>
      <p:sp>
        <p:nvSpPr>
          <p:cNvPr id="76" name="Rectangle 75"/>
          <p:cNvSpPr/>
          <p:nvPr/>
        </p:nvSpPr>
        <p:spPr>
          <a:xfrm>
            <a:off x="5691501" y="4783131"/>
            <a:ext cx="1302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2m, slow</a:t>
            </a:r>
            <a:endParaRPr lang="en-GB" sz="2400" dirty="0"/>
          </a:p>
        </p:txBody>
      </p:sp>
      <p:sp>
        <p:nvSpPr>
          <p:cNvPr id="77" name="Rectangle 76"/>
          <p:cNvSpPr/>
          <p:nvPr/>
        </p:nvSpPr>
        <p:spPr>
          <a:xfrm>
            <a:off x="8389410" y="5802166"/>
            <a:ext cx="460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3s</a:t>
            </a:r>
            <a:endParaRPr lang="en-GB" sz="2400" dirty="0"/>
          </a:p>
        </p:txBody>
      </p:sp>
      <p:sp>
        <p:nvSpPr>
          <p:cNvPr id="79" name="Rectangle 78"/>
          <p:cNvSpPr/>
          <p:nvPr/>
        </p:nvSpPr>
        <p:spPr>
          <a:xfrm>
            <a:off x="6447825" y="5447781"/>
            <a:ext cx="377943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A</a:t>
            </a:r>
            <a:endParaRPr lang="en-GB" sz="2400" dirty="0"/>
          </a:p>
        </p:txBody>
      </p:sp>
      <p:sp>
        <p:nvSpPr>
          <p:cNvPr id="80" name="Rectangle 79"/>
          <p:cNvSpPr/>
          <p:nvPr/>
        </p:nvSpPr>
        <p:spPr>
          <a:xfrm>
            <a:off x="7289559" y="5413247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B</a:t>
            </a:r>
            <a:endParaRPr lang="en-GB" sz="2400" dirty="0"/>
          </a:p>
        </p:txBody>
      </p:sp>
      <p:sp>
        <p:nvSpPr>
          <p:cNvPr id="81" name="Rectangle 80"/>
          <p:cNvSpPr/>
          <p:nvPr/>
        </p:nvSpPr>
        <p:spPr>
          <a:xfrm>
            <a:off x="8541810" y="4926304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D</a:t>
            </a:r>
            <a:endParaRPr lang="en-GB" sz="2400" dirty="0"/>
          </a:p>
        </p:txBody>
      </p:sp>
      <p:sp>
        <p:nvSpPr>
          <p:cNvPr id="82" name="Rectangle 81"/>
          <p:cNvSpPr/>
          <p:nvPr/>
        </p:nvSpPr>
        <p:spPr>
          <a:xfrm>
            <a:off x="8541810" y="5578469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</a:t>
            </a:r>
            <a:endParaRPr lang="en-GB" sz="2400" dirty="0"/>
          </a:p>
        </p:txBody>
      </p:sp>
      <p:sp>
        <p:nvSpPr>
          <p:cNvPr id="83" name="Rectangle 82"/>
          <p:cNvSpPr/>
          <p:nvPr/>
        </p:nvSpPr>
        <p:spPr>
          <a:xfrm>
            <a:off x="7336303" y="4830898"/>
            <a:ext cx="12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3 m, fast</a:t>
            </a:r>
            <a:endParaRPr lang="en-GB" sz="24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32564" y="3554314"/>
            <a:ext cx="35782" cy="1682139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1622132" y="3537465"/>
            <a:ext cx="0" cy="975181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2819400" y="4495799"/>
            <a:ext cx="32658" cy="558087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0572" y="2590800"/>
            <a:ext cx="4897174" cy="646331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Dotted lines show instantaneous velocity changes.</a:t>
            </a:r>
          </a:p>
          <a:p>
            <a:r>
              <a:rPr lang="en-GB" dirty="0" smtClean="0"/>
              <a:t>They are not solid as this is not  actually possible.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3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1" grpId="0"/>
      <p:bldP spid="62" grpId="0"/>
      <p:bldP spid="75" grpId="0"/>
      <p:bldP spid="75" grpId="1"/>
      <p:bldP spid="76" grpId="0"/>
      <p:bldP spid="76" grpId="1"/>
      <p:bldP spid="77" grpId="0"/>
      <p:bldP spid="77" grpId="1"/>
      <p:bldP spid="79" grpId="0" animBg="1"/>
      <p:bldP spid="79" grpId="1" animBg="1"/>
      <p:bldP spid="80" grpId="0" animBg="1"/>
      <p:bldP spid="80" grpId="1" animBg="1"/>
      <p:bldP spid="81" grpId="0" animBg="1"/>
      <p:bldP spid="82" grpId="0" animBg="1"/>
      <p:bldP spid="82" grpId="1" animBg="1"/>
      <p:bldP spid="83" grpId="0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DAE074-5A1D-45EA-92A0-DAEDB483E684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A8489A4-04B3-4A28-AEA3-B8B5491E4C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CBB1FF-AF4B-42E0-9498-D11CD41513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25438</TotalTime>
  <Words>2558</Words>
  <Application>Microsoft Office PowerPoint</Application>
  <PresentationFormat>On-screen Show (4:3)</PresentationFormat>
  <Paragraphs>677</Paragraphs>
  <Slides>47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宋体</vt:lpstr>
      <vt:lpstr>Arial</vt:lpstr>
      <vt:lpstr>Calibri</vt:lpstr>
      <vt:lpstr>Calibri Light</vt:lpstr>
      <vt:lpstr>Cambria Math</vt:lpstr>
      <vt:lpstr>Office Theme</vt:lpstr>
      <vt:lpstr>Custom Design</vt:lpstr>
      <vt:lpstr>Review of Previous Lesson</vt:lpstr>
      <vt:lpstr>Velocity - Time Graphs</vt:lpstr>
      <vt:lpstr>Vocabulary</vt:lpstr>
      <vt:lpstr>Vocabulary</vt:lpstr>
      <vt:lpstr>Learning Objectives</vt:lpstr>
      <vt:lpstr>Learning Objectives</vt:lpstr>
      <vt:lpstr>Velocity - Time Graphs</vt:lpstr>
      <vt:lpstr>Displacement (Position) - Graph - Specimen</vt:lpstr>
      <vt:lpstr>Velocity - Time Graph - Specimen</vt:lpstr>
      <vt:lpstr>Graphing Rules</vt:lpstr>
      <vt:lpstr>Velocity - Time Graphs</vt:lpstr>
      <vt:lpstr>Velocity - Time Graphs</vt:lpstr>
      <vt:lpstr>Velocity - Time Graphs</vt:lpstr>
      <vt:lpstr>Velocity - Time Graphs</vt:lpstr>
      <vt:lpstr>Velocity - Graph - Specimen</vt:lpstr>
      <vt:lpstr>Graphing Rules</vt:lpstr>
      <vt:lpstr>Velocity - Time Graphs</vt:lpstr>
      <vt:lpstr>Velocity - Time Graphs</vt:lpstr>
      <vt:lpstr>PowerPoint Presentation</vt:lpstr>
      <vt:lpstr>Understanding Uniformly Accelerated Motion Flipping Physics (youtube)</vt:lpstr>
      <vt:lpstr>PowerPoint Presentation</vt:lpstr>
      <vt:lpstr>What are velocity vs. time graphs?</vt:lpstr>
      <vt:lpstr>Distance (position) to Velocity Time Graph Physics Help</vt:lpstr>
      <vt:lpstr>Velocity - Time Graph - Specimen</vt:lpstr>
      <vt:lpstr>Velocity - Time Graph - Specimen</vt:lpstr>
      <vt:lpstr>Interpreting Velocity - Time Graphs</vt:lpstr>
      <vt:lpstr>PowerPoint Presentation</vt:lpstr>
      <vt:lpstr>Interpreting Velocity - Time Graphs</vt:lpstr>
      <vt:lpstr>Velocity - Time Graph - Specimen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Velocity - Time Graphs</vt:lpstr>
      <vt:lpstr>Accelerated Motion</vt:lpstr>
      <vt:lpstr>Accelerated Motion Velocity - Time Graphs</vt:lpstr>
      <vt:lpstr>Accelerated Motion Velocity - Time Graphs</vt:lpstr>
      <vt:lpstr>Accelerated Motion Velocity - Time Graphs</vt:lpstr>
      <vt:lpstr>Plenary</vt:lpstr>
      <vt:lpstr>Plenary</vt:lpstr>
      <vt:lpstr>PowerPoint Presentation</vt:lpstr>
      <vt:lpstr>Plenary</vt:lpstr>
      <vt:lpstr>Plenary</vt:lpstr>
      <vt:lpstr>Plenary</vt:lpstr>
      <vt:lpstr>Grade yourself.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Scientific Measurement</dc:title>
  <dc:creator>kelsey</dc:creator>
  <cp:lastModifiedBy>Neill Lee</cp:lastModifiedBy>
  <cp:revision>373</cp:revision>
  <cp:lastPrinted>2017-10-25T00:48:59Z</cp:lastPrinted>
  <dcterms:created xsi:type="dcterms:W3CDTF">2013-08-11T17:18:06Z</dcterms:created>
  <dcterms:modified xsi:type="dcterms:W3CDTF">2017-10-26T06:25:58Z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f6583c4f-00e7-45cc-b937-85fcf6a9454a</vt:lpwstr>
  </property>
  <property fmtid="{D5CDD505-2E9C-101B-9397-08002B2CF9AE}" pid="4" name="Order">
    <vt:r8>3200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