
<file path=[Content_Types].xml><?xml version="1.0" encoding="utf-8"?>
<Types xmlns="http://schemas.openxmlformats.org/package/2006/content-types">
  <Default Extension="png" ContentType="image/png"/>
  <Default Extension="jpeg" ContentType="image/jpeg"/>
  <Default Extension="3gp" ContentType="video/3gpp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39"/>
  </p:notesMasterIdLst>
  <p:sldIdLst>
    <p:sldId id="305" r:id="rId6"/>
    <p:sldId id="256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30" r:id="rId16"/>
    <p:sldId id="328" r:id="rId17"/>
    <p:sldId id="337" r:id="rId18"/>
    <p:sldId id="314" r:id="rId19"/>
    <p:sldId id="316" r:id="rId20"/>
    <p:sldId id="336" r:id="rId21"/>
    <p:sldId id="332" r:id="rId22"/>
    <p:sldId id="329" r:id="rId23"/>
    <p:sldId id="319" r:id="rId24"/>
    <p:sldId id="320" r:id="rId25"/>
    <p:sldId id="318" r:id="rId26"/>
    <p:sldId id="331" r:id="rId27"/>
    <p:sldId id="315" r:id="rId28"/>
    <p:sldId id="317" r:id="rId29"/>
    <p:sldId id="321" r:id="rId30"/>
    <p:sldId id="323" r:id="rId31"/>
    <p:sldId id="322" r:id="rId32"/>
    <p:sldId id="324" r:id="rId33"/>
    <p:sldId id="325" r:id="rId34"/>
    <p:sldId id="303" r:id="rId35"/>
    <p:sldId id="326" r:id="rId36"/>
    <p:sldId id="327" r:id="rId37"/>
    <p:sldId id="304" r:id="rId38"/>
  </p:sldIdLst>
  <p:sldSz cx="9144000" cy="6858000" type="screen4x3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B360F-AF66-4FC6-B955-58369494E5CC}" type="datetimeFigureOut">
              <a:rPr lang="en-US"/>
              <a:t>9/8/2017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A00570-90D0-4E55-9D13-65AC5BF9B36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607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00570-90D0-4E55-9D13-65AC5BF9B3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84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00570-90D0-4E55-9D13-65AC5BF9B3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680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00570-90D0-4E55-9D13-65AC5BF9B36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228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4BCF-3D03-4289-B4BC-27EE96B25364}" type="datetime1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50171-CDD7-4708-8D1E-04745E515676}" type="datetime1">
              <a:rPr lang="en-US" smtClean="0"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D7513BFE-33EE-4848-8701-91B1B607C4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ACA1-8DD3-475A-8F32-BC8556E4E3BC}" type="datetime1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BE79-12C2-42DA-89F0-3F6E256CB8AC}" type="datetime1">
              <a:rPr lang="en-US" smtClean="0"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AFC8-BC58-4914-8660-2ED24E453827}" type="datetime1">
              <a:rPr lang="en-US" smtClean="0"/>
              <a:t>9/8/2017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DE4A-767A-4444-B7BB-E815121AB7B6}" type="datetime1">
              <a:rPr lang="en-US" smtClean="0"/>
              <a:t>9/8/2017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20DD-EF8B-4963-B6F5-87B923DE9B6D}" type="datetime1">
              <a:rPr lang="en-US" smtClean="0"/>
              <a:t>9/8/2017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C507-CE9B-4664-A638-A3F447C499C2}" type="datetime1">
              <a:rPr lang="en-US" smtClean="0"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10897-85FD-435D-A757-81F8E36B560D}" type="datetime1">
              <a:rPr lang="en-US" smtClean="0"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84A3-03A6-42E9-A2FD-539D70DDABD0}" type="datetime1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88E82-596C-45DA-8EFC-E7BD1A24F449}" type="datetime1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4BCF-3D03-4289-B4BC-27EE96B25364}" type="datetime1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90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50171-CDD7-4708-8D1E-04745E515676}" type="datetime1">
              <a:rPr lang="en-US" smtClean="0"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D7513BFE-33EE-4848-8701-91B1B607C4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275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ACA1-8DD3-475A-8F32-BC8556E4E3BC}" type="datetime1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08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BE79-12C2-42DA-89F0-3F6E256CB8AC}" type="datetime1">
              <a:rPr lang="en-US" smtClean="0"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90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AFC8-BC58-4914-8660-2ED24E453827}" type="datetime1">
              <a:rPr lang="en-US" smtClean="0"/>
              <a:t>9/8/2017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689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DE4A-767A-4444-B7BB-E815121AB7B6}" type="datetime1">
              <a:rPr lang="en-US" smtClean="0"/>
              <a:t>9/8/2017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55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20DD-EF8B-4963-B6F5-87B923DE9B6D}" type="datetime1">
              <a:rPr lang="en-US" smtClean="0"/>
              <a:t>9/8/2017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3408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C507-CE9B-4664-A638-A3F447C499C2}" type="datetime1">
              <a:rPr lang="en-US" smtClean="0"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03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10897-85FD-435D-A757-81F8E36B560D}" type="datetime1">
              <a:rPr lang="en-US" smtClean="0"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740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84A3-03A6-42E9-A2FD-539D70DDABD0}" type="datetime1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911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88E82-596C-45DA-8EFC-E7BD1A24F449}" type="datetime1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299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799" y="-13446"/>
            <a:ext cx="1564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0EB7A-A0EF-4878-94B5-AEB458000215}" type="datetime1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5199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u="sng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799" y="-13446"/>
            <a:ext cx="1564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0EB7A-A0EF-4878-94B5-AEB458000215}" type="datetime1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5199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13BFE-33EE-4848-8701-91B1B607C4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682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u="sng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www.khanacademy.org/science/physics/one-dimensional-motion/displacement-velocity-time/v/position-vs-time-graphs" TargetMode="Externa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3gp"/><Relationship Id="rId1" Type="http://schemas.microsoft.com/office/2007/relationships/media" Target="../media/media2.3gp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interactagram.com/physics/kinamatics/circularMotion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Review of Previous 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State </a:t>
            </a:r>
            <a:r>
              <a:rPr lang="en-US" altLang="zh-CN" dirty="0"/>
              <a:t>as many Vocabulary words and Learning Objectives that you remember from the last lesson as you can</a:t>
            </a:r>
            <a:r>
              <a:rPr lang="en-US" altLang="zh-CN" dirty="0" smtClean="0"/>
              <a:t>.</a:t>
            </a:r>
          </a:p>
          <a:p>
            <a:r>
              <a:rPr lang="en-US" altLang="zh-CN" dirty="0" smtClean="0"/>
              <a:t>Now complete the content learning objectives.</a:t>
            </a:r>
            <a:endParaRPr lang="en-US" altLang="zh-CN" dirty="0"/>
          </a:p>
          <a:p>
            <a:r>
              <a:rPr lang="en-US" dirty="0"/>
              <a:t>Remember to grade yourself from 0 – 3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C800-AAB6-40F2-84D0-C00E2119007A}" type="datetime1">
              <a:rPr lang="en-US" smtClean="0"/>
              <a:t>9/8/2017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Displacement (Position) - Time </a:t>
            </a:r>
            <a:r>
              <a:rPr lang="en-US" dirty="0"/>
              <a:t>Graphs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23EE-95FD-4D95-A2F2-B2926C447955}" type="datetime1">
              <a:rPr lang="en-US" smtClean="0"/>
              <a:t>9/8/2017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Vocabulary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3665427"/>
              </p:ext>
            </p:extLst>
          </p:nvPr>
        </p:nvGraphicFramePr>
        <p:xfrm>
          <a:off x="439057" y="609600"/>
          <a:ext cx="6705600" cy="600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92630761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229707717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494831328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Content:</a:t>
                      </a:r>
                      <a:endParaRPr lang="en-GB" sz="2800" dirty="0"/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 smtClean="0"/>
                        <a:t>Start</a:t>
                      </a:r>
                      <a:endParaRPr lang="en-GB" sz="28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End</a:t>
                      </a:r>
                      <a:endParaRPr lang="en-GB" sz="28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8725054"/>
                  </a:ext>
                </a:extLst>
              </a:tr>
              <a:tr h="380999">
                <a:tc>
                  <a:txBody>
                    <a:bodyPr/>
                    <a:lstStyle/>
                    <a:p>
                      <a:pPr marL="0" lvl="1" algn="l" defTabSz="457200" rtl="0" eaLnBrk="1" latinLnBrk="0" hangingPunct="1"/>
                      <a:r>
                        <a:rPr lang="en-GB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vertical</a:t>
                      </a: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6642000"/>
                  </a:ext>
                </a:extLst>
              </a:tr>
              <a:tr h="380999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horizontal</a:t>
                      </a:r>
                      <a:endParaRPr lang="en-GB" sz="2400" dirty="0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642170"/>
                  </a:ext>
                </a:extLst>
              </a:tr>
              <a:tr h="457199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graph</a:t>
                      </a:r>
                      <a:endParaRPr lang="en-GB" sz="2400" dirty="0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3283476"/>
                  </a:ext>
                </a:extLst>
              </a:tr>
              <a:tr h="380999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displacement</a:t>
                      </a:r>
                      <a:endParaRPr lang="en-GB" sz="2400" dirty="0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91748048"/>
                  </a:ext>
                </a:extLst>
              </a:tr>
              <a:tr h="45719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position</a:t>
                      </a:r>
                      <a:endParaRPr lang="en-GB" sz="2400" dirty="0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9184199"/>
                  </a:ext>
                </a:extLst>
              </a:tr>
              <a:tr h="457199">
                <a:tc>
                  <a:txBody>
                    <a:bodyPr/>
                    <a:lstStyle/>
                    <a:p>
                      <a:r>
                        <a:rPr lang="en-GB" sz="2400" smtClean="0"/>
                        <a:t>read</a:t>
                      </a:r>
                      <a:endParaRPr lang="en-GB" sz="2400" dirty="0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6947101"/>
                  </a:ext>
                </a:extLst>
              </a:tr>
              <a:tr h="3809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time</a:t>
                      </a:r>
                      <a:endParaRPr lang="en-GB" sz="2400" dirty="0" smtClean="0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6355056"/>
                  </a:ext>
                </a:extLst>
              </a:tr>
              <a:tr h="3809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measured</a:t>
                      </a:r>
                      <a:endParaRPr lang="en-GB" sz="2400" dirty="0" smtClean="0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9152552"/>
                  </a:ext>
                </a:extLst>
              </a:tr>
              <a:tr h="3809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axes</a:t>
                      </a:r>
                      <a:endParaRPr lang="en-GB" sz="2400" dirty="0" smtClean="0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48991400"/>
                  </a:ext>
                </a:extLst>
              </a:tr>
              <a:tr h="3809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velocity</a:t>
                      </a:r>
                      <a:endParaRPr lang="en-GB" sz="2400" dirty="0" smtClean="0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7710901"/>
                  </a:ext>
                </a:extLst>
              </a:tr>
              <a:tr h="3809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slope /</a:t>
                      </a:r>
                      <a:r>
                        <a:rPr lang="en-US" sz="2400" baseline="0" dirty="0" smtClean="0"/>
                        <a:t> gradient</a:t>
                      </a:r>
                      <a:endParaRPr lang="en-GB" sz="2400" dirty="0" smtClean="0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4550208"/>
                  </a:ext>
                </a:extLst>
              </a:tr>
              <a:tr h="3809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acceleration</a:t>
                      </a: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22878828"/>
                  </a:ext>
                </a:extLst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7D3D-AD0C-4ED5-842E-26936A18A4C8}" type="datetime1">
              <a:rPr lang="en-US" smtClean="0"/>
              <a:t>9/8/2017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86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14"/>
            <a:ext cx="8229600" cy="1143000"/>
          </a:xfrm>
        </p:spPr>
        <p:txBody>
          <a:bodyPr/>
          <a:lstStyle/>
          <a:p>
            <a:r>
              <a:rPr lang="en-GB" dirty="0"/>
              <a:t>Vocabulary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6948730"/>
              </p:ext>
            </p:extLst>
          </p:nvPr>
        </p:nvGraphicFramePr>
        <p:xfrm>
          <a:off x="457200" y="1447800"/>
          <a:ext cx="6705600" cy="5059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92630761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229707717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494831328"/>
                    </a:ext>
                  </a:extLst>
                </a:gridCol>
              </a:tblGrid>
              <a:tr h="1005254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Language:</a:t>
                      </a:r>
                      <a:endParaRPr lang="en-GB" sz="32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aseline="0" dirty="0" smtClean="0"/>
                        <a:t>Start</a:t>
                      </a:r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End</a:t>
                      </a:r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8725054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r>
                        <a:rPr lang="en-GB" sz="3200" b="1" dirty="0" smtClean="0"/>
                        <a:t>locate</a:t>
                      </a:r>
                      <a:endParaRPr lang="en-GB" sz="3200" b="1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6642000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 smtClean="0"/>
                        <a:t>identify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23908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/>
                        <a:t>construct</a:t>
                      </a:r>
                      <a:endParaRPr lang="en-GB" sz="3200" b="1" dirty="0" smtClean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4615121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/>
                        <a:t>calculate</a:t>
                      </a:r>
                      <a:endParaRPr lang="en-GB" sz="3200" b="1" dirty="0" smtClean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9156923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/>
                        <a:t>match</a:t>
                      </a:r>
                      <a:endParaRPr lang="en-GB" sz="3200" b="1" dirty="0" smtClean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3970734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/>
                        <a:t>action</a:t>
                      </a:r>
                      <a:endParaRPr lang="en-GB" sz="3200" b="1" dirty="0" smtClean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741610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/>
                        <a:t>appropriate</a:t>
                      </a:r>
                      <a:endParaRPr lang="en-GB" sz="3200" b="1" dirty="0" smtClean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99109379"/>
                  </a:ext>
                </a:extLst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1E3F-A242-4958-B85D-2B5D759395D3}" type="datetime1">
              <a:rPr lang="en-US" smtClean="0"/>
              <a:t>9/8/2017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5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en-GB" sz="4000" dirty="0"/>
              <a:t>Learning Objectives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3587636"/>
              </p:ext>
            </p:extLst>
          </p:nvPr>
        </p:nvGraphicFramePr>
        <p:xfrm>
          <a:off x="76200" y="1188720"/>
          <a:ext cx="8955740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53200">
                  <a:extLst>
                    <a:ext uri="{9D8B030D-6E8A-4147-A177-3AD203B41FA5}">
                      <a16:colId xmlns:a16="http://schemas.microsoft.com/office/drawing/2014/main" val="292630761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229707717"/>
                    </a:ext>
                  </a:extLst>
                </a:gridCol>
                <a:gridCol w="1183340">
                  <a:extLst>
                    <a:ext uri="{9D8B030D-6E8A-4147-A177-3AD203B41FA5}">
                      <a16:colId xmlns:a16="http://schemas.microsoft.com/office/drawing/2014/main" val="49483132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Content:</a:t>
                      </a:r>
                      <a:endParaRPr lang="en-GB" sz="28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 smtClean="0"/>
                        <a:t>Start</a:t>
                      </a:r>
                      <a:endParaRPr lang="en-GB" sz="28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End</a:t>
                      </a:r>
                      <a:endParaRPr lang="en-GB" sz="28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8725054"/>
                  </a:ext>
                </a:extLst>
              </a:tr>
              <a:tr h="350519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Locate values on the vertical axis that correspond to a value on the horizontal axis of graphs. </a:t>
                      </a:r>
                      <a:endParaRPr lang="en-GB" sz="2400" dirty="0" smtClean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5148290"/>
                  </a:ext>
                </a:extLst>
              </a:tr>
              <a:tr h="350519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what</a:t>
                      </a:r>
                      <a:r>
                        <a:rPr lang="en-GB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 being </a:t>
                      </a: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measured on the axes of a graph.</a:t>
                      </a:r>
                      <a:endParaRPr lang="en-GB" sz="2400" dirty="0" smtClean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961443"/>
                  </a:ext>
                </a:extLst>
              </a:tr>
              <a:tr h="350519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</a:t>
                      </a:r>
                      <a:r>
                        <a:rPr lang="en-GB" sz="2400" dirty="0" smtClean="0"/>
                        <a:t> a positive or negative slope by looking </a:t>
                      </a: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graphs</a:t>
                      </a:r>
                      <a:r>
                        <a:rPr lang="en-GB" sz="2400" dirty="0" smtClean="0"/>
                        <a:t>.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612616"/>
                  </a:ext>
                </a:extLst>
              </a:tr>
              <a:tr h="350519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Construct and read a position time graph. 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4077230"/>
                  </a:ext>
                </a:extLst>
              </a:tr>
              <a:tr h="350519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Calculate the velocity (slope) of a position time graph. 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2746284"/>
                  </a:ext>
                </a:extLst>
              </a:tr>
              <a:tr h="561622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Match the action of an object with the appropriately shaped position time graph. 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42070726"/>
                  </a:ext>
                </a:extLst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22E15-9574-4C0D-AF6E-6E7629B34A3A}" type="datetime1">
              <a:rPr lang="en-US" smtClean="0"/>
              <a:t>9/8/2017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2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2547499"/>
              </p:ext>
            </p:extLst>
          </p:nvPr>
        </p:nvGraphicFramePr>
        <p:xfrm>
          <a:off x="457200" y="1600200"/>
          <a:ext cx="8458199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2600">
                  <a:extLst>
                    <a:ext uri="{9D8B030D-6E8A-4147-A177-3AD203B41FA5}">
                      <a16:colId xmlns:a16="http://schemas.microsoft.com/office/drawing/2014/main" val="2926307616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229707717"/>
                    </a:ext>
                  </a:extLst>
                </a:gridCol>
                <a:gridCol w="1447799">
                  <a:extLst>
                    <a:ext uri="{9D8B030D-6E8A-4147-A177-3AD203B41FA5}">
                      <a16:colId xmlns:a16="http://schemas.microsoft.com/office/drawing/2014/main" val="494831328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Language:</a:t>
                      </a:r>
                      <a:endParaRPr lang="en-GB" sz="32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aseline="0" dirty="0" smtClean="0"/>
                        <a:t>Start</a:t>
                      </a:r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End</a:t>
                      </a:r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8725054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Read</a:t>
                      </a:r>
                      <a:r>
                        <a:rPr lang="en-US" sz="2800" baseline="0" dirty="0" smtClean="0"/>
                        <a:t> and interpret instructions and questions.</a:t>
                      </a:r>
                      <a:endParaRPr lang="en-GB" sz="2800" dirty="0" smtClean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16642000"/>
                  </a:ext>
                </a:extLst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D927-EF91-49DD-8858-B845D1EEE996}" type="datetime1">
              <a:rPr lang="en-US" smtClean="0"/>
              <a:t>9/8/2017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144000" y="6488668"/>
            <a:ext cx="1758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8 Ba 22/08/2017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7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Displacement </a:t>
            </a:r>
            <a:r>
              <a:rPr lang="en-US" dirty="0"/>
              <a:t>(Position) - Time Graphs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399" y="1066800"/>
            <a:ext cx="5245127" cy="573462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 groups design a path for someone to follow.</a:t>
            </a:r>
          </a:p>
          <a:p>
            <a:pPr lvl="1"/>
            <a:r>
              <a:rPr lang="en-US" dirty="0" smtClean="0"/>
              <a:t>straight lines</a:t>
            </a:r>
          </a:p>
          <a:p>
            <a:pPr lvl="1"/>
            <a:r>
              <a:rPr lang="en-US" dirty="0" smtClean="0"/>
              <a:t>direction changes with compass directions (N, S, W, E)</a:t>
            </a:r>
          </a:p>
          <a:p>
            <a:pPr lvl="1"/>
            <a:r>
              <a:rPr lang="en-US" dirty="0" smtClean="0"/>
              <a:t>distances (&lt;= 5m, whole numbers)</a:t>
            </a:r>
          </a:p>
          <a:p>
            <a:pPr lvl="1"/>
            <a:r>
              <a:rPr lang="en-US" dirty="0" smtClean="0"/>
              <a:t>labelled very slow, slow, fast, very fast </a:t>
            </a:r>
            <a:r>
              <a:rPr lang="en-US" sz="2000" i="1" dirty="0" smtClean="0"/>
              <a:t>(for large distances only)</a:t>
            </a:r>
          </a:p>
          <a:p>
            <a:pPr lvl="1"/>
            <a:r>
              <a:rPr lang="en-US" sz="2000" dirty="0" smtClean="0"/>
              <a:t>Includes some pauses for some seconds (&lt;=5).</a:t>
            </a:r>
          </a:p>
          <a:p>
            <a:pPr lvl="1"/>
            <a:r>
              <a:rPr lang="en-US" sz="2000" dirty="0" smtClean="0"/>
              <a:t>Label each stage with a letter.</a:t>
            </a:r>
          </a:p>
          <a:p>
            <a:pPr lvl="2"/>
            <a:r>
              <a:rPr lang="en-US" sz="1600" dirty="0"/>
              <a:t>P</a:t>
            </a:r>
            <a:r>
              <a:rPr lang="en-US" sz="1600" dirty="0" smtClean="0"/>
              <a:t>auses are also stages.</a:t>
            </a:r>
            <a:endParaRPr lang="en-US" dirty="0" smtClean="0"/>
          </a:p>
          <a:p>
            <a:pPr lvl="1"/>
            <a:r>
              <a:rPr lang="en-US" dirty="0" smtClean="0"/>
              <a:t>ends at the start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Write all this in a “story”</a:t>
            </a:r>
          </a:p>
          <a:p>
            <a:pPr lvl="2"/>
            <a:r>
              <a:rPr lang="en-US" dirty="0" smtClean="0"/>
              <a:t>Example:</a:t>
            </a:r>
          </a:p>
          <a:p>
            <a:pPr lvl="3"/>
            <a:r>
              <a:rPr lang="en-US" dirty="0" smtClean="0"/>
              <a:t>… walks slowly West for 2m, then turns North and runs fast for 5  m, then stops to rest for 3 seconds, ….</a:t>
            </a:r>
          </a:p>
          <a:p>
            <a:pPr lvl="3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B224-7DB4-43C1-B8F2-20C4F3F71DAE}" type="datetime1">
              <a:rPr lang="en-US" smtClean="0"/>
              <a:t>9/8/2017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781800" y="6248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490028" y="6324600"/>
            <a:ext cx="1360716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5490028" y="3718719"/>
            <a:ext cx="36286" cy="256778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477328" y="3718719"/>
            <a:ext cx="2218872" cy="363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7654471" y="3718720"/>
            <a:ext cx="6350" cy="103816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6170387" y="2688205"/>
            <a:ext cx="1959706" cy="1357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6170386" y="2124245"/>
            <a:ext cx="12700" cy="54275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202137" y="2140032"/>
            <a:ext cx="2484663" cy="1990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8663353" y="2168970"/>
            <a:ext cx="32973" cy="411753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5533770" y="4756881"/>
            <a:ext cx="16002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5 m, N, fast</a:t>
            </a:r>
            <a:endParaRPr lang="en-GB" sz="2400" dirty="0"/>
          </a:p>
        </p:txBody>
      </p:sp>
      <p:sp>
        <p:nvSpPr>
          <p:cNvPr id="35" name="Rectangle 34"/>
          <p:cNvSpPr/>
          <p:nvPr/>
        </p:nvSpPr>
        <p:spPr>
          <a:xfrm>
            <a:off x="5916340" y="1394039"/>
            <a:ext cx="13236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Example:</a:t>
            </a:r>
            <a:endParaRPr lang="en-GB" sz="2400" dirty="0"/>
          </a:p>
        </p:txBody>
      </p:sp>
      <p:sp>
        <p:nvSpPr>
          <p:cNvPr id="36" name="Rectangle 35"/>
          <p:cNvSpPr/>
          <p:nvPr/>
        </p:nvSpPr>
        <p:spPr>
          <a:xfrm>
            <a:off x="5335104" y="6339761"/>
            <a:ext cx="16898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2m, W, slow</a:t>
            </a:r>
            <a:endParaRPr lang="en-GB" sz="2400" dirty="0"/>
          </a:p>
        </p:txBody>
      </p:sp>
      <p:sp>
        <p:nvSpPr>
          <p:cNvPr id="37" name="Rectangle 36"/>
          <p:cNvSpPr/>
          <p:nvPr/>
        </p:nvSpPr>
        <p:spPr>
          <a:xfrm>
            <a:off x="5378405" y="3298747"/>
            <a:ext cx="4603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3s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925587" y="855128"/>
            <a:ext cx="14704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Pre-Lab</a:t>
            </a:r>
            <a:endParaRPr lang="en-GB" b="1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7620000" y="4724400"/>
            <a:ext cx="602092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8130093" y="2667001"/>
            <a:ext cx="14447" cy="204461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7010400" y="6300074"/>
            <a:ext cx="1652953" cy="2452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6047873" y="5768842"/>
            <a:ext cx="377943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smtClean="0"/>
              <a:t>A</a:t>
            </a:r>
            <a:endParaRPr lang="en-GB" sz="2400" dirty="0"/>
          </a:p>
        </p:txBody>
      </p:sp>
      <p:sp>
        <p:nvSpPr>
          <p:cNvPr id="24" name="Rectangle 23"/>
          <p:cNvSpPr/>
          <p:nvPr/>
        </p:nvSpPr>
        <p:spPr>
          <a:xfrm>
            <a:off x="5072159" y="4827212"/>
            <a:ext cx="357440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smtClean="0"/>
              <a:t>B</a:t>
            </a:r>
            <a:endParaRPr lang="en-GB" sz="2400" dirty="0"/>
          </a:p>
        </p:txBody>
      </p:sp>
      <p:sp>
        <p:nvSpPr>
          <p:cNvPr id="25" name="Rectangle 24"/>
          <p:cNvSpPr/>
          <p:nvPr/>
        </p:nvSpPr>
        <p:spPr>
          <a:xfrm>
            <a:off x="5065796" y="3231223"/>
            <a:ext cx="357440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smtClean="0"/>
              <a:t>C</a:t>
            </a:r>
            <a:endParaRPr lang="en-GB" sz="2400" dirty="0"/>
          </a:p>
        </p:txBody>
      </p:sp>
      <p:sp>
        <p:nvSpPr>
          <p:cNvPr id="29" name="Rectangle 28"/>
          <p:cNvSpPr/>
          <p:nvPr/>
        </p:nvSpPr>
        <p:spPr>
          <a:xfrm flipH="1">
            <a:off x="6247848" y="3129109"/>
            <a:ext cx="355839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smtClean="0"/>
              <a:t>D</a:t>
            </a:r>
            <a:endParaRPr lang="en-GB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9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Displacement </a:t>
            </a:r>
            <a:r>
              <a:rPr lang="en-US" dirty="0"/>
              <a:t>(Position) - Time Graphs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en-US" dirty="0" smtClean="0"/>
              <a:t>Draw a rough sketch of what you think the Displacement (Position) - Time graph will look like for the journey you have planned.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33048-1F1D-494C-A68C-7EE30454DD3E}" type="datetime1">
              <a:rPr lang="en-US" smtClean="0"/>
              <a:t>9/8/2017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36766" y="1120947"/>
            <a:ext cx="14704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Pre-Lab</a:t>
            </a:r>
            <a:endParaRPr lang="en-GB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4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Displacement </a:t>
            </a:r>
            <a:r>
              <a:rPr lang="en-US" dirty="0"/>
              <a:t>(Position) - Time Graphs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80035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State the </a:t>
            </a:r>
            <a:r>
              <a:rPr lang="en-GB" dirty="0" smtClean="0"/>
              <a:t>possible </a:t>
            </a:r>
            <a:r>
              <a:rPr lang="en-GB" dirty="0"/>
              <a:t>sources of </a:t>
            </a:r>
            <a:r>
              <a:rPr lang="en-GB" dirty="0" smtClean="0"/>
              <a:t>errors.</a:t>
            </a:r>
          </a:p>
          <a:p>
            <a:r>
              <a:rPr lang="en-US" dirty="0" smtClean="0"/>
              <a:t>List the equipment you think you may need.</a:t>
            </a:r>
            <a:endParaRPr lang="en-GB" dirty="0" smtClean="0"/>
          </a:p>
          <a:p>
            <a:r>
              <a:rPr lang="en-US" dirty="0" smtClean="0"/>
              <a:t>State any problems and possible solutions you think you may encounter trying to construct a Displacement </a:t>
            </a:r>
            <a:r>
              <a:rPr lang="en-US" dirty="0"/>
              <a:t>(Position) - Time </a:t>
            </a:r>
            <a:r>
              <a:rPr lang="en-US" dirty="0" smtClean="0"/>
              <a:t>graph for the journey you have planned.</a:t>
            </a:r>
          </a:p>
          <a:p>
            <a:r>
              <a:rPr lang="en-US" dirty="0" smtClean="0"/>
              <a:t>Create a table to record the data you think you will need to create a </a:t>
            </a:r>
            <a:r>
              <a:rPr lang="en-US" dirty="0"/>
              <a:t>Displacement (Position) - Time </a:t>
            </a:r>
            <a:r>
              <a:rPr lang="en-US" dirty="0" smtClean="0"/>
              <a:t>Graph.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C6B-DAD9-4812-861F-3B9397A8C2A0}" type="datetime1">
              <a:rPr lang="en-US" smtClean="0"/>
              <a:t>9/8/2017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36766" y="1125250"/>
            <a:ext cx="14704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Pre-Lab</a:t>
            </a:r>
            <a:endParaRPr lang="en-GB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5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Displacement </a:t>
            </a:r>
            <a:r>
              <a:rPr lang="en-US" dirty="0"/>
              <a:t>(Position) - Time Graphs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2057400"/>
            <a:ext cx="8229600" cy="4525963"/>
          </a:xfrm>
        </p:spPr>
        <p:txBody>
          <a:bodyPr/>
          <a:lstStyle/>
          <a:p>
            <a:r>
              <a:rPr lang="en-US" dirty="0" smtClean="0"/>
              <a:t>Lets go outside, complete the journey and measure the data needed to construct a Displacement </a:t>
            </a:r>
            <a:r>
              <a:rPr lang="en-US" dirty="0"/>
              <a:t>(Position) - Time graph</a:t>
            </a:r>
            <a:r>
              <a:rPr lang="en-US" dirty="0" smtClean="0"/>
              <a:t> for your journey.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GB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A932-DCE0-4107-BD5F-4D7C3B423C1D}" type="datetime1">
              <a:rPr lang="en-US" smtClean="0"/>
              <a:t>9/8/2017</a:t>
            </a:fld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8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29029" y="-26193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Displacement </a:t>
            </a:r>
            <a:r>
              <a:rPr lang="en-US" sz="3600" dirty="0"/>
              <a:t>(Position) - Time Graphs</a:t>
            </a:r>
            <a:endParaRPr lang="en-GB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662961"/>
            <a:ext cx="8229600" cy="149610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Share your results with your group.</a:t>
            </a:r>
          </a:p>
          <a:p>
            <a:pPr lvl="1"/>
            <a:r>
              <a:rPr lang="en-US" dirty="0" smtClean="0"/>
              <a:t>Everyone in your group needs a table with the data. </a:t>
            </a:r>
          </a:p>
          <a:p>
            <a:pPr lvl="1"/>
            <a:r>
              <a:rPr lang="en-US" dirty="0"/>
              <a:t>Your table should look something like this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A932-DCE0-4107-BD5F-4D7C3B423C1D}" type="datetime1">
              <a:rPr lang="en-US" smtClean="0"/>
              <a:t>9/8/2017</a:t>
            </a:fld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3730"/>
              </p:ext>
            </p:extLst>
          </p:nvPr>
        </p:nvGraphicFramePr>
        <p:xfrm>
          <a:off x="1371600" y="2655112"/>
          <a:ext cx="64008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389923234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67280565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33606371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434777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Stage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Distance (m)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Time (s)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Direction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889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A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37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B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170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C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26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D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242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4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F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880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G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72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H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355306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209800" y="2124420"/>
            <a:ext cx="4970784" cy="369332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Headings with units should also contain their units.</a:t>
            </a:r>
            <a:endParaRPr lang="en-GB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236089" y="2493752"/>
            <a:ext cx="40093" cy="319209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567091" y="2493752"/>
            <a:ext cx="161292" cy="359910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995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Displacement </a:t>
            </a:r>
            <a:r>
              <a:rPr lang="en-US" dirty="0"/>
              <a:t>(Position) - Time Graphs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Did you repeat </a:t>
            </a:r>
            <a:r>
              <a:rPr lang="en-GB" sz="2800" dirty="0" smtClean="0"/>
              <a:t>and </a:t>
            </a:r>
            <a:r>
              <a:rPr lang="en-GB" sz="2800" dirty="0"/>
              <a:t>then </a:t>
            </a:r>
            <a:r>
              <a:rPr lang="en-GB" sz="2800" dirty="0" smtClean="0"/>
              <a:t>average </a:t>
            </a:r>
            <a:r>
              <a:rPr lang="en-GB" sz="2800" dirty="0"/>
              <a:t>measurements </a:t>
            </a:r>
            <a:r>
              <a:rPr lang="en-GB" sz="2800" dirty="0" smtClean="0"/>
              <a:t>to </a:t>
            </a:r>
            <a:r>
              <a:rPr lang="en-GB" sz="2800" dirty="0"/>
              <a:t>reduce </a:t>
            </a:r>
            <a:r>
              <a:rPr lang="en-GB" sz="2800" dirty="0" smtClean="0"/>
              <a:t>the affects of errors?</a:t>
            </a:r>
          </a:p>
          <a:p>
            <a:pPr lvl="1"/>
            <a:r>
              <a:rPr lang="en-GB" dirty="0" smtClean="0"/>
              <a:t>You should have!</a:t>
            </a:r>
          </a:p>
          <a:p>
            <a:pPr lvl="1"/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r>
              <a:rPr lang="en-GB" sz="2800" dirty="0" smtClean="0"/>
              <a:t>Please comment in your notes:</a:t>
            </a:r>
          </a:p>
          <a:p>
            <a:pPr lvl="1"/>
            <a:r>
              <a:rPr lang="en-GB" dirty="0" smtClean="0"/>
              <a:t>Did </a:t>
            </a:r>
            <a:r>
              <a:rPr lang="en-US" dirty="0"/>
              <a:t>you repeat </a:t>
            </a:r>
            <a:r>
              <a:rPr lang="en-GB" dirty="0"/>
              <a:t>and then average measurements to reduce the affects of errors</a:t>
            </a:r>
            <a:r>
              <a:rPr lang="en-GB" dirty="0" smtClean="0"/>
              <a:t>?</a:t>
            </a:r>
          </a:p>
          <a:p>
            <a:pPr lvl="2"/>
            <a:r>
              <a:rPr lang="en-GB" dirty="0" smtClean="0"/>
              <a:t>If yes, why did you do so.</a:t>
            </a:r>
          </a:p>
          <a:p>
            <a:pPr lvl="2"/>
            <a:r>
              <a:rPr lang="en-US" dirty="0" smtClean="0"/>
              <a:t>If no, why should have done so</a:t>
            </a:r>
          </a:p>
          <a:p>
            <a:pPr marL="0" indent="0">
              <a:buNone/>
            </a:pPr>
            <a:r>
              <a:rPr lang="en-US" sz="2800" dirty="0" smtClean="0"/>
              <a:t> </a:t>
            </a:r>
            <a:endParaRPr lang="en-GB" sz="28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A932-DCE0-4107-BD5F-4D7C3B423C1D}" type="datetime1">
              <a:rPr lang="en-US" smtClean="0"/>
              <a:t>9/8/2017</a:t>
            </a:fld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026" name="Picture 2" descr="wagging finger clipart 的图像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2514600"/>
            <a:ext cx="1143000" cy="119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36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Displacement </a:t>
            </a:r>
            <a:r>
              <a:rPr lang="en-US" dirty="0"/>
              <a:t>(Position) - Time Graphs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2057400"/>
            <a:ext cx="8229600" cy="4525963"/>
          </a:xfrm>
        </p:spPr>
        <p:txBody>
          <a:bodyPr/>
          <a:lstStyle/>
          <a:p>
            <a:r>
              <a:rPr lang="en-US" dirty="0" smtClean="0"/>
              <a:t>Create a Displacement </a:t>
            </a:r>
            <a:r>
              <a:rPr lang="en-US" dirty="0"/>
              <a:t>(Position) - Time graph</a:t>
            </a:r>
            <a:r>
              <a:rPr lang="en-US" dirty="0" smtClean="0"/>
              <a:t> for your journey.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GB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A932-DCE0-4107-BD5F-4D7C3B423C1D}" type="datetime1">
              <a:rPr lang="en-US" smtClean="0"/>
              <a:t>9/8/2017</a:t>
            </a:fld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9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Graphing Rules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Title</a:t>
            </a:r>
          </a:p>
          <a:p>
            <a:r>
              <a:rPr lang="en-US" dirty="0" smtClean="0"/>
              <a:t>Draw and label axes.</a:t>
            </a:r>
          </a:p>
          <a:p>
            <a:r>
              <a:rPr lang="en-US" dirty="0" smtClean="0"/>
              <a:t>Identify minimum (usually 0) and maximum values needed on both axes.</a:t>
            </a:r>
          </a:p>
          <a:p>
            <a:r>
              <a:rPr lang="en-US" dirty="0" smtClean="0"/>
              <a:t>Choose a suitable scale to fill the paper.</a:t>
            </a:r>
          </a:p>
          <a:p>
            <a:pPr lvl="1"/>
            <a:r>
              <a:rPr lang="en-US" dirty="0" smtClean="0"/>
              <a:t>In 2, 5, 10, 20, 50, 100 etc..</a:t>
            </a:r>
          </a:p>
          <a:p>
            <a:r>
              <a:rPr lang="en-US" dirty="0" smtClean="0"/>
              <a:t>Plot the points.</a:t>
            </a:r>
          </a:p>
          <a:p>
            <a:r>
              <a:rPr lang="en-US" dirty="0" smtClean="0"/>
              <a:t>Decide if the graph is a curve, several straight lines or one straight line (line of best fit) and construct the graph.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GB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061A-BDF5-4C3A-8624-0C8BA45F1B45}" type="datetime1">
              <a:rPr lang="en-US" smtClean="0"/>
              <a:t>9/8/2017</a:t>
            </a:fld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3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-13446"/>
            <a:ext cx="86868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Interpreting Displacement </a:t>
            </a:r>
            <a:r>
              <a:rPr lang="en-US" sz="3200" dirty="0"/>
              <a:t>(Position) - Time Graphs</a:t>
            </a:r>
            <a:endParaRPr lang="en-GB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943721"/>
            <a:ext cx="8686800" cy="5549154"/>
          </a:xfrm>
        </p:spPr>
        <p:txBody>
          <a:bodyPr>
            <a:noAutofit/>
          </a:bodyPr>
          <a:lstStyle/>
          <a:p>
            <a:r>
              <a:rPr lang="en-US" sz="2800" dirty="0" smtClean="0"/>
              <a:t>What are we ignoring or pretending is happening on this displacement – Time Graph? How did you identify which direction is positive and which is negative? Can you represent all 4 directions on one graph? </a:t>
            </a:r>
          </a:p>
          <a:p>
            <a:pPr lvl="1"/>
            <a:r>
              <a:rPr lang="en-US" sz="2400" dirty="0" smtClean="0"/>
              <a:t>You cannot! You can only represent 2 opposite directions (N/S or E/W). </a:t>
            </a:r>
          </a:p>
          <a:p>
            <a:pPr lvl="1"/>
            <a:r>
              <a:rPr lang="en-US" sz="2400" dirty="0" smtClean="0"/>
              <a:t>1 dimensional motion</a:t>
            </a:r>
          </a:p>
          <a:p>
            <a:pPr lvl="1"/>
            <a:r>
              <a:rPr lang="en-US" sz="2400" dirty="0" smtClean="0"/>
              <a:t>You would need 2 graphs to represent all 4 directions.</a:t>
            </a:r>
          </a:p>
          <a:p>
            <a:pPr lvl="1"/>
            <a:r>
              <a:rPr lang="en-US" sz="2400" dirty="0" smtClean="0"/>
              <a:t>Each graph will represent the motion in 1 dimension only:</a:t>
            </a:r>
          </a:p>
          <a:p>
            <a:pPr lvl="2"/>
            <a:r>
              <a:rPr lang="en-US" sz="2000" dirty="0" smtClean="0"/>
              <a:t>N/S &amp; E/W , often we say N is + &amp; S is – and E is + and W is – (however there is no reason why these cannot be reversed).</a:t>
            </a:r>
          </a:p>
          <a:p>
            <a:pPr lvl="2"/>
            <a:r>
              <a:rPr lang="en-US" sz="2000" dirty="0" smtClean="0"/>
              <a:t>What will any movement in one dimension look like on the other dimension’s graph?</a:t>
            </a:r>
          </a:p>
          <a:p>
            <a:pPr lvl="3"/>
            <a:r>
              <a:rPr lang="en-US" sz="1600" dirty="0" smtClean="0"/>
              <a:t>No motion as far as that dimension is concerned so it will look like a pause. </a:t>
            </a:r>
            <a:endParaRPr lang="en-GB" sz="16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A82B4-FC1E-4785-8C22-3CC88ADA6E54}" type="datetime1">
              <a:rPr lang="en-US" smtClean="0"/>
              <a:t>9/8/2017</a:t>
            </a:fld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7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289881"/>
              </p:ext>
            </p:extLst>
          </p:nvPr>
        </p:nvGraphicFramePr>
        <p:xfrm>
          <a:off x="435223" y="762000"/>
          <a:ext cx="5171296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92">
                  <a:extLst>
                    <a:ext uri="{9D8B030D-6E8A-4147-A177-3AD203B41FA5}">
                      <a16:colId xmlns:a16="http://schemas.microsoft.com/office/drawing/2014/main" val="967313722"/>
                    </a:ext>
                  </a:extLst>
                </a:gridCol>
                <a:gridCol w="397792">
                  <a:extLst>
                    <a:ext uri="{9D8B030D-6E8A-4147-A177-3AD203B41FA5}">
                      <a16:colId xmlns:a16="http://schemas.microsoft.com/office/drawing/2014/main" val="735031990"/>
                    </a:ext>
                  </a:extLst>
                </a:gridCol>
                <a:gridCol w="397792">
                  <a:extLst>
                    <a:ext uri="{9D8B030D-6E8A-4147-A177-3AD203B41FA5}">
                      <a16:colId xmlns:a16="http://schemas.microsoft.com/office/drawing/2014/main" val="2250592575"/>
                    </a:ext>
                  </a:extLst>
                </a:gridCol>
                <a:gridCol w="397792">
                  <a:extLst>
                    <a:ext uri="{9D8B030D-6E8A-4147-A177-3AD203B41FA5}">
                      <a16:colId xmlns:a16="http://schemas.microsoft.com/office/drawing/2014/main" val="1455926607"/>
                    </a:ext>
                  </a:extLst>
                </a:gridCol>
                <a:gridCol w="397792">
                  <a:extLst>
                    <a:ext uri="{9D8B030D-6E8A-4147-A177-3AD203B41FA5}">
                      <a16:colId xmlns:a16="http://schemas.microsoft.com/office/drawing/2014/main" val="2706460624"/>
                    </a:ext>
                  </a:extLst>
                </a:gridCol>
                <a:gridCol w="397792">
                  <a:extLst>
                    <a:ext uri="{9D8B030D-6E8A-4147-A177-3AD203B41FA5}">
                      <a16:colId xmlns:a16="http://schemas.microsoft.com/office/drawing/2014/main" val="4189395978"/>
                    </a:ext>
                  </a:extLst>
                </a:gridCol>
                <a:gridCol w="397792">
                  <a:extLst>
                    <a:ext uri="{9D8B030D-6E8A-4147-A177-3AD203B41FA5}">
                      <a16:colId xmlns:a16="http://schemas.microsoft.com/office/drawing/2014/main" val="3751232468"/>
                    </a:ext>
                  </a:extLst>
                </a:gridCol>
                <a:gridCol w="397792">
                  <a:extLst>
                    <a:ext uri="{9D8B030D-6E8A-4147-A177-3AD203B41FA5}">
                      <a16:colId xmlns:a16="http://schemas.microsoft.com/office/drawing/2014/main" val="4275545104"/>
                    </a:ext>
                  </a:extLst>
                </a:gridCol>
                <a:gridCol w="397792">
                  <a:extLst>
                    <a:ext uri="{9D8B030D-6E8A-4147-A177-3AD203B41FA5}">
                      <a16:colId xmlns:a16="http://schemas.microsoft.com/office/drawing/2014/main" val="255794065"/>
                    </a:ext>
                  </a:extLst>
                </a:gridCol>
                <a:gridCol w="397792">
                  <a:extLst>
                    <a:ext uri="{9D8B030D-6E8A-4147-A177-3AD203B41FA5}">
                      <a16:colId xmlns:a16="http://schemas.microsoft.com/office/drawing/2014/main" val="2763860826"/>
                    </a:ext>
                  </a:extLst>
                </a:gridCol>
                <a:gridCol w="397792">
                  <a:extLst>
                    <a:ext uri="{9D8B030D-6E8A-4147-A177-3AD203B41FA5}">
                      <a16:colId xmlns:a16="http://schemas.microsoft.com/office/drawing/2014/main" val="2326172934"/>
                    </a:ext>
                  </a:extLst>
                </a:gridCol>
                <a:gridCol w="397792">
                  <a:extLst>
                    <a:ext uri="{9D8B030D-6E8A-4147-A177-3AD203B41FA5}">
                      <a16:colId xmlns:a16="http://schemas.microsoft.com/office/drawing/2014/main" val="739120291"/>
                    </a:ext>
                  </a:extLst>
                </a:gridCol>
                <a:gridCol w="397792">
                  <a:extLst>
                    <a:ext uri="{9D8B030D-6E8A-4147-A177-3AD203B41FA5}">
                      <a16:colId xmlns:a16="http://schemas.microsoft.com/office/drawing/2014/main" val="420906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21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60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593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4734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900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368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374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538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471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8504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388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988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185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557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165219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125143"/>
            <a:ext cx="8229600" cy="87946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Displacement (Position</a:t>
            </a:r>
            <a:r>
              <a:rPr lang="en-US" sz="3600" dirty="0" smtClean="0"/>
              <a:t>) - Graph - Specimen</a:t>
            </a:r>
            <a:endParaRPr lang="en-GB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50171-CDD7-4708-8D1E-04745E515676}" type="datetime1">
              <a:rPr lang="en-US" smtClean="0"/>
              <a:t>9/8/2017</a:t>
            </a:fld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96000" y="4495800"/>
            <a:ext cx="5171296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16200000">
            <a:off x="-802542" y="1481576"/>
            <a:ext cx="1843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Displacement (m)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5562600" y="4267200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Time (s)</a:t>
            </a:r>
            <a:endParaRPr lang="en-GB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2430000" y="4347072"/>
            <a:ext cx="0" cy="288000"/>
          </a:xfrm>
          <a:prstGeom prst="straightConnector1">
            <a:avLst/>
          </a:prstGeom>
          <a:ln w="508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293133" y="6324600"/>
            <a:ext cx="370690" cy="0"/>
          </a:xfrm>
          <a:prstGeom prst="straightConnector1">
            <a:avLst/>
          </a:prstGeom>
          <a:ln w="508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93133" y="2590800"/>
            <a:ext cx="370690" cy="0"/>
          </a:xfrm>
          <a:prstGeom prst="straightConnector1">
            <a:avLst/>
          </a:prstGeom>
          <a:ln w="508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289114" y="45836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5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-78532" y="42458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0</a:t>
            </a:r>
            <a:endParaRPr lang="en-GB" dirty="0"/>
          </a:p>
        </p:txBody>
      </p:sp>
      <p:sp>
        <p:nvSpPr>
          <p:cNvPr id="51" name="TextBox 50"/>
          <p:cNvSpPr txBox="1"/>
          <p:nvPr/>
        </p:nvSpPr>
        <p:spPr>
          <a:xfrm>
            <a:off x="-62317" y="241338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10</a:t>
            </a:r>
            <a:endParaRPr lang="en-GB" dirty="0"/>
          </a:p>
        </p:txBody>
      </p:sp>
      <p:sp>
        <p:nvSpPr>
          <p:cNvPr id="52" name="TextBox 51"/>
          <p:cNvSpPr txBox="1"/>
          <p:nvPr/>
        </p:nvSpPr>
        <p:spPr>
          <a:xfrm>
            <a:off x="-21977" y="6149631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-5</a:t>
            </a:r>
            <a:endParaRPr lang="en-GB" dirty="0"/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237954" y="762000"/>
            <a:ext cx="370690" cy="0"/>
          </a:xfrm>
          <a:prstGeom prst="straightConnector1">
            <a:avLst/>
          </a:prstGeom>
          <a:ln w="508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-62317" y="57943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15</a:t>
            </a:r>
            <a:endParaRPr lang="en-GB" dirty="0"/>
          </a:p>
        </p:txBody>
      </p:sp>
      <p:cxnSp>
        <p:nvCxnSpPr>
          <p:cNvPr id="55" name="Straight Arrow Connector 54"/>
          <p:cNvCxnSpPr/>
          <p:nvPr/>
        </p:nvCxnSpPr>
        <p:spPr>
          <a:xfrm flipH="1" flipV="1">
            <a:off x="423299" y="762000"/>
            <a:ext cx="35181" cy="550065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471760" y="3739202"/>
            <a:ext cx="368010" cy="718500"/>
          </a:xfrm>
          <a:prstGeom prst="straightConnector1">
            <a:avLst/>
          </a:prstGeom>
          <a:ln w="508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639247" y="3733749"/>
            <a:ext cx="1161303" cy="5453"/>
          </a:xfrm>
          <a:prstGeom prst="straightConnector1">
            <a:avLst/>
          </a:prstGeom>
          <a:ln w="508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837401" y="3739202"/>
            <a:ext cx="801846" cy="0"/>
          </a:xfrm>
          <a:prstGeom prst="straightConnector1">
            <a:avLst/>
          </a:prstGeom>
          <a:ln w="508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2850782" y="3733749"/>
            <a:ext cx="765939" cy="1828851"/>
          </a:xfrm>
          <a:prstGeom prst="straightConnector1">
            <a:avLst/>
          </a:prstGeom>
          <a:ln w="508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V="1">
            <a:off x="4419273" y="4343400"/>
            <a:ext cx="0" cy="288000"/>
          </a:xfrm>
          <a:prstGeom prst="straightConnector1">
            <a:avLst/>
          </a:prstGeom>
          <a:ln w="508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206739" y="4543002"/>
            <a:ext cx="5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10</a:t>
            </a:r>
            <a:endParaRPr lang="en-GB" b="1" dirty="0"/>
          </a:p>
        </p:txBody>
      </p:sp>
      <p:cxnSp>
        <p:nvCxnSpPr>
          <p:cNvPr id="74" name="Straight Arrow Connector 73"/>
          <p:cNvCxnSpPr/>
          <p:nvPr/>
        </p:nvCxnSpPr>
        <p:spPr>
          <a:xfrm>
            <a:off x="3646464" y="5562600"/>
            <a:ext cx="381863" cy="0"/>
          </a:xfrm>
          <a:prstGeom prst="straightConnector1">
            <a:avLst/>
          </a:prstGeom>
          <a:ln w="508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4013145" y="5562602"/>
            <a:ext cx="404634" cy="380998"/>
          </a:xfrm>
          <a:prstGeom prst="straightConnector1">
            <a:avLst/>
          </a:prstGeom>
          <a:ln w="508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4417779" y="5937528"/>
            <a:ext cx="774642" cy="1640"/>
          </a:xfrm>
          <a:prstGeom prst="straightConnector1">
            <a:avLst/>
          </a:prstGeom>
          <a:ln w="508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V="1">
            <a:off x="5222164" y="4495800"/>
            <a:ext cx="367155" cy="1443368"/>
          </a:xfrm>
          <a:prstGeom prst="straightConnector1">
            <a:avLst/>
          </a:prstGeom>
          <a:ln w="508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V="1">
            <a:off x="5964391" y="679455"/>
            <a:ext cx="6553" cy="870500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5797518" y="39477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</a:t>
            </a:r>
            <a:endParaRPr lang="en-GB" dirty="0"/>
          </a:p>
        </p:txBody>
      </p:sp>
      <p:sp>
        <p:nvSpPr>
          <p:cNvPr id="106" name="TextBox 105"/>
          <p:cNvSpPr txBox="1"/>
          <p:nvPr/>
        </p:nvSpPr>
        <p:spPr>
          <a:xfrm>
            <a:off x="5805536" y="146530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</a:t>
            </a:r>
            <a:endParaRPr lang="en-GB" dirty="0"/>
          </a:p>
        </p:txBody>
      </p:sp>
      <p:graphicFrame>
        <p:nvGraphicFramePr>
          <p:cNvPr id="107" name="Table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903726"/>
              </p:ext>
            </p:extLst>
          </p:nvPr>
        </p:nvGraphicFramePr>
        <p:xfrm>
          <a:off x="6477000" y="381000"/>
          <a:ext cx="2667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072">
                  <a:extLst>
                    <a:ext uri="{9D8B030D-6E8A-4147-A177-3AD203B41FA5}">
                      <a16:colId xmlns:a16="http://schemas.microsoft.com/office/drawing/2014/main" val="310043889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61466277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3002378078"/>
                    </a:ext>
                  </a:extLst>
                </a:gridCol>
                <a:gridCol w="825528">
                  <a:extLst>
                    <a:ext uri="{9D8B030D-6E8A-4147-A177-3AD203B41FA5}">
                      <a16:colId xmlns:a16="http://schemas.microsoft.com/office/drawing/2014/main" val="972912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Stage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Distance</a:t>
                      </a:r>
                      <a:r>
                        <a:rPr lang="en-GB" sz="1200" baseline="0" dirty="0" smtClean="0"/>
                        <a:t> (m)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Time (s)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Direction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262456"/>
                  </a:ext>
                </a:extLst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631510"/>
              </p:ext>
            </p:extLst>
          </p:nvPr>
        </p:nvGraphicFramePr>
        <p:xfrm>
          <a:off x="6477000" y="834753"/>
          <a:ext cx="2667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072">
                  <a:extLst>
                    <a:ext uri="{9D8B030D-6E8A-4147-A177-3AD203B41FA5}">
                      <a16:colId xmlns:a16="http://schemas.microsoft.com/office/drawing/2014/main" val="114053979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9742608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4224024321"/>
                    </a:ext>
                  </a:extLst>
                </a:gridCol>
                <a:gridCol w="825528">
                  <a:extLst>
                    <a:ext uri="{9D8B030D-6E8A-4147-A177-3AD203B41FA5}">
                      <a16:colId xmlns:a16="http://schemas.microsoft.com/office/drawing/2014/main" val="284324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en-GB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GB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endParaRPr lang="en-GB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594964"/>
                  </a:ext>
                </a:extLst>
              </a:tr>
            </a:tbl>
          </a:graphicData>
        </a:graphic>
      </p:graphicFrame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847939"/>
              </p:ext>
            </p:extLst>
          </p:nvPr>
        </p:nvGraphicFramePr>
        <p:xfrm>
          <a:off x="6495869" y="1338867"/>
          <a:ext cx="2667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072">
                  <a:extLst>
                    <a:ext uri="{9D8B030D-6E8A-4147-A177-3AD203B41FA5}">
                      <a16:colId xmlns:a16="http://schemas.microsoft.com/office/drawing/2014/main" val="175505048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257330379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1718355229"/>
                    </a:ext>
                  </a:extLst>
                </a:gridCol>
                <a:gridCol w="825528">
                  <a:extLst>
                    <a:ext uri="{9D8B030D-6E8A-4147-A177-3AD203B41FA5}">
                      <a16:colId xmlns:a16="http://schemas.microsoft.com/office/drawing/2014/main" val="3379849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776975"/>
                  </a:ext>
                </a:extLst>
              </a:tr>
            </a:tbl>
          </a:graphicData>
        </a:graphic>
      </p:graphicFrame>
      <p:graphicFrame>
        <p:nvGraphicFramePr>
          <p:cNvPr id="110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57548"/>
              </p:ext>
            </p:extLst>
          </p:nvPr>
        </p:nvGraphicFramePr>
        <p:xfrm>
          <a:off x="6477000" y="1799749"/>
          <a:ext cx="2667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072">
                  <a:extLst>
                    <a:ext uri="{9D8B030D-6E8A-4147-A177-3AD203B41FA5}">
                      <a16:colId xmlns:a16="http://schemas.microsoft.com/office/drawing/2014/main" val="114053979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9742608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4224024321"/>
                    </a:ext>
                  </a:extLst>
                </a:gridCol>
                <a:gridCol w="825528">
                  <a:extLst>
                    <a:ext uri="{9D8B030D-6E8A-4147-A177-3AD203B41FA5}">
                      <a16:colId xmlns:a16="http://schemas.microsoft.com/office/drawing/2014/main" val="284324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594964"/>
                  </a:ext>
                </a:extLst>
              </a:tr>
            </a:tbl>
          </a:graphicData>
        </a:graphic>
      </p:graphicFrame>
      <p:graphicFrame>
        <p:nvGraphicFramePr>
          <p:cNvPr id="111" name="Table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987249"/>
              </p:ext>
            </p:extLst>
          </p:nvPr>
        </p:nvGraphicFramePr>
        <p:xfrm>
          <a:off x="6458131" y="2299222"/>
          <a:ext cx="2667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072">
                  <a:extLst>
                    <a:ext uri="{9D8B030D-6E8A-4147-A177-3AD203B41FA5}">
                      <a16:colId xmlns:a16="http://schemas.microsoft.com/office/drawing/2014/main" val="175505048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257330379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1718355229"/>
                    </a:ext>
                  </a:extLst>
                </a:gridCol>
                <a:gridCol w="825528">
                  <a:extLst>
                    <a:ext uri="{9D8B030D-6E8A-4147-A177-3AD203B41FA5}">
                      <a16:colId xmlns:a16="http://schemas.microsoft.com/office/drawing/2014/main" val="3379849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776975"/>
                  </a:ext>
                </a:extLst>
              </a:tr>
            </a:tbl>
          </a:graphicData>
        </a:graphic>
      </p:graphicFrame>
      <p:graphicFrame>
        <p:nvGraphicFramePr>
          <p:cNvPr id="112" name="Table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954549"/>
              </p:ext>
            </p:extLst>
          </p:nvPr>
        </p:nvGraphicFramePr>
        <p:xfrm>
          <a:off x="6477000" y="2789290"/>
          <a:ext cx="2667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072">
                  <a:extLst>
                    <a:ext uri="{9D8B030D-6E8A-4147-A177-3AD203B41FA5}">
                      <a16:colId xmlns:a16="http://schemas.microsoft.com/office/drawing/2014/main" val="114053979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9742608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4224024321"/>
                    </a:ext>
                  </a:extLst>
                </a:gridCol>
                <a:gridCol w="825528">
                  <a:extLst>
                    <a:ext uri="{9D8B030D-6E8A-4147-A177-3AD203B41FA5}">
                      <a16:colId xmlns:a16="http://schemas.microsoft.com/office/drawing/2014/main" val="284324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594964"/>
                  </a:ext>
                </a:extLst>
              </a:tr>
            </a:tbl>
          </a:graphicData>
        </a:graphic>
      </p:graphicFrame>
      <p:graphicFrame>
        <p:nvGraphicFramePr>
          <p:cNvPr id="114" name="Table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162550"/>
              </p:ext>
            </p:extLst>
          </p:nvPr>
        </p:nvGraphicFramePr>
        <p:xfrm>
          <a:off x="6477000" y="3304003"/>
          <a:ext cx="2667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072">
                  <a:extLst>
                    <a:ext uri="{9D8B030D-6E8A-4147-A177-3AD203B41FA5}">
                      <a16:colId xmlns:a16="http://schemas.microsoft.com/office/drawing/2014/main" val="175505048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257330379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1718355229"/>
                    </a:ext>
                  </a:extLst>
                </a:gridCol>
                <a:gridCol w="825528">
                  <a:extLst>
                    <a:ext uri="{9D8B030D-6E8A-4147-A177-3AD203B41FA5}">
                      <a16:colId xmlns:a16="http://schemas.microsoft.com/office/drawing/2014/main" val="3379849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776975"/>
                  </a:ext>
                </a:extLst>
              </a:tr>
            </a:tbl>
          </a:graphicData>
        </a:graphic>
      </p:graphicFrame>
      <p:graphicFrame>
        <p:nvGraphicFramePr>
          <p:cNvPr id="115" name="Table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412108"/>
              </p:ext>
            </p:extLst>
          </p:nvPr>
        </p:nvGraphicFramePr>
        <p:xfrm>
          <a:off x="6477000" y="3794071"/>
          <a:ext cx="2667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072">
                  <a:extLst>
                    <a:ext uri="{9D8B030D-6E8A-4147-A177-3AD203B41FA5}">
                      <a16:colId xmlns:a16="http://schemas.microsoft.com/office/drawing/2014/main" val="114053979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9742608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4224024321"/>
                    </a:ext>
                  </a:extLst>
                </a:gridCol>
                <a:gridCol w="825528">
                  <a:extLst>
                    <a:ext uri="{9D8B030D-6E8A-4147-A177-3AD203B41FA5}">
                      <a16:colId xmlns:a16="http://schemas.microsoft.com/office/drawing/2014/main" val="284324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594964"/>
                  </a:ext>
                </a:extLst>
              </a:tr>
            </a:tbl>
          </a:graphicData>
        </a:graphic>
      </p:graphicFrame>
      <p:graphicFrame>
        <p:nvGraphicFramePr>
          <p:cNvPr id="116" name="Table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030350"/>
              </p:ext>
            </p:extLst>
          </p:nvPr>
        </p:nvGraphicFramePr>
        <p:xfrm>
          <a:off x="6493561" y="4265057"/>
          <a:ext cx="2667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072">
                  <a:extLst>
                    <a:ext uri="{9D8B030D-6E8A-4147-A177-3AD203B41FA5}">
                      <a16:colId xmlns:a16="http://schemas.microsoft.com/office/drawing/2014/main" val="175505048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257330379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1718355229"/>
                    </a:ext>
                  </a:extLst>
                </a:gridCol>
                <a:gridCol w="825528">
                  <a:extLst>
                    <a:ext uri="{9D8B030D-6E8A-4147-A177-3AD203B41FA5}">
                      <a16:colId xmlns:a16="http://schemas.microsoft.com/office/drawing/2014/main" val="3379849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776975"/>
                  </a:ext>
                </a:extLst>
              </a:tr>
            </a:tbl>
          </a:graphicData>
        </a:graphic>
      </p:graphicFrame>
      <p:cxnSp>
        <p:nvCxnSpPr>
          <p:cNvPr id="119" name="Straight Arrow Connector 118"/>
          <p:cNvCxnSpPr/>
          <p:nvPr/>
        </p:nvCxnSpPr>
        <p:spPr>
          <a:xfrm>
            <a:off x="8915401" y="4953000"/>
            <a:ext cx="1260" cy="179970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endCxn id="122" idx="6"/>
          </p:cNvCxnSpPr>
          <p:nvPr/>
        </p:nvCxnSpPr>
        <p:spPr>
          <a:xfrm flipH="1">
            <a:off x="7563760" y="6740445"/>
            <a:ext cx="1351642" cy="3255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Oval 121"/>
          <p:cNvSpPr/>
          <p:nvPr/>
        </p:nvSpPr>
        <p:spPr>
          <a:xfrm>
            <a:off x="7335160" y="6629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  <p:cxnSp>
        <p:nvCxnSpPr>
          <p:cNvPr id="124" name="Straight Arrow Connector 123"/>
          <p:cNvCxnSpPr/>
          <p:nvPr/>
        </p:nvCxnSpPr>
        <p:spPr>
          <a:xfrm flipH="1">
            <a:off x="6306460" y="6752708"/>
            <a:ext cx="102870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 flipH="1" flipV="1">
            <a:off x="6284710" y="5487289"/>
            <a:ext cx="21750" cy="1292735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>
            <a:off x="6284710" y="5562600"/>
            <a:ext cx="204125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flipV="1">
            <a:off x="8305800" y="4894263"/>
            <a:ext cx="0" cy="668337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>
            <a:off x="8305800" y="4953000"/>
            <a:ext cx="609601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Rectangle 141"/>
          <p:cNvSpPr/>
          <p:nvPr/>
        </p:nvSpPr>
        <p:spPr>
          <a:xfrm>
            <a:off x="6727088" y="6490900"/>
            <a:ext cx="377943" cy="2769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 smtClean="0"/>
              <a:t>A</a:t>
            </a:r>
            <a:endParaRPr lang="en-GB" sz="1200" dirty="0"/>
          </a:p>
        </p:txBody>
      </p:sp>
      <p:sp>
        <p:nvSpPr>
          <p:cNvPr id="143" name="Rectangle 142"/>
          <p:cNvSpPr/>
          <p:nvPr/>
        </p:nvSpPr>
        <p:spPr>
          <a:xfrm>
            <a:off x="6019800" y="5985657"/>
            <a:ext cx="357440" cy="2769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 smtClean="0"/>
              <a:t>B</a:t>
            </a:r>
            <a:endParaRPr lang="en-GB" sz="1200" dirty="0"/>
          </a:p>
        </p:txBody>
      </p:sp>
      <p:sp>
        <p:nvSpPr>
          <p:cNvPr id="144" name="Rectangle 143"/>
          <p:cNvSpPr/>
          <p:nvPr/>
        </p:nvSpPr>
        <p:spPr>
          <a:xfrm>
            <a:off x="6009023" y="5285601"/>
            <a:ext cx="920815" cy="2769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 smtClean="0"/>
              <a:t>C 3s pause</a:t>
            </a:r>
            <a:endParaRPr lang="en-GB" sz="1200" dirty="0"/>
          </a:p>
        </p:txBody>
      </p:sp>
      <p:sp>
        <p:nvSpPr>
          <p:cNvPr id="145" name="Rectangle 144"/>
          <p:cNvSpPr/>
          <p:nvPr/>
        </p:nvSpPr>
        <p:spPr>
          <a:xfrm flipH="1">
            <a:off x="7245704" y="5247945"/>
            <a:ext cx="355839" cy="2769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 smtClean="0"/>
              <a:t>D</a:t>
            </a:r>
            <a:endParaRPr lang="en-GB" sz="1200" dirty="0"/>
          </a:p>
        </p:txBody>
      </p:sp>
      <p:sp>
        <p:nvSpPr>
          <p:cNvPr id="146" name="Rectangle 145"/>
          <p:cNvSpPr/>
          <p:nvPr/>
        </p:nvSpPr>
        <p:spPr>
          <a:xfrm flipH="1">
            <a:off x="8325969" y="5098703"/>
            <a:ext cx="355839" cy="2769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 smtClean="0"/>
              <a:t>E</a:t>
            </a:r>
            <a:endParaRPr lang="en-GB" sz="1200" dirty="0"/>
          </a:p>
        </p:txBody>
      </p:sp>
      <p:sp>
        <p:nvSpPr>
          <p:cNvPr id="147" name="Rectangle 146"/>
          <p:cNvSpPr/>
          <p:nvPr/>
        </p:nvSpPr>
        <p:spPr>
          <a:xfrm flipH="1">
            <a:off x="8483721" y="4724400"/>
            <a:ext cx="355839" cy="2769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 smtClean="0"/>
              <a:t>F</a:t>
            </a:r>
            <a:endParaRPr lang="en-GB" sz="1200" dirty="0"/>
          </a:p>
        </p:txBody>
      </p:sp>
      <p:sp>
        <p:nvSpPr>
          <p:cNvPr id="148" name="Rectangle 147"/>
          <p:cNvSpPr/>
          <p:nvPr/>
        </p:nvSpPr>
        <p:spPr>
          <a:xfrm flipH="1">
            <a:off x="8915401" y="5783787"/>
            <a:ext cx="355839" cy="2769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 smtClean="0"/>
              <a:t>G</a:t>
            </a:r>
            <a:endParaRPr lang="en-GB" sz="1200" dirty="0"/>
          </a:p>
        </p:txBody>
      </p:sp>
      <p:sp>
        <p:nvSpPr>
          <p:cNvPr id="149" name="Rectangle 148"/>
          <p:cNvSpPr/>
          <p:nvPr/>
        </p:nvSpPr>
        <p:spPr>
          <a:xfrm flipH="1">
            <a:off x="8382902" y="6407923"/>
            <a:ext cx="355839" cy="2769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 smtClean="0"/>
              <a:t>H</a:t>
            </a:r>
            <a:endParaRPr lang="en-GB" sz="1200" dirty="0"/>
          </a:p>
        </p:txBody>
      </p:sp>
      <p:pic>
        <p:nvPicPr>
          <p:cNvPr id="158" name="Picture 1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872" y="5650468"/>
            <a:ext cx="809806" cy="905285"/>
          </a:xfrm>
          <a:prstGeom prst="rect">
            <a:avLst/>
          </a:prstGeom>
        </p:spPr>
      </p:pic>
      <p:sp>
        <p:nvSpPr>
          <p:cNvPr id="58" name="Rectangle 57"/>
          <p:cNvSpPr/>
          <p:nvPr/>
        </p:nvSpPr>
        <p:spPr>
          <a:xfrm>
            <a:off x="435223" y="3762222"/>
            <a:ext cx="377943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A</a:t>
            </a:r>
            <a:endParaRPr lang="en-GB" b="1" dirty="0"/>
          </a:p>
        </p:txBody>
      </p:sp>
      <p:sp>
        <p:nvSpPr>
          <p:cNvPr id="59" name="Rectangle 58"/>
          <p:cNvSpPr/>
          <p:nvPr/>
        </p:nvSpPr>
        <p:spPr>
          <a:xfrm>
            <a:off x="1069857" y="3393283"/>
            <a:ext cx="377943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B</a:t>
            </a:r>
            <a:endParaRPr lang="en-GB" b="1" dirty="0"/>
          </a:p>
        </p:txBody>
      </p:sp>
      <p:sp>
        <p:nvSpPr>
          <p:cNvPr id="61" name="Rectangle 60"/>
          <p:cNvSpPr/>
          <p:nvPr/>
        </p:nvSpPr>
        <p:spPr>
          <a:xfrm>
            <a:off x="1984257" y="3352800"/>
            <a:ext cx="377943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dirty="0"/>
              <a:t>C</a:t>
            </a:r>
            <a:endParaRPr lang="en-GB" b="1" dirty="0"/>
          </a:p>
        </p:txBody>
      </p:sp>
      <p:sp>
        <p:nvSpPr>
          <p:cNvPr id="62" name="Rectangle 61"/>
          <p:cNvSpPr/>
          <p:nvPr/>
        </p:nvSpPr>
        <p:spPr>
          <a:xfrm>
            <a:off x="2974857" y="4507468"/>
            <a:ext cx="377943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D</a:t>
            </a:r>
            <a:endParaRPr lang="en-GB" b="1" dirty="0"/>
          </a:p>
        </p:txBody>
      </p:sp>
      <p:sp>
        <p:nvSpPr>
          <p:cNvPr id="63" name="Rectangle 62"/>
          <p:cNvSpPr/>
          <p:nvPr/>
        </p:nvSpPr>
        <p:spPr>
          <a:xfrm>
            <a:off x="3660657" y="5193268"/>
            <a:ext cx="377943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E</a:t>
            </a:r>
            <a:endParaRPr lang="en-GB" b="1" dirty="0"/>
          </a:p>
        </p:txBody>
      </p:sp>
      <p:sp>
        <p:nvSpPr>
          <p:cNvPr id="65" name="Rectangle 64"/>
          <p:cNvSpPr/>
          <p:nvPr/>
        </p:nvSpPr>
        <p:spPr>
          <a:xfrm>
            <a:off x="3965457" y="5650468"/>
            <a:ext cx="377943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F</a:t>
            </a:r>
            <a:endParaRPr lang="en-GB" b="1" dirty="0"/>
          </a:p>
        </p:txBody>
      </p:sp>
      <p:sp>
        <p:nvSpPr>
          <p:cNvPr id="66" name="Rectangle 65"/>
          <p:cNvSpPr/>
          <p:nvPr/>
        </p:nvSpPr>
        <p:spPr>
          <a:xfrm>
            <a:off x="4651257" y="5879068"/>
            <a:ext cx="377943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G</a:t>
            </a:r>
            <a:endParaRPr lang="en-GB" b="1" dirty="0"/>
          </a:p>
        </p:txBody>
      </p:sp>
      <p:sp>
        <p:nvSpPr>
          <p:cNvPr id="67" name="Rectangle 66"/>
          <p:cNvSpPr/>
          <p:nvPr/>
        </p:nvSpPr>
        <p:spPr>
          <a:xfrm>
            <a:off x="5032257" y="5029200"/>
            <a:ext cx="377943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H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60860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58" grpId="0"/>
      <p:bldP spid="59" grpId="0"/>
      <p:bldP spid="61" grpId="0"/>
      <p:bldP spid="62" grpId="0"/>
      <p:bldP spid="63" grpId="0"/>
      <p:bldP spid="65" grpId="0"/>
      <p:bldP spid="66" grpId="0"/>
      <p:bldP spid="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-13446"/>
            <a:ext cx="86868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Interpreting Displacement </a:t>
            </a:r>
            <a:r>
              <a:rPr lang="en-US" sz="3200" dirty="0"/>
              <a:t>(Position) - Time Graphs</a:t>
            </a:r>
            <a:endParaRPr lang="en-GB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0371" y="1129554"/>
            <a:ext cx="8686800" cy="5549154"/>
          </a:xfrm>
        </p:spPr>
        <p:txBody>
          <a:bodyPr>
            <a:noAutofit/>
          </a:bodyPr>
          <a:lstStyle/>
          <a:p>
            <a:r>
              <a:rPr lang="en-US" sz="2800" dirty="0" smtClean="0"/>
              <a:t>Does your actual graph look similar to the rough sketch you drew earlier?</a:t>
            </a:r>
          </a:p>
          <a:p>
            <a:pPr lvl="1"/>
            <a:r>
              <a:rPr lang="en-US" sz="2400" dirty="0" smtClean="0"/>
              <a:t>If not, what are the differences and why do you think you got it wrong? Explain what you didn’t understand and what you now understand.</a:t>
            </a:r>
          </a:p>
          <a:p>
            <a:pPr lvl="2"/>
            <a:r>
              <a:rPr lang="en-US" sz="2000" dirty="0" smtClean="0"/>
              <a:t>If you do not know why you were wrong, please ask questions.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A82B4-FC1E-4785-8C22-3CC88ADA6E54}" type="datetime1">
              <a:rPr lang="en-US" smtClean="0"/>
              <a:t>9/8/2017</a:t>
            </a:fld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1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76200"/>
            <a:ext cx="86868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Interpreting Displacement </a:t>
            </a:r>
            <a:r>
              <a:rPr lang="en-US" sz="3200" dirty="0"/>
              <a:t>(Position) - Time Graphs</a:t>
            </a:r>
            <a:endParaRPr lang="en-GB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1308846"/>
            <a:ext cx="8686800" cy="554915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800" dirty="0"/>
              <a:t>In each section of </a:t>
            </a:r>
            <a:r>
              <a:rPr lang="en-GB" sz="2800" dirty="0" smtClean="0"/>
              <a:t>the </a:t>
            </a:r>
            <a:r>
              <a:rPr lang="en-GB" sz="2800" dirty="0"/>
              <a:t>journey, is </a:t>
            </a:r>
            <a:r>
              <a:rPr lang="en-GB" sz="2800" dirty="0" smtClean="0"/>
              <a:t>the speed steady </a:t>
            </a:r>
            <a:r>
              <a:rPr lang="en-GB" sz="2800" dirty="0"/>
              <a:t>or is it changing? How do you know</a:t>
            </a:r>
            <a:r>
              <a:rPr lang="en-GB" sz="2800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Are there any negative slopes or gradients on the graph? What do </a:t>
            </a:r>
            <a:r>
              <a:rPr lang="en-US" sz="2800" dirty="0" smtClean="0"/>
              <a:t>they mean?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How can you tell if </a:t>
            </a:r>
            <a:r>
              <a:rPr lang="en-GB" sz="2800" dirty="0" smtClean="0"/>
              <a:t>the person </a:t>
            </a:r>
            <a:r>
              <a:rPr lang="en-GB" sz="2800" dirty="0"/>
              <a:t>is traveling away </a:t>
            </a:r>
            <a:r>
              <a:rPr lang="en-GB" sz="2800" dirty="0" smtClean="0"/>
              <a:t>from or </a:t>
            </a:r>
            <a:r>
              <a:rPr lang="en-GB" sz="2800" dirty="0"/>
              <a:t>towards </a:t>
            </a:r>
            <a:r>
              <a:rPr lang="en-GB" sz="2800" dirty="0" smtClean="0"/>
              <a:t>the start point?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What is the scale on the vertical axis?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A82B4-FC1E-4785-8C22-3CC88ADA6E54}" type="datetime1">
              <a:rPr lang="en-US" smtClean="0"/>
              <a:t>9/8/2017</a:t>
            </a:fld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23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4514" y="0"/>
            <a:ext cx="8686800" cy="851646"/>
          </a:xfrm>
        </p:spPr>
        <p:txBody>
          <a:bodyPr>
            <a:noAutofit/>
          </a:bodyPr>
          <a:lstStyle/>
          <a:p>
            <a:r>
              <a:rPr lang="en-US" sz="3200" dirty="0" smtClean="0"/>
              <a:t>Interpreting Displacement </a:t>
            </a:r>
            <a:r>
              <a:rPr lang="en-US" sz="3200" dirty="0"/>
              <a:t>(Position) - Time Graphs</a:t>
            </a:r>
            <a:endParaRPr lang="en-GB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83776" y="965491"/>
            <a:ext cx="8686800" cy="5334000"/>
          </a:xfrm>
        </p:spPr>
        <p:txBody>
          <a:bodyPr>
            <a:noAutofit/>
          </a:bodyPr>
          <a:lstStyle/>
          <a:p>
            <a:pPr marL="514350" indent="-457200">
              <a:buFont typeface="+mj-lt"/>
              <a:buAutoNum type="arabicPeriod"/>
            </a:pPr>
            <a:r>
              <a:rPr lang="en-GB" sz="2000" dirty="0" smtClean="0"/>
              <a:t>Distance </a:t>
            </a:r>
            <a:r>
              <a:rPr lang="en-GB" sz="2000" dirty="0"/>
              <a:t>travelled at the end of each </a:t>
            </a:r>
            <a:r>
              <a:rPr lang="en-GB" sz="2000" dirty="0" smtClean="0"/>
              <a:t>stage </a:t>
            </a:r>
            <a:r>
              <a:rPr lang="en-GB" sz="1800" i="1" dirty="0" smtClean="0"/>
              <a:t>(from the start)</a:t>
            </a:r>
            <a:r>
              <a:rPr lang="en-GB" sz="2000" dirty="0" smtClean="0"/>
              <a:t>.</a:t>
            </a:r>
            <a:endParaRPr lang="en-GB" sz="2000" dirty="0" smtClean="0"/>
          </a:p>
          <a:p>
            <a:pPr marL="514350" indent="-457200">
              <a:buFont typeface="+mj-lt"/>
              <a:buAutoNum type="arabicPeriod"/>
            </a:pPr>
            <a:r>
              <a:rPr lang="en-GB" sz="2000" dirty="0" smtClean="0"/>
              <a:t>Displacement </a:t>
            </a:r>
            <a:r>
              <a:rPr lang="en-GB" sz="2000" dirty="0"/>
              <a:t>travelled at the end of each </a:t>
            </a:r>
            <a:r>
              <a:rPr lang="en-GB" sz="2000" dirty="0" smtClean="0"/>
              <a:t>stage </a:t>
            </a:r>
            <a:r>
              <a:rPr lang="en-GB" sz="1800" i="1" dirty="0"/>
              <a:t>(from the start</a:t>
            </a:r>
            <a:r>
              <a:rPr lang="en-GB" sz="1800" i="1" dirty="0" smtClean="0"/>
              <a:t>)</a:t>
            </a:r>
            <a:r>
              <a:rPr lang="en-GB" sz="1800" dirty="0" smtClean="0"/>
              <a:t>.</a:t>
            </a:r>
            <a:endParaRPr lang="en-GB" sz="2000" dirty="0" smtClean="0"/>
          </a:p>
          <a:p>
            <a:pPr marL="514350" indent="-457200">
              <a:buFont typeface="+mj-lt"/>
              <a:buAutoNum type="arabicPeriod"/>
            </a:pPr>
            <a:r>
              <a:rPr lang="en-GB" sz="2000" dirty="0"/>
              <a:t>Time taken at the end of each </a:t>
            </a:r>
            <a:r>
              <a:rPr lang="en-GB" sz="2000" dirty="0" smtClean="0"/>
              <a:t>stage </a:t>
            </a:r>
            <a:r>
              <a:rPr lang="en-GB" sz="1800" i="1" dirty="0"/>
              <a:t>(from the start</a:t>
            </a:r>
            <a:r>
              <a:rPr lang="en-GB" sz="1800" i="1" dirty="0" smtClean="0"/>
              <a:t>)</a:t>
            </a:r>
            <a:r>
              <a:rPr lang="en-GB" sz="2000" dirty="0" smtClean="0"/>
              <a:t>.</a:t>
            </a:r>
            <a:endParaRPr lang="en-GB" sz="2000" dirty="0" smtClean="0"/>
          </a:p>
          <a:p>
            <a:pPr marL="514350" indent="-457200">
              <a:buFont typeface="+mj-lt"/>
              <a:buAutoNum type="arabicPeriod"/>
            </a:pPr>
            <a:r>
              <a:rPr lang="en-GB" sz="2000" dirty="0" smtClean="0"/>
              <a:t>Distance travelled during each stage.</a:t>
            </a:r>
            <a:endParaRPr lang="en-GB" sz="2000" dirty="0"/>
          </a:p>
          <a:p>
            <a:pPr marL="514350" indent="-457200">
              <a:buFont typeface="+mj-lt"/>
              <a:buAutoNum type="arabicPeriod"/>
            </a:pPr>
            <a:r>
              <a:rPr lang="en-GB" sz="2000" dirty="0" smtClean="0"/>
              <a:t>Time </a:t>
            </a:r>
            <a:r>
              <a:rPr lang="en-GB" sz="2000" dirty="0"/>
              <a:t>taken </a:t>
            </a:r>
            <a:r>
              <a:rPr lang="en-GB" sz="2000" dirty="0" smtClean="0"/>
              <a:t>for </a:t>
            </a:r>
            <a:r>
              <a:rPr lang="en-GB" sz="2000" dirty="0"/>
              <a:t>each </a:t>
            </a:r>
            <a:r>
              <a:rPr lang="en-GB" sz="2000" dirty="0" smtClean="0"/>
              <a:t>stage.</a:t>
            </a:r>
          </a:p>
          <a:p>
            <a:pPr marL="514350" indent="-457200">
              <a:buFont typeface="+mj-lt"/>
              <a:buAutoNum type="arabicPeriod"/>
            </a:pPr>
            <a:r>
              <a:rPr lang="en-GB" sz="2000" dirty="0" smtClean="0"/>
              <a:t>Total displacement and time taken for the whole journey.</a:t>
            </a:r>
            <a:endParaRPr lang="en-GB" sz="2000" dirty="0"/>
          </a:p>
          <a:p>
            <a:pPr marL="514350" indent="-457200">
              <a:buFont typeface="+mj-lt"/>
              <a:buAutoNum type="arabicPeriod"/>
            </a:pPr>
            <a:r>
              <a:rPr lang="en-GB" sz="2000" dirty="0"/>
              <a:t>Average Speed </a:t>
            </a:r>
            <a:r>
              <a:rPr lang="en-GB" sz="2000" dirty="0" smtClean="0"/>
              <a:t>at the end of each stage.</a:t>
            </a:r>
          </a:p>
          <a:p>
            <a:pPr marL="514350" indent="-457200">
              <a:buFont typeface="+mj-lt"/>
              <a:buAutoNum type="arabicPeriod"/>
            </a:pPr>
            <a:r>
              <a:rPr lang="en-GB" sz="2000" dirty="0"/>
              <a:t>The instantaneous speed at the end of each stage</a:t>
            </a:r>
            <a:r>
              <a:rPr lang="en-GB" sz="2000" dirty="0" smtClean="0"/>
              <a:t>.</a:t>
            </a:r>
            <a:endParaRPr lang="en-GB" sz="2000" dirty="0"/>
          </a:p>
          <a:p>
            <a:pPr marL="514350" indent="-457200">
              <a:buFont typeface="+mj-lt"/>
              <a:buAutoNum type="arabicPeriod"/>
            </a:pPr>
            <a:r>
              <a:rPr lang="en-GB" sz="2000" dirty="0"/>
              <a:t>Average Velocity </a:t>
            </a:r>
            <a:r>
              <a:rPr lang="en-GB" sz="2000" i="1" dirty="0"/>
              <a:t>(m/s) </a:t>
            </a:r>
            <a:r>
              <a:rPr lang="en-GB" sz="2000" dirty="0"/>
              <a:t>at the </a:t>
            </a:r>
            <a:r>
              <a:rPr lang="en-GB" sz="2000" dirty="0" smtClean="0"/>
              <a:t>end of </a:t>
            </a:r>
            <a:r>
              <a:rPr lang="en-GB" sz="2000" dirty="0"/>
              <a:t>each </a:t>
            </a:r>
            <a:r>
              <a:rPr lang="en-GB" sz="2000" dirty="0" smtClean="0"/>
              <a:t>stage</a:t>
            </a:r>
            <a:r>
              <a:rPr lang="en-GB" sz="2000" i="1" dirty="0" smtClean="0"/>
              <a:t>.</a:t>
            </a:r>
            <a:endParaRPr lang="en-GB" sz="2000" dirty="0"/>
          </a:p>
          <a:p>
            <a:pPr marL="514350" indent="-457200">
              <a:buFont typeface="+mj-lt"/>
              <a:buAutoNum type="arabicPeriod"/>
            </a:pPr>
            <a:r>
              <a:rPr lang="en-GB" sz="2000" dirty="0" smtClean="0"/>
              <a:t>The overall </a:t>
            </a:r>
            <a:r>
              <a:rPr lang="en-GB" sz="2000" dirty="0"/>
              <a:t>average velocity for the whole </a:t>
            </a:r>
            <a:r>
              <a:rPr lang="en-GB" sz="2000" dirty="0" smtClean="0"/>
              <a:t>journey.</a:t>
            </a:r>
            <a:endParaRPr lang="en-GB" sz="2000" dirty="0"/>
          </a:p>
          <a:p>
            <a:pPr marL="514350" indent="-457200">
              <a:buFont typeface="+mj-lt"/>
              <a:buAutoNum type="arabicPeriod"/>
            </a:pPr>
            <a:r>
              <a:rPr lang="en-GB" sz="2000" dirty="0"/>
              <a:t>The instantaneous velocity at the end of each stage.</a:t>
            </a:r>
          </a:p>
          <a:p>
            <a:pPr marL="514350" indent="-457200">
              <a:buFont typeface="+mj-lt"/>
              <a:buAutoNum type="arabicPeriod"/>
            </a:pPr>
            <a:r>
              <a:rPr lang="en-GB" sz="2000" dirty="0" smtClean="0"/>
              <a:t>The instantaneous speed at different points during each stage.</a:t>
            </a:r>
          </a:p>
          <a:p>
            <a:pPr lvl="1"/>
            <a:r>
              <a:rPr lang="en-GB" sz="1800" dirty="0" smtClean="0"/>
              <a:t>You can choose these points yourself.</a:t>
            </a:r>
            <a:endParaRPr lang="en-GB" sz="1800" dirty="0"/>
          </a:p>
          <a:p>
            <a:pPr marL="514350" indent="-457200">
              <a:buFont typeface="+mj-lt"/>
              <a:buAutoNum type="arabicPeriod"/>
            </a:pPr>
            <a:r>
              <a:rPr lang="en-GB" sz="2000" dirty="0"/>
              <a:t>The instantaneous velocity</a:t>
            </a:r>
            <a:r>
              <a:rPr lang="en-GB" sz="2000" dirty="0" smtClean="0"/>
              <a:t> </a:t>
            </a:r>
            <a:r>
              <a:rPr lang="en-GB" sz="2000" dirty="0"/>
              <a:t>at different points during each </a:t>
            </a:r>
            <a:r>
              <a:rPr lang="en-GB" sz="2000" dirty="0" smtClean="0"/>
              <a:t>stage.</a:t>
            </a:r>
          </a:p>
          <a:p>
            <a:pPr lvl="1"/>
            <a:r>
              <a:rPr lang="en-GB" sz="1800" dirty="0"/>
              <a:t>You can choose these points yourself</a:t>
            </a:r>
            <a:r>
              <a:rPr lang="en-GB" sz="1800" dirty="0" smtClean="0"/>
              <a:t>.</a:t>
            </a:r>
            <a:endParaRPr lang="en-GB" sz="1800" dirty="0"/>
          </a:p>
          <a:p>
            <a:pPr lvl="2"/>
            <a:r>
              <a:rPr lang="en-GB" sz="2000" b="1" dirty="0" smtClean="0"/>
              <a:t>What are the differences? Explain.</a:t>
            </a:r>
            <a:endParaRPr lang="en-GB" sz="2000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57AD0-1738-4307-B887-AAF681A27B86}" type="datetime1">
              <a:rPr lang="en-US" sz="2000" smtClean="0"/>
              <a:t>9/8/2017</a:t>
            </a:fld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17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50D5A-E677-4704-82B2-7B63FF95F261}" type="datetime1">
              <a:rPr lang="en-US" smtClean="0"/>
              <a:t>9/8/2017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981200"/>
                <a:ext cx="9108140" cy="119618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𝒔𝒑𝒆𝒆𝒅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) =</m:t>
                      </m:r>
                      <m:f>
                        <m:f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𝒅𝒊𝒔𝒕𝒂𝒏𝒄𝒆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𝒕𝒓𝒂𝒗𝒆𝒍𝒍𝒆𝒅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𝒕𝒊𝒎𝒆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𝒕𝒂𝒌𝒆𝒏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981200"/>
                <a:ext cx="9108140" cy="119618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-304800" y="3610721"/>
                <a:ext cx="9108140" cy="119618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𝒗𝒆𝒍𝒐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𝐜𝐢𝐭𝐲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) =</m:t>
                      </m:r>
                      <m:f>
                        <m:f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𝒅𝒊𝒔𝒑𝒍𝒂𝒄𝒆𝒎𝒆𝒏𝒕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𝒕𝒊𝒎𝒆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𝒕𝒂𝒌𝒆𝒏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04800" y="3610721"/>
                <a:ext cx="9108140" cy="11961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2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5E918-27E7-4190-BA08-9477DAA1903B}" type="datetime1">
              <a:rPr lang="en-US" smtClean="0"/>
              <a:t>9/8/2017</a:t>
            </a:fld>
            <a:endParaRPr lang="en-US"/>
          </a:p>
        </p:txBody>
      </p:sp>
      <p:pic>
        <p:nvPicPr>
          <p:cNvPr id="8" name="Position vs time graphs  One-dimensional motion  Physics  Khan Academy [HD, 1280x720]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06680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69116"/>
            <a:ext cx="7162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hlinkClick r:id="rId5"/>
              </a:rPr>
              <a:t>https://www.khanacademy.org/science/physics/one-dimensional-motion/displacement-velocity-time/v/position-vs-time-graphs</a:t>
            </a:r>
            <a:endParaRPr lang="en-GB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69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√ Displacement-Time Graphs | </a:t>
            </a:r>
            <a:r>
              <a:rPr lang="en-GB" dirty="0" err="1" smtClean="0"/>
              <a:t>iitutor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50171-CDD7-4708-8D1E-04745E515676}" type="datetime1">
              <a:rPr lang="en-US" smtClean="0"/>
              <a:t>9/8/2017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9" name="√ Displacement-Time Graphs _ iitutor [240p]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96119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351679"/>
            <a:ext cx="86868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Interpreting Displacement </a:t>
            </a:r>
            <a:r>
              <a:rPr lang="en-US" sz="3600" dirty="0"/>
              <a:t>(Position) - Time Graphs</a:t>
            </a:r>
            <a:endParaRPr lang="en-GB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1859804"/>
            <a:ext cx="8686800" cy="4998196"/>
          </a:xfrm>
        </p:spPr>
        <p:txBody>
          <a:bodyPr>
            <a:noAutofit/>
          </a:bodyPr>
          <a:lstStyle/>
          <a:p>
            <a:r>
              <a:rPr lang="en-US" sz="3600" dirty="0" smtClean="0"/>
              <a:t>Realism:</a:t>
            </a:r>
          </a:p>
          <a:p>
            <a:pPr lvl="1"/>
            <a:r>
              <a:rPr lang="en-GB" dirty="0"/>
              <a:t>What is the total </a:t>
            </a:r>
            <a:r>
              <a:rPr lang="en-GB" dirty="0" smtClean="0"/>
              <a:t>displacement </a:t>
            </a:r>
            <a:r>
              <a:rPr lang="en-GB" dirty="0"/>
              <a:t>covered? Is this realistic for the time taken? Why?/Why not? </a:t>
            </a:r>
          </a:p>
          <a:p>
            <a:pPr lvl="1"/>
            <a:r>
              <a:rPr lang="en-GB" dirty="0"/>
              <a:t>Is the fastest speed realistic? Is the slowest speed realistic? Why?/Why not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3BE17-29BB-4B62-BC51-94DD80D6ABC5}" type="datetime1">
              <a:rPr lang="en-US" smtClean="0"/>
              <a:t>9/8/2017</a:t>
            </a:fld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2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5458" y="2086722"/>
            <a:ext cx="6778542" cy="32316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Interpreting </a:t>
            </a:r>
            <a:r>
              <a:rPr lang="en-US" sz="3200" dirty="0" smtClean="0"/>
              <a:t>Displacement </a:t>
            </a:r>
            <a:r>
              <a:rPr lang="en-US" sz="3200" dirty="0"/>
              <a:t>(Position) - Time Graphs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dirty="0" smtClean="0"/>
              <a:t>Label the graph with any other observations you can think of.</a:t>
            </a:r>
          </a:p>
          <a:p>
            <a:pPr lvl="1"/>
            <a:r>
              <a:rPr lang="en-US" dirty="0" smtClean="0"/>
              <a:t>Example: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A645C-7CA0-4004-B0BD-4CEAE8743357}" type="datetime1">
              <a:rPr lang="en-US" smtClean="0"/>
              <a:t>9/8/2017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1800" y="5347380"/>
            <a:ext cx="8229600" cy="1477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Write the story of the journey from the graph. </a:t>
            </a:r>
          </a:p>
          <a:p>
            <a:pPr lvl="1"/>
            <a:r>
              <a:rPr lang="en-US" dirty="0" smtClean="0"/>
              <a:t>How does this compare to the original story you wrote earlier?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8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text books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1676400"/>
            <a:ext cx="1790700" cy="172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69" y="78980"/>
            <a:ext cx="8229600" cy="72500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Accelerated Motion</a:t>
            </a:r>
            <a:endParaRPr lang="en-GB" dirty="0"/>
          </a:p>
        </p:txBody>
      </p:sp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38100" y="4169675"/>
            <a:ext cx="8953500" cy="2688325"/>
          </a:xfrm>
        </p:spPr>
        <p:txBody>
          <a:bodyPr>
            <a:normAutofit/>
          </a:bodyPr>
          <a:lstStyle/>
          <a:p>
            <a:r>
              <a:rPr lang="en-GB" dirty="0" smtClean="0"/>
              <a:t>Measure the time taken to reach each of the marks.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EB48-0F89-4F3F-A3A1-66F2FC26D075}" type="datetime1">
              <a:rPr lang="en-US" smtClean="0"/>
              <a:t>9/8/2017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1333500" y="1752897"/>
            <a:ext cx="6781800" cy="1520368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369514" y="1522065"/>
            <a:ext cx="1630703" cy="461665"/>
          </a:xfrm>
          <a:prstGeom prst="rect">
            <a:avLst/>
          </a:prstGeom>
          <a:noFill/>
          <a:ln w="25400">
            <a:solidFill>
              <a:schemeClr val="tx2"/>
            </a:solidFill>
            <a:prstDash val="sysDot"/>
          </a:ln>
        </p:spPr>
        <p:txBody>
          <a:bodyPr wrap="none" rtlCol="0">
            <a:spAutoFit/>
          </a:bodyPr>
          <a:lstStyle/>
          <a:p>
            <a:r>
              <a:rPr lang="en-GB" sz="2400" dirty="0" smtClean="0"/>
              <a:t>Inclined rail</a:t>
            </a:r>
            <a:endParaRPr lang="en-GB" sz="2400" dirty="0"/>
          </a:p>
        </p:txBody>
      </p:sp>
      <p:sp>
        <p:nvSpPr>
          <p:cNvPr id="8" name="Oval 7"/>
          <p:cNvSpPr/>
          <p:nvPr/>
        </p:nvSpPr>
        <p:spPr>
          <a:xfrm>
            <a:off x="1258111" y="1436541"/>
            <a:ext cx="304800" cy="29468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15945" y="892770"/>
            <a:ext cx="635110" cy="461665"/>
          </a:xfrm>
          <a:prstGeom prst="rect">
            <a:avLst/>
          </a:prstGeom>
          <a:noFill/>
          <a:ln w="25400">
            <a:solidFill>
              <a:schemeClr val="tx2"/>
            </a:solidFill>
            <a:prstDash val="sysDot"/>
          </a:ln>
        </p:spPr>
        <p:txBody>
          <a:bodyPr wrap="none" rtlCol="0">
            <a:spAutoFit/>
          </a:bodyPr>
          <a:lstStyle/>
          <a:p>
            <a:r>
              <a:rPr lang="en-GB" sz="2400" dirty="0" smtClean="0"/>
              <a:t>ball</a:t>
            </a:r>
            <a:endParaRPr lang="en-GB" sz="2400" dirty="0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1965682" y="1669408"/>
            <a:ext cx="299901" cy="54610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820754" y="1846030"/>
            <a:ext cx="299901" cy="54610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3675826" y="2022652"/>
            <a:ext cx="299901" cy="54610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530898" y="2199274"/>
            <a:ext cx="299901" cy="54610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5385970" y="2375896"/>
            <a:ext cx="299901" cy="54610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241042" y="2552518"/>
            <a:ext cx="299901" cy="54610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7096114" y="2729140"/>
            <a:ext cx="299901" cy="54610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951186" y="2905762"/>
            <a:ext cx="299901" cy="54610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01735" y="2083508"/>
            <a:ext cx="811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10</a:t>
            </a:r>
            <a:r>
              <a:rPr lang="en-GB" sz="2000" b="1" dirty="0" smtClean="0"/>
              <a:t>cm</a:t>
            </a:r>
            <a:endParaRPr lang="en-GB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2448793" y="2237794"/>
            <a:ext cx="811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20</a:t>
            </a:r>
            <a:r>
              <a:rPr lang="en-GB" sz="2000" b="1" dirty="0" smtClean="0"/>
              <a:t>cm</a:t>
            </a:r>
            <a:endParaRPr lang="en-GB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191320" y="2433896"/>
            <a:ext cx="811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30</a:t>
            </a:r>
            <a:r>
              <a:rPr lang="en-GB" sz="2000" b="1" dirty="0" smtClean="0"/>
              <a:t>cm</a:t>
            </a:r>
            <a:endParaRPr lang="en-GB" sz="1400" b="1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191000" y="2745374"/>
            <a:ext cx="3760186" cy="912226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Picture 10" descr="Image result for stop watc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034" y="2819400"/>
            <a:ext cx="1336525" cy="134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0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Accelerated </a:t>
            </a:r>
            <a:r>
              <a:rPr lang="en-GB" dirty="0" smtClean="0"/>
              <a:t>Motion</a:t>
            </a:r>
            <a:br>
              <a:rPr lang="en-GB" dirty="0" smtClean="0"/>
            </a:br>
            <a:r>
              <a:rPr lang="en-US" dirty="0" smtClean="0"/>
              <a:t>Displacement </a:t>
            </a:r>
            <a:r>
              <a:rPr lang="en-US" dirty="0"/>
              <a:t>(Position) - Time Graphs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4766" y="2552031"/>
            <a:ext cx="8229600" cy="4107532"/>
          </a:xfrm>
        </p:spPr>
        <p:txBody>
          <a:bodyPr/>
          <a:lstStyle/>
          <a:p>
            <a:r>
              <a:rPr lang="en-US" dirty="0" smtClean="0"/>
              <a:t>Draw a rough sketch of what you think the Displacement (Position) - Time graph will look like for accelerated motion.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9272-971D-4F70-8E8B-9BC58506FEAE}" type="datetime1">
              <a:rPr lang="en-US" smtClean="0"/>
              <a:t>9/8/2017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57600" y="1417638"/>
            <a:ext cx="14704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Pre-Lab</a:t>
            </a:r>
            <a:endParaRPr lang="en-GB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83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Accelerated Motion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US" dirty="0" smtClean="0"/>
              <a:t>Displacement </a:t>
            </a:r>
            <a:r>
              <a:rPr lang="en-US" dirty="0"/>
              <a:t>(Position) - Time Graphs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2268250"/>
            <a:ext cx="8229600" cy="4058071"/>
          </a:xfrm>
        </p:spPr>
        <p:txBody>
          <a:bodyPr>
            <a:normAutofit lnSpcReduction="10000"/>
          </a:bodyPr>
          <a:lstStyle/>
          <a:p>
            <a:r>
              <a:rPr lang="en-GB" dirty="0"/>
              <a:t>State the possible sources of errors.</a:t>
            </a:r>
          </a:p>
          <a:p>
            <a:r>
              <a:rPr lang="en-US" dirty="0"/>
              <a:t>List the equipment you think you may need.</a:t>
            </a:r>
            <a:endParaRPr lang="en-GB" dirty="0"/>
          </a:p>
          <a:p>
            <a:r>
              <a:rPr lang="en-US" dirty="0"/>
              <a:t>State any problems and possible solutions you think you may encounter trying to construct a Displacement (Position) - Time.</a:t>
            </a:r>
          </a:p>
          <a:p>
            <a:r>
              <a:rPr lang="en-US" dirty="0"/>
              <a:t>Create a table to record the data you think you will need to create a Displacement (Position) - Time Graph</a:t>
            </a:r>
            <a:r>
              <a:rPr lang="en-US" dirty="0" smtClean="0"/>
              <a:t>. </a:t>
            </a:r>
            <a:endParaRPr lang="en-GB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026A-0790-4A88-8D49-2C4F388E4951}" type="datetime1">
              <a:rPr lang="en-US" smtClean="0"/>
              <a:t>9/8/2017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36766" y="1550556"/>
            <a:ext cx="14704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Pre-Lab</a:t>
            </a:r>
            <a:endParaRPr lang="en-GB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2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Accelerated Motion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Displacement </a:t>
            </a:r>
            <a:r>
              <a:rPr lang="en-US" dirty="0"/>
              <a:t>(Position) - Time Graphs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2057400"/>
            <a:ext cx="8229600" cy="4525963"/>
          </a:xfrm>
        </p:spPr>
        <p:txBody>
          <a:bodyPr/>
          <a:lstStyle/>
          <a:p>
            <a:r>
              <a:rPr lang="en-US" dirty="0" smtClean="0"/>
              <a:t>Setup the experiment described on the previous slides and measure the data needed to construct a Displacement </a:t>
            </a:r>
            <a:r>
              <a:rPr lang="en-US" dirty="0"/>
              <a:t>(Position) - Time graph</a:t>
            </a:r>
            <a:r>
              <a:rPr lang="en-US" dirty="0" smtClean="0"/>
              <a:t> for </a:t>
            </a:r>
            <a:r>
              <a:rPr lang="en-GB" dirty="0"/>
              <a:t>Accelerated Motion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GB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7B78-68BF-4CC9-B38F-6B11C1D33F55}" type="datetime1">
              <a:rPr lang="en-US" smtClean="0"/>
              <a:t>9/8/2017</a:t>
            </a:fld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6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Accelerated Motion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Displacement </a:t>
            </a:r>
            <a:r>
              <a:rPr lang="en-US" dirty="0"/>
              <a:t>(Position) - Time Graphs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170572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Average Speed at different points</a:t>
            </a:r>
            <a:r>
              <a:rPr lang="en-GB" dirty="0" smtClean="0"/>
              <a:t>.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Average Velocity (m/s) at different </a:t>
            </a:r>
            <a:r>
              <a:rPr lang="en-GB" dirty="0" smtClean="0"/>
              <a:t>points.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The </a:t>
            </a:r>
            <a:r>
              <a:rPr lang="en-GB" dirty="0" smtClean="0"/>
              <a:t>average speed at the end of the incline.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The </a:t>
            </a:r>
            <a:r>
              <a:rPr lang="en-GB" dirty="0" smtClean="0"/>
              <a:t>average </a:t>
            </a:r>
            <a:r>
              <a:rPr lang="en-GB" dirty="0"/>
              <a:t>velocity at the end of the incline</a:t>
            </a:r>
            <a:r>
              <a:rPr lang="en-GB" dirty="0" smtClean="0"/>
              <a:t>.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 instantaneous speed at different points.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 </a:t>
            </a:r>
            <a:r>
              <a:rPr lang="en-GB" dirty="0"/>
              <a:t>instantaneous velocity at different </a:t>
            </a:r>
            <a:r>
              <a:rPr lang="en-GB" dirty="0" smtClean="0"/>
              <a:t>points.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What </a:t>
            </a:r>
            <a:r>
              <a:rPr lang="en-GB" dirty="0"/>
              <a:t>are the </a:t>
            </a:r>
            <a:r>
              <a:rPr lang="en-GB" dirty="0" smtClean="0"/>
              <a:t>differences both between the answers above and the previous graph of a journey? Explain.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78636-B504-4DD0-831B-86B3317E4F21}" type="datetime1">
              <a:rPr lang="en-US" smtClean="0"/>
              <a:t>9/8/2017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143000" y="6396335"/>
            <a:ext cx="6553200" cy="461665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marL="400050" lvl="1"/>
            <a:r>
              <a:rPr lang="en-GB" sz="2400" dirty="0"/>
              <a:t>You can choose </a:t>
            </a:r>
            <a:r>
              <a:rPr lang="en-GB" sz="2400" dirty="0" smtClean="0"/>
              <a:t>the </a:t>
            </a:r>
            <a:r>
              <a:rPr lang="en-GB" sz="2400" dirty="0"/>
              <a:t>points yourself </a:t>
            </a:r>
            <a:r>
              <a:rPr lang="en-GB" sz="2000" i="1" dirty="0"/>
              <a:t>(at least 2)</a:t>
            </a:r>
            <a:r>
              <a:rPr lang="en-GB" sz="2400" dirty="0"/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69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/>
              <a:t>Plenary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11E7-AADE-4F95-905E-2563EB2324CE}" type="datetime1">
              <a:rPr lang="en-US" smtClean="0"/>
              <a:t>9/8/2017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6918" t="13953" r="27851" b="18338"/>
          <a:stretch/>
        </p:blipFill>
        <p:spPr>
          <a:xfrm>
            <a:off x="531585" y="990600"/>
            <a:ext cx="8080829" cy="55697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43401" y="6023374"/>
            <a:ext cx="4800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Why? </a:t>
            </a:r>
          </a:p>
          <a:p>
            <a:r>
              <a:rPr lang="en-GB" sz="2400" b="1" dirty="0" smtClean="0"/>
              <a:t>Explain the reasons for your choice.</a:t>
            </a:r>
            <a:endParaRPr lang="en-GB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01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do you think a Displacement (Position) – Time Graph will look like for circular motion?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96E1D-3D31-43F1-9494-0F50627F867A}" type="datetime1">
              <a:rPr lang="en-US" smtClean="0"/>
              <a:t>9/8/2017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08140" cy="4525963"/>
          </a:xfrm>
        </p:spPr>
        <p:txBody>
          <a:bodyPr/>
          <a:lstStyle/>
          <a:p>
            <a:r>
              <a:rPr lang="en-GB" dirty="0" smtClean="0"/>
              <a:t>What do you think a Displacement (Position) – Time Graph will look like for circular motion?</a:t>
            </a:r>
          </a:p>
          <a:p>
            <a:pPr lvl="2"/>
            <a:r>
              <a:rPr lang="en-GB" dirty="0" smtClean="0">
                <a:hlinkClick r:id="rId2"/>
              </a:rPr>
              <a:t>http</a:t>
            </a:r>
            <a:r>
              <a:rPr lang="en-GB" dirty="0">
                <a:hlinkClick r:id="rId2"/>
              </a:rPr>
              <a:t>://interactagram.com/physics/kinamatics/circularMotion/</a:t>
            </a:r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116FB-A2AC-4B63-BC96-750F7D362966}" type="datetime1">
              <a:rPr lang="en-US" smtClean="0"/>
              <a:t>9/8/2017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25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Grade yourself.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Grade yourself on the vocabulary and learning objectives of the lesson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BCAB-0136-4256-B5D4-37273CE1422D}" type="datetime1">
              <a:rPr lang="en-US" smtClean="0"/>
              <a:t>9/8/2017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3BFE-33EE-4848-8701-91B1B607C4B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18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B718335317324FBA289608C9896D4C" ma:contentTypeVersion="0" ma:contentTypeDescription="Create a new document." ma:contentTypeScope="" ma:versionID="07b72504a7456c81c0b758dd1da3d73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4CBB1FF-AF4B-42E0-9498-D11CD41513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A8489A4-04B3-4A28-AEA3-B8B5491E4C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DAE074-5A1D-45EA-92A0-DAEDB483E684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13800</TotalTime>
  <Words>1697</Words>
  <Application>Microsoft Office PowerPoint</Application>
  <PresentationFormat>On-screen Show (4:3)</PresentationFormat>
  <Paragraphs>339</Paragraphs>
  <Slides>33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宋体</vt:lpstr>
      <vt:lpstr>Arial</vt:lpstr>
      <vt:lpstr>Calibri</vt:lpstr>
      <vt:lpstr>Cambria Math</vt:lpstr>
      <vt:lpstr>Office Theme</vt:lpstr>
      <vt:lpstr>1_Office Theme</vt:lpstr>
      <vt:lpstr>Review of Previous Lesson</vt:lpstr>
      <vt:lpstr>Displacement (Position) - Time Graphs</vt:lpstr>
      <vt:lpstr>Vocabulary</vt:lpstr>
      <vt:lpstr>Vocabulary</vt:lpstr>
      <vt:lpstr>Learning Objectives</vt:lpstr>
      <vt:lpstr>Learning Objectives</vt:lpstr>
      <vt:lpstr>Displacement (Position) - Time Graphs</vt:lpstr>
      <vt:lpstr>Displacement (Position) - Time Graphs</vt:lpstr>
      <vt:lpstr>Displacement (Position) - Time Graphs</vt:lpstr>
      <vt:lpstr>Displacement (Position) - Time Graphs</vt:lpstr>
      <vt:lpstr>Displacement (Position) - Time Graphs</vt:lpstr>
      <vt:lpstr>Displacement (Position) - Time Graphs</vt:lpstr>
      <vt:lpstr>Displacement (Position) - Time Graphs</vt:lpstr>
      <vt:lpstr>Graphing Rules</vt:lpstr>
      <vt:lpstr>Interpreting Displacement (Position) - Time Graphs</vt:lpstr>
      <vt:lpstr>Displacement (Position) - Graph - Specimen</vt:lpstr>
      <vt:lpstr>Interpreting Displacement (Position) - Time Graphs</vt:lpstr>
      <vt:lpstr>Interpreting Displacement (Position) - Time Graphs</vt:lpstr>
      <vt:lpstr>Interpreting Displacement (Position) - Time Graphs</vt:lpstr>
      <vt:lpstr>PowerPoint Presentation</vt:lpstr>
      <vt:lpstr>PowerPoint Presentation</vt:lpstr>
      <vt:lpstr>√ Displacement-Time Graphs | iitutor</vt:lpstr>
      <vt:lpstr>Interpreting Displacement (Position) - Time Graphs</vt:lpstr>
      <vt:lpstr>Interpreting Displacement (Position) - Time Graphs</vt:lpstr>
      <vt:lpstr>Accelerated Motion</vt:lpstr>
      <vt:lpstr>Accelerated Motion Displacement (Position) - Time Graphs</vt:lpstr>
      <vt:lpstr>Accelerated Motion  Displacement (Position) - Time Graphs</vt:lpstr>
      <vt:lpstr>Accelerated Motion Displacement (Position) - Time Graphs</vt:lpstr>
      <vt:lpstr>Accelerated Motion Displacement (Position) - Time Graphs</vt:lpstr>
      <vt:lpstr>Plenary</vt:lpstr>
      <vt:lpstr>Plenary</vt:lpstr>
      <vt:lpstr>Plenary</vt:lpstr>
      <vt:lpstr>Grade yourself.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1: Scientific Measurement</dc:title>
  <dc:creator>kelsey</dc:creator>
  <cp:lastModifiedBy>Neill Lee</cp:lastModifiedBy>
  <cp:revision>252</cp:revision>
  <cp:lastPrinted>2017-09-08T00:33:45Z</cp:lastPrinted>
  <dcterms:created xsi:type="dcterms:W3CDTF">2013-08-11T17:18:06Z</dcterms:created>
  <dcterms:modified xsi:type="dcterms:W3CDTF">2017-09-08T02:39:46Z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0x010100CEB718335317324FBA289608C9896D4C</vt:lpwstr>
  </property>
  <property fmtid="{D5CDD505-2E9C-101B-9397-08002B2CF9AE}" pid="3" name="_dlc_DocIdItemGuid">
    <vt:lpwstr>f6583c4f-00e7-45cc-b937-85fcf6a9454a</vt:lpwstr>
  </property>
  <property fmtid="{D5CDD505-2E9C-101B-9397-08002B2CF9AE}" pid="4" name="Order">
    <vt:r8>3200</vt:r8>
  </property>
  <property fmtid="{D5CDD505-2E9C-101B-9397-08002B2CF9AE}" pid="5" name="TemplateUrl">
    <vt:lpwstr/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</Properties>
</file>