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4"/>
    <p:sldMasterId id="2147483708" r:id="rId5"/>
  </p:sldMasterIdLst>
  <p:notesMasterIdLst>
    <p:notesMasterId r:id="rId36"/>
  </p:notesMasterIdLst>
  <p:sldIdLst>
    <p:sldId id="314" r:id="rId6"/>
    <p:sldId id="311" r:id="rId7"/>
    <p:sldId id="333" r:id="rId8"/>
    <p:sldId id="334" r:id="rId9"/>
    <p:sldId id="308" r:id="rId10"/>
    <p:sldId id="315" r:id="rId11"/>
    <p:sldId id="335" r:id="rId12"/>
    <p:sldId id="336" r:id="rId13"/>
    <p:sldId id="316" r:id="rId14"/>
    <p:sldId id="317" r:id="rId15"/>
    <p:sldId id="283" r:id="rId16"/>
    <p:sldId id="320" r:id="rId17"/>
    <p:sldId id="339" r:id="rId18"/>
    <p:sldId id="321" r:id="rId19"/>
    <p:sldId id="295" r:id="rId20"/>
    <p:sldId id="322" r:id="rId21"/>
    <p:sldId id="340" r:id="rId22"/>
    <p:sldId id="323" r:id="rId23"/>
    <p:sldId id="298" r:id="rId24"/>
    <p:sldId id="324" r:id="rId25"/>
    <p:sldId id="341" r:id="rId26"/>
    <p:sldId id="325" r:id="rId27"/>
    <p:sldId id="327" r:id="rId28"/>
    <p:sldId id="326" r:id="rId29"/>
    <p:sldId id="328" r:id="rId30"/>
    <p:sldId id="329" r:id="rId31"/>
    <p:sldId id="331" r:id="rId32"/>
    <p:sldId id="332" r:id="rId33"/>
    <p:sldId id="337" r:id="rId34"/>
    <p:sldId id="338" r:id="rId3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818" autoAdjust="0"/>
  </p:normalViewPr>
  <p:slideViewPr>
    <p:cSldViewPr>
      <p:cViewPr varScale="1">
        <p:scale>
          <a:sx n="65" d="100"/>
          <a:sy n="65" d="100"/>
        </p:scale>
        <p:origin x="894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241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FDFE26-30F0-4212-BBAD-F592DC816408}" type="datetimeFigureOut">
              <a:rPr lang="en-GB" smtClean="0"/>
              <a:t>29/08/2017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7CD62D-26B0-4BDE-8026-E0AA9408795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90844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0"/>
            <a:ext cx="9144677" cy="6858000"/>
            <a:chOff x="0" y="0"/>
            <a:chExt cx="9144677" cy="6858000"/>
          </a:xfrm>
        </p:grpSpPr>
        <p:pic>
          <p:nvPicPr>
            <p:cNvPr id="8" name="Picture 7" descr="SD-PanelTitle-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1515532" y="1520422"/>
              <a:ext cx="6112935" cy="3818468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2" name="Picture 11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0" y="3128434"/>
              <a:ext cx="1664208" cy="612648"/>
            </a:xfrm>
            <a:prstGeom prst="rect">
              <a:avLst/>
            </a:prstGeom>
          </p:spPr>
        </p:pic>
        <p:pic>
          <p:nvPicPr>
            <p:cNvPr id="13" name="Picture 12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7480469" y="3128434"/>
              <a:ext cx="1664208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21934" y="1811863"/>
            <a:ext cx="5308866" cy="1515533"/>
          </a:xfrm>
        </p:spPr>
        <p:txBody>
          <a:bodyPr anchor="b">
            <a:noAutofit/>
          </a:bodyPr>
          <a:lstStyle>
            <a:lvl1pPr algn="ctr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1934" y="3598327"/>
            <a:ext cx="5308866" cy="1377651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65417" y="5054602"/>
            <a:ext cx="673276" cy="279400"/>
          </a:xfrm>
        </p:spPr>
        <p:txBody>
          <a:bodyPr/>
          <a:lstStyle/>
          <a:p>
            <a:fld id="{3DFCBA43-B384-4BF6-BE45-53F50E437110}" type="datetime1">
              <a:rPr lang="en-US" smtClean="0"/>
              <a:t>8/29/2017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21934" y="5054602"/>
            <a:ext cx="4064860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7317" y="5054602"/>
            <a:ext cx="413483" cy="279400"/>
          </a:xfrm>
        </p:spPr>
        <p:txBody>
          <a:bodyPr/>
          <a:lstStyle/>
          <a:p>
            <a:fld id="{419B259E-EADB-4D80-AEC3-F100B4C34268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019825" y="3471329"/>
            <a:ext cx="511308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92614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8712" y="581299"/>
            <a:ext cx="6798734" cy="13038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160667"/>
            <a:ext cx="7772400" cy="3578152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162799" y="405031"/>
            <a:ext cx="1633321" cy="347258"/>
          </a:xfrm>
        </p:spPr>
        <p:txBody>
          <a:bodyPr/>
          <a:lstStyle/>
          <a:p>
            <a:fld id="{50F14161-8274-4CA9-BD3C-D512D3E9080C}" type="datetime1">
              <a:rPr lang="en-US" smtClean="0"/>
              <a:t>8/29/2017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9B259E-EADB-4D80-AEC3-F100B4C342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70888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8465" y="1641413"/>
            <a:ext cx="6595534" cy="1822514"/>
          </a:xfrm>
        </p:spPr>
        <p:txBody>
          <a:bodyPr anchor="b">
            <a:normAutofit/>
          </a:bodyPr>
          <a:lstStyle>
            <a:lvl1pPr algn="ctr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78465" y="3734859"/>
            <a:ext cx="6595534" cy="1090015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08EB4-D5BD-42F3-A131-B42EAABF81DB}" type="datetime1">
              <a:rPr lang="en-US" smtClean="0"/>
              <a:t>8/29/2017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9B259E-EADB-4D80-AEC3-F100B4C34268}" type="slidenum">
              <a:rPr lang="en-US" smtClean="0"/>
              <a:t>‹#›</a:t>
            </a:fld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278466" y="3599392"/>
            <a:ext cx="659553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43566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76866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152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B1A33-0AA8-4902-BAD0-D152BBE1110E}" type="datetime1">
              <a:rPr lang="en-US" smtClean="0"/>
              <a:t>8/29/2017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9B259E-EADB-4D80-AEC3-F100B4C342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5468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76868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1832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1832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3C124C-79F1-4BEE-BB8D-CA5C39F15373}" type="datetime1">
              <a:rPr lang="en-US" smtClean="0"/>
              <a:t>8/29/2017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9B259E-EADB-4D80-AEC3-F100B4C34268}" type="slidenum">
              <a:rPr lang="en-US" smtClean="0"/>
              <a:t>‹#›</a:t>
            </a:fld>
            <a:endParaRPr lang="en-US"/>
          </a:p>
        </p:txBody>
      </p:sp>
      <p:cxnSp>
        <p:nvCxnSpPr>
          <p:cNvPr id="41" name="Straight Connector 40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137294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15337"/>
            <a:ext cx="6798735" cy="13038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FF1DC-050D-45E8-BB18-4B7E67F9487C}" type="datetime1">
              <a:rPr lang="en-US" smtClean="0"/>
              <a:t>8/29/2017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9B259E-EADB-4D80-AEC3-F100B4C34268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881729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69F9F-34C3-4782-9710-E39501D3AA6D}" type="datetime1">
              <a:rPr lang="en-US" smtClean="0"/>
              <a:t>8/29/2017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9B259E-EADB-4D80-AEC3-F100B4C342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8535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388534"/>
            <a:ext cx="2536798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0062" y="982132"/>
            <a:ext cx="3855539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031065"/>
            <a:ext cx="2536798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D1401-FB44-4772-BD6C-8AA0E05D2129}" type="datetime1">
              <a:rPr lang="en-US" smtClean="0"/>
              <a:t>8/29/2017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9B259E-EADB-4D80-AEC3-F100B4C34268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278466" y="2912533"/>
            <a:ext cx="233359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249498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883832"/>
            <a:ext cx="3632202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069" y="1032933"/>
            <a:ext cx="2929463" cy="4792136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255432"/>
            <a:ext cx="3632201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3E051-AD72-4BBC-B1A1-0759770E5B64}" type="datetime1">
              <a:rPr lang="en-US" smtClean="0"/>
              <a:t>8/29/2017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9B259E-EADB-4D80-AEC3-F100B4C342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51652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4815415"/>
            <a:ext cx="6798734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26260" y="1032933"/>
            <a:ext cx="7091482" cy="33612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6" y="5382153"/>
            <a:ext cx="6798734" cy="49371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089F9-E23D-46EA-9CA6-E68A9BD6763E}" type="datetime1">
              <a:rPr lang="en-US" smtClean="0"/>
              <a:t>8/29/2017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9B259E-EADB-4D80-AEC3-F100B4C342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6026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06873"/>
            <a:ext cx="6798734" cy="309786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275666"/>
            <a:ext cx="6798736" cy="160020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28D90-E064-4783-B73C-FBCD60EF5A4D}" type="datetime1">
              <a:rPr lang="en-US" smtClean="0"/>
              <a:t>8/29/2017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9B259E-EADB-4D80-AEC3-F100B4C34268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5" y="4140199"/>
            <a:ext cx="66064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10308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4333" y="982132"/>
            <a:ext cx="6400250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00200" y="3352799"/>
            <a:ext cx="5892798" cy="651933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3" y="4343400"/>
            <a:ext cx="6798738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4E811-B8AC-48C0-8CBF-58C81A2F7831}" type="datetime1">
              <a:rPr lang="en-US" smtClean="0"/>
              <a:t>8/29/2017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9B259E-EADB-4D80-AEC3-F100B4C34268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49969" y="905362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33503" y="2827870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278466" y="4140199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3107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9" y="3308581"/>
            <a:ext cx="679872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4777381"/>
            <a:ext cx="679873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715A9-404C-472B-B323-8F7BB07E9398}" type="datetime1">
              <a:rPr lang="en-US" smtClean="0"/>
              <a:t>8/29/2017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9B259E-EADB-4D80-AEC3-F100B4C342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2259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9416" y="982132"/>
            <a:ext cx="632516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8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639312"/>
            <a:ext cx="6798730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529667"/>
            <a:ext cx="6798736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BED42-D7BE-4FCF-BEFB-DA14CFDE3B39}" type="datetime1">
              <a:rPr lang="en-US" smtClean="0"/>
              <a:t>8/29/2017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9B259E-EADB-4D80-AEC3-F100B4C34268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78060" y="89689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49796" y="260772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278466" y="342900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15278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82131"/>
            <a:ext cx="6798734" cy="2294467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3200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566160"/>
            <a:ext cx="6798730" cy="905256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6" y="4470400"/>
            <a:ext cx="6798734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6DED9-DC62-491B-8CD8-CD05C01A3590}" type="datetime1">
              <a:rPr lang="en-US" smtClean="0"/>
              <a:t>8/29/2017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9B259E-EADB-4D80-AEC3-F100B4C34268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9" y="3429000"/>
            <a:ext cx="6606421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86954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5" y="2490135"/>
            <a:ext cx="6798736" cy="3385733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C63A6-D866-4B48-88F1-EA0E3114C8B0}" type="datetime1">
              <a:rPr lang="en-US" smtClean="0"/>
              <a:t>8/29/2017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9B259E-EADB-4D80-AEC3-F100B4C34268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60642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156548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56667" y="906873"/>
            <a:ext cx="1618930" cy="496899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7" y="906873"/>
            <a:ext cx="4915509" cy="4968993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F9E4C-134C-4790-8F1C-7EE118E02C26}" type="datetime1">
              <a:rPr lang="en-US" smtClean="0"/>
              <a:t>8/29/2017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9B259E-EADB-4D80-AEC3-F100B4C34268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6245512" y="906873"/>
            <a:ext cx="0" cy="4968993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751026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838B0-5CDB-4B23-80A8-FEAA2A5470D5}" type="datetimeFigureOut">
              <a:rPr lang="en-GB" smtClean="0"/>
              <a:t>29/08/2017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619E6-7341-4A15-BA4A-74E3699A66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68388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8CBF7-8042-4C94-A32B-CBD6FD76FD58}" type="datetime1">
              <a:rPr lang="en-GB" smtClean="0"/>
              <a:t>29/08/2017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21B54-4F14-4A9F-B7F1-BEFB05C7F7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215562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F725B-4CF5-4A23-9D08-F73EF49786F6}" type="datetime1">
              <a:rPr lang="en-GB" smtClean="0"/>
              <a:t>29/08/2017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21B54-4F14-4A9F-B7F1-BEFB05C7F7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78573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7FD51-4663-45E8-B0A6-A4EFAE7852EE}" type="datetime1">
              <a:rPr lang="en-GB" smtClean="0"/>
              <a:t>29/08/2017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21B54-4F14-4A9F-B7F1-BEFB05C7F7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291743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68FAD-721F-4A03-B8BA-BCB485602211}" type="datetime1">
              <a:rPr lang="en-GB" smtClean="0"/>
              <a:t>29/08/2017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21B54-4F14-4A9F-B7F1-BEFB05C7F7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968069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DC774-1606-4FEF-898D-F0D8B09C0DC6}" type="datetime1">
              <a:rPr lang="en-GB" smtClean="0"/>
              <a:t>29/08/2017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21B54-4F14-4A9F-B7F1-BEFB05C7F7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327450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367AA-B7BF-45E0-AE32-680A99659E83}" type="datetime1">
              <a:rPr lang="en-GB" smtClean="0"/>
              <a:t>29/08/2017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21B54-4F14-4A9F-B7F1-BEFB05C7F7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020804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F98A1-66F9-4FD9-835D-E894AF49AAED}" type="datetime1">
              <a:rPr lang="en-GB" smtClean="0"/>
              <a:t>29/08/2017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21B54-4F14-4A9F-B7F1-BEFB05C7F7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431284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98B66A-220A-494B-B4C0-4EB66B76B9F1}" type="datetime1">
              <a:rPr lang="en-GB" smtClean="0"/>
              <a:t>29/08/2017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21B54-4F14-4A9F-B7F1-BEFB05C7F7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426451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234F2-5870-4913-8D4A-69C78A16870F}" type="datetime1">
              <a:rPr lang="en-GB" smtClean="0"/>
              <a:t>29/08/2017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21B54-4F14-4A9F-B7F1-BEFB05C7F7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397144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C54EC-0541-46B9-BB95-9EE16D7DE1AB}" type="datetime1">
              <a:rPr lang="en-GB" smtClean="0"/>
              <a:t>29/08/2017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21B54-4F14-4A9F-B7F1-BEFB05C7F7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070895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4D649-B698-4A06-A0C3-B75D5BD6FEC4}" type="datetime1">
              <a:rPr lang="en-GB" smtClean="0"/>
              <a:t>29/08/2017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21B54-4F14-4A9F-B7F1-BEFB05C7F7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65455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image" Target="../media/image7.jpeg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5" Type="http://schemas.openxmlformats.org/officeDocument/2006/relationships/image" Target="../media/image4.png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 userDrawn="1"/>
        </p:nvGrpSpPr>
        <p:grpSpPr>
          <a:xfrm>
            <a:off x="0" y="0"/>
            <a:ext cx="9152467" cy="6858000"/>
            <a:chOff x="0" y="0"/>
            <a:chExt cx="9152467" cy="6858000"/>
          </a:xfrm>
        </p:grpSpPr>
        <p:pic>
          <p:nvPicPr>
            <p:cNvPr id="8" name="Picture 7" descr="SD-PanelContent.png"/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553888" y="542807"/>
              <a:ext cx="8039776" cy="5756392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0" y="3128434"/>
              <a:ext cx="68580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8466667" y="3128434"/>
              <a:ext cx="68580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356981"/>
            <a:ext cx="7772400" cy="357815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162801" y="405031"/>
            <a:ext cx="1633320" cy="34725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9170394-045A-4172-954A-CB9D899D2FB6}" type="datetime1">
              <a:rPr lang="en-US" smtClean="0"/>
              <a:t>8/29/2017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76865" y="5960533"/>
            <a:ext cx="510466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80091" y="5960533"/>
            <a:ext cx="39551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419B259E-EADB-4D80-AEC3-F100B4C342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9007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  <p:sldLayoutId id="2147483694" r:id="rId17"/>
    <p:sldLayoutId id="2147483707" r:id="rId18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2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3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4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5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  <p:hf sldNum="0" hdr="0" ftr="0"/>
  <p:txStyles>
    <p:titleStyle>
      <a:lvl1pPr algn="ctr" defTabSz="457200" rtl="0" eaLnBrk="1" latinLnBrk="0" hangingPunct="1">
        <a:spcBef>
          <a:spcPct val="0"/>
        </a:spcBef>
        <a:buNone/>
        <a:defRPr sz="4000" u="sng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32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>
          <a:blip r:embed="rId1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D-PanelContent.png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32" y="13447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082" y="41914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29400" y="41914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A33909-61FC-4394-8575-7FEDACE47D8F}" type="datetime1">
              <a:rPr lang="en-GB" smtClean="0"/>
              <a:pPr/>
              <a:t>29/08/2017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321B54-4F14-4A9F-B7F1-BEFB05C7F741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Picture 7" descr="HDRibbonContent-UniformTrim.png"/>
          <p:cNvPicPr>
            <a:picLocks noChangeAspect="1"/>
          </p:cNvPicPr>
          <p:nvPr userDrawn="1"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14240"/>
          <a:stretch/>
        </p:blipFill>
        <p:spPr>
          <a:xfrm>
            <a:off x="0" y="3128434"/>
            <a:ext cx="685800" cy="606425"/>
          </a:xfrm>
          <a:prstGeom prst="rect">
            <a:avLst/>
          </a:prstGeom>
        </p:spPr>
      </p:pic>
      <p:pic>
        <p:nvPicPr>
          <p:cNvPr id="9" name="Picture 8" descr="HDRibbonContent-UniformTrim.png"/>
          <p:cNvPicPr>
            <a:picLocks noChangeAspect="1"/>
          </p:cNvPicPr>
          <p:nvPr userDrawn="1"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14240"/>
          <a:stretch/>
        </p:blipFill>
        <p:spPr>
          <a:xfrm>
            <a:off x="8466667" y="3128434"/>
            <a:ext cx="685800" cy="606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71673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iming>
    <p:tnLst>
      <p:par>
        <p:cTn id="1" dur="indefinite" restart="never" nodeType="tmRoot"/>
      </p:par>
    </p:tnLst>
  </p:timing>
  <p:hf sldNum="0" hdr="0" ftr="0"/>
  <p:txStyles>
    <p:titleStyle>
      <a:lvl1pPr algn="ctr" defTabSz="457200" rtl="0" eaLnBrk="1" latinLnBrk="0" hangingPunct="1">
        <a:lnSpc>
          <a:spcPct val="90000"/>
        </a:lnSpc>
        <a:spcBef>
          <a:spcPct val="0"/>
        </a:spcBef>
        <a:buNone/>
        <a:defRPr lang="en-US" sz="4000" u="sng" kern="1200" cap="none" dirty="0" smtClean="0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Garamond" panose="02020404030301010803" pitchFamily="18" charset="0"/>
          <a:ea typeface="+mj-ea"/>
          <a:cs typeface="+mj-cs"/>
        </a:defRPr>
      </a:lvl1pPr>
    </p:titleStyle>
    <p:bodyStyle>
      <a:lvl1pPr marL="228600" indent="-228600" algn="l" defTabSz="457200" rtl="0" eaLnBrk="1" latinLnBrk="0" hangingPunct="1">
        <a:lnSpc>
          <a:spcPct val="90000"/>
        </a:lnSpc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lang="en-US" sz="3200" kern="1200" cap="none" dirty="0" smtClean="0">
          <a:solidFill>
            <a:schemeClr val="tx1">
              <a:lumMod val="85000"/>
              <a:lumOff val="15000"/>
            </a:schemeClr>
          </a:solidFill>
          <a:effectLst/>
          <a:latin typeface="Garamond" panose="02020404030301010803" pitchFamily="18" charset="0"/>
          <a:ea typeface="+mn-ea"/>
          <a:cs typeface="+mn-cs"/>
        </a:defRPr>
      </a:lvl1pPr>
      <a:lvl2pPr marL="685800" indent="-228600" algn="l" defTabSz="457200" rtl="0" eaLnBrk="1" latinLnBrk="0" hangingPunct="1">
        <a:lnSpc>
          <a:spcPct val="90000"/>
        </a:lnSpc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lang="en-US" sz="3200" kern="1200" cap="none" dirty="0" smtClean="0">
          <a:solidFill>
            <a:schemeClr val="tx1">
              <a:lumMod val="85000"/>
              <a:lumOff val="15000"/>
            </a:schemeClr>
          </a:solidFill>
          <a:effectLst/>
          <a:latin typeface="Garamond" panose="02020404030301010803" pitchFamily="18" charset="0"/>
          <a:ea typeface="+mn-ea"/>
          <a:cs typeface="+mn-cs"/>
        </a:defRPr>
      </a:lvl2pPr>
      <a:lvl3pPr marL="1143000" indent="-228600" algn="l" defTabSz="457200" rtl="0" eaLnBrk="1" latinLnBrk="0" hangingPunct="1">
        <a:lnSpc>
          <a:spcPct val="90000"/>
        </a:lnSpc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lang="en-US" sz="3200" kern="1200" cap="none" dirty="0" smtClean="0">
          <a:solidFill>
            <a:schemeClr val="tx1">
              <a:lumMod val="85000"/>
              <a:lumOff val="15000"/>
            </a:schemeClr>
          </a:solidFill>
          <a:effectLst/>
          <a:latin typeface="Garamond" panose="02020404030301010803" pitchFamily="18" charset="0"/>
          <a:ea typeface="+mn-ea"/>
          <a:cs typeface="+mn-cs"/>
        </a:defRPr>
      </a:lvl3pPr>
      <a:lvl4pPr marL="1600200" indent="-228600" algn="l" defTabSz="457200" rtl="0" eaLnBrk="1" latinLnBrk="0" hangingPunct="1">
        <a:lnSpc>
          <a:spcPct val="90000"/>
        </a:lnSpc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lang="en-US" sz="3200" kern="1200" cap="none" dirty="0" smtClean="0">
          <a:solidFill>
            <a:schemeClr val="tx1">
              <a:lumMod val="85000"/>
              <a:lumOff val="15000"/>
            </a:schemeClr>
          </a:solidFill>
          <a:effectLst/>
          <a:latin typeface="Garamond" panose="02020404030301010803" pitchFamily="18" charset="0"/>
          <a:ea typeface="+mn-ea"/>
          <a:cs typeface="+mn-cs"/>
        </a:defRPr>
      </a:lvl4pPr>
      <a:lvl5pPr marL="2057400" indent="-228600" algn="l" defTabSz="457200" rtl="0" eaLnBrk="1" latinLnBrk="0" hangingPunct="1">
        <a:lnSpc>
          <a:spcPct val="90000"/>
        </a:lnSpc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lang="en-GB" sz="3200" kern="1200" cap="none" dirty="0">
          <a:solidFill>
            <a:schemeClr val="tx1">
              <a:lumMod val="85000"/>
              <a:lumOff val="15000"/>
            </a:schemeClr>
          </a:solidFill>
          <a:effectLst/>
          <a:latin typeface="Garamond" panose="02020404030301010803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0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/>
              <a:t>Review of Previous Lesson</a:t>
            </a:r>
            <a:endParaRPr lang="en-GB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State as </a:t>
            </a:r>
            <a:r>
              <a:rPr lang="en-US" altLang="zh-CN" dirty="0"/>
              <a:t>many Vocabulary words and Learning Objectives that you remember from </a:t>
            </a:r>
            <a:r>
              <a:rPr lang="en-US" altLang="zh-CN" dirty="0" smtClean="0"/>
              <a:t>the last lesson as </a:t>
            </a:r>
            <a:r>
              <a:rPr lang="en-US" altLang="zh-CN" dirty="0"/>
              <a:t>you can</a:t>
            </a:r>
            <a:r>
              <a:rPr lang="en-US" altLang="zh-CN" dirty="0" smtClean="0"/>
              <a:t>.</a:t>
            </a:r>
          </a:p>
          <a:p>
            <a:r>
              <a:rPr lang="en-US" dirty="0" smtClean="0"/>
              <a:t>Remember to grade yourself from 0 - 3.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7FD02-7C84-4F91-AD9D-0890430043E4}" type="datetime1">
              <a:rPr lang="en-US" smtClean="0"/>
              <a:t>8/29/2017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570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Experimental </a:t>
            </a:r>
            <a:r>
              <a:rPr lang="en-GB" dirty="0" smtClean="0"/>
              <a:t>Variables</a:t>
            </a:r>
            <a:endParaRPr lang="en-GB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172200" y="1422388"/>
            <a:ext cx="1557093" cy="358024"/>
          </a:xfrm>
        </p:spPr>
        <p:txBody>
          <a:bodyPr/>
          <a:lstStyle/>
          <a:p>
            <a:fld id="{36AA79CE-9DD8-4721-9627-649F22BECFE8}" type="datetime1">
              <a:rPr lang="en-US" smtClean="0"/>
              <a:t>8/29/2017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414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172633" y="578661"/>
            <a:ext cx="6798734" cy="640540"/>
          </a:xfrm>
        </p:spPr>
        <p:txBody>
          <a:bodyPr>
            <a:normAutofit fontScale="90000"/>
          </a:bodyPr>
          <a:lstStyle/>
          <a:p>
            <a:r>
              <a:rPr lang="en-GB" dirty="0"/>
              <a:t>Vocabulary</a:t>
            </a:r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24482472"/>
              </p:ext>
            </p:extLst>
          </p:nvPr>
        </p:nvGraphicFramePr>
        <p:xfrm>
          <a:off x="887360" y="1219201"/>
          <a:ext cx="6248400" cy="4632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24200">
                  <a:extLst>
                    <a:ext uri="{9D8B030D-6E8A-4147-A177-3AD203B41FA5}">
                      <a16:colId xmlns:a16="http://schemas.microsoft.com/office/drawing/2014/main" val="2602185098"/>
                    </a:ext>
                  </a:extLst>
                </a:gridCol>
                <a:gridCol w="1600200">
                  <a:extLst>
                    <a:ext uri="{9D8B030D-6E8A-4147-A177-3AD203B41FA5}">
                      <a16:colId xmlns:a16="http://schemas.microsoft.com/office/drawing/2014/main" val="1440519561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648521988"/>
                    </a:ext>
                  </a:extLst>
                </a:gridCol>
              </a:tblGrid>
              <a:tr h="442688">
                <a:tc>
                  <a:txBody>
                    <a:bodyPr/>
                    <a:lstStyle/>
                    <a:p>
                      <a:pPr algn="ctr"/>
                      <a:r>
                        <a:rPr lang="en-GB" sz="3200" dirty="0" smtClean="0"/>
                        <a:t>Content:</a:t>
                      </a:r>
                      <a:endParaRPr lang="en-GB" sz="3200" dirty="0"/>
                    </a:p>
                  </a:txBody>
                  <a:tcPr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baseline="0" dirty="0" smtClean="0"/>
                        <a:t>Start</a:t>
                      </a:r>
                      <a:endParaRPr lang="en-GB" sz="3200" dirty="0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 smtClean="0"/>
                        <a:t>End</a:t>
                      </a:r>
                      <a:endParaRPr lang="en-GB" sz="3200" dirty="0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25177023"/>
                  </a:ext>
                </a:extLst>
              </a:tr>
              <a:tr h="556342">
                <a:tc>
                  <a:txBody>
                    <a:bodyPr/>
                    <a:lstStyle/>
                    <a:p>
                      <a:pPr marL="0" lvl="1" algn="l" defTabSz="457200" rtl="0" eaLnBrk="1" latinLnBrk="0" hangingPunct="1"/>
                      <a:r>
                        <a:rPr lang="en-GB" sz="3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variables</a:t>
                      </a:r>
                    </a:p>
                  </a:txBody>
                  <a:tcPr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32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32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2052352"/>
                  </a:ext>
                </a:extLst>
              </a:tr>
              <a:tr h="556342">
                <a:tc>
                  <a:txBody>
                    <a:bodyPr/>
                    <a:lstStyle/>
                    <a:p>
                      <a:r>
                        <a:rPr lang="en-GB" sz="3200" dirty="0" smtClean="0"/>
                        <a:t>independent</a:t>
                      </a:r>
                      <a:endParaRPr lang="en-GB" sz="3200" dirty="0"/>
                    </a:p>
                  </a:txBody>
                  <a:tcPr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32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32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20984872"/>
                  </a:ext>
                </a:extLst>
              </a:tr>
              <a:tr h="556342">
                <a:tc>
                  <a:txBody>
                    <a:bodyPr/>
                    <a:lstStyle/>
                    <a:p>
                      <a:r>
                        <a:rPr lang="en-GB" sz="3200" dirty="0" smtClean="0"/>
                        <a:t>dependent</a:t>
                      </a:r>
                      <a:endParaRPr lang="en-GB" sz="3200" dirty="0"/>
                    </a:p>
                  </a:txBody>
                  <a:tcPr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32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32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73532203"/>
                  </a:ext>
                </a:extLst>
              </a:tr>
              <a:tr h="556342">
                <a:tc>
                  <a:txBody>
                    <a:bodyPr/>
                    <a:lstStyle/>
                    <a:p>
                      <a:r>
                        <a:rPr lang="en-GB" sz="3200" dirty="0" smtClean="0"/>
                        <a:t>control</a:t>
                      </a:r>
                      <a:endParaRPr lang="en-GB" sz="3200" dirty="0"/>
                    </a:p>
                  </a:txBody>
                  <a:tcPr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32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32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11683804"/>
                  </a:ext>
                </a:extLst>
              </a:tr>
              <a:tr h="556342">
                <a:tc>
                  <a:txBody>
                    <a:bodyPr/>
                    <a:lstStyle/>
                    <a:p>
                      <a:r>
                        <a:rPr lang="en-GB" sz="3200" dirty="0" smtClean="0"/>
                        <a:t>fair testing</a:t>
                      </a:r>
                      <a:endParaRPr lang="en-GB" sz="3200" dirty="0"/>
                    </a:p>
                  </a:txBody>
                  <a:tcPr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32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32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79226834"/>
                  </a:ext>
                </a:extLst>
              </a:tr>
              <a:tr h="556342">
                <a:tc>
                  <a:txBody>
                    <a:bodyPr/>
                    <a:lstStyle/>
                    <a:p>
                      <a:r>
                        <a:rPr lang="en-GB" sz="3200" dirty="0" smtClean="0"/>
                        <a:t>average</a:t>
                      </a:r>
                      <a:endParaRPr lang="en-GB" sz="3200" dirty="0"/>
                    </a:p>
                  </a:txBody>
                  <a:tcPr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32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32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77380841"/>
                  </a:ext>
                </a:extLst>
              </a:tr>
              <a:tr h="55634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3200" dirty="0" smtClean="0"/>
                        <a:t>parallax</a:t>
                      </a:r>
                    </a:p>
                  </a:txBody>
                  <a:tcPr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GB" sz="32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GB" sz="32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63088075"/>
                  </a:ext>
                </a:extLst>
              </a:tr>
            </a:tbl>
          </a:graphicData>
        </a:graphic>
      </p:graphicFrame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B1A33-0AA8-4902-BAD0-D152BBE1110E}" type="datetime1">
              <a:rPr lang="en-US" smtClean="0"/>
              <a:t>8/29/2017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5791200" y="5390496"/>
            <a:ext cx="2819400" cy="923330"/>
          </a:xfrm>
          <a:prstGeom prst="rect">
            <a:avLst/>
          </a:prstGeom>
          <a:noFill/>
          <a:ln w="50800">
            <a:solidFill>
              <a:schemeClr val="accent1"/>
            </a:solidFill>
            <a:prstDash val="sysDot"/>
          </a:ln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GB" dirty="0" smtClean="0"/>
              <a:t>Discuss </a:t>
            </a:r>
          </a:p>
          <a:p>
            <a:pPr marL="342900" indent="-342900">
              <a:buAutoNum type="arabicPeriod"/>
            </a:pPr>
            <a:r>
              <a:rPr lang="en-GB" dirty="0" smtClean="0"/>
              <a:t>Copy and fill in the table. </a:t>
            </a:r>
          </a:p>
          <a:p>
            <a:pPr marL="342900" indent="-342900">
              <a:buAutoNum type="arabicPeriod"/>
            </a:pPr>
            <a:r>
              <a:rPr lang="en-GB" dirty="0" smtClean="0"/>
              <a:t>Grade yourself.</a:t>
            </a:r>
          </a:p>
        </p:txBody>
      </p:sp>
    </p:spTree>
    <p:extLst>
      <p:ext uri="{BB962C8B-B14F-4D97-AF65-F5344CB8AC3E}">
        <p14:creationId xmlns:p14="http://schemas.microsoft.com/office/powerpoint/2010/main" val="4128006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172633" y="578661"/>
            <a:ext cx="6798734" cy="640540"/>
          </a:xfrm>
        </p:spPr>
        <p:txBody>
          <a:bodyPr>
            <a:normAutofit fontScale="90000"/>
          </a:bodyPr>
          <a:lstStyle/>
          <a:p>
            <a:r>
              <a:rPr lang="en-GB" dirty="0"/>
              <a:t>Vocabulary</a:t>
            </a:r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34370416"/>
              </p:ext>
            </p:extLst>
          </p:nvPr>
        </p:nvGraphicFramePr>
        <p:xfrm>
          <a:off x="1199671" y="1392831"/>
          <a:ext cx="6771695" cy="17466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54756">
                  <a:extLst>
                    <a:ext uri="{9D8B030D-6E8A-4147-A177-3AD203B41FA5}">
                      <a16:colId xmlns:a16="http://schemas.microsoft.com/office/drawing/2014/main" val="2602185098"/>
                    </a:ext>
                  </a:extLst>
                </a:gridCol>
                <a:gridCol w="1622573">
                  <a:extLst>
                    <a:ext uri="{9D8B030D-6E8A-4147-A177-3AD203B41FA5}">
                      <a16:colId xmlns:a16="http://schemas.microsoft.com/office/drawing/2014/main" val="1440519561"/>
                    </a:ext>
                  </a:extLst>
                </a:gridCol>
                <a:gridCol w="1494366">
                  <a:extLst>
                    <a:ext uri="{9D8B030D-6E8A-4147-A177-3AD203B41FA5}">
                      <a16:colId xmlns:a16="http://schemas.microsoft.com/office/drawing/2014/main" val="648521988"/>
                    </a:ext>
                  </a:extLst>
                </a:gridCol>
              </a:tblGrid>
              <a:tr h="588369">
                <a:tc>
                  <a:txBody>
                    <a:bodyPr/>
                    <a:lstStyle/>
                    <a:p>
                      <a:pPr algn="ctr"/>
                      <a:r>
                        <a:rPr lang="en-GB" sz="3200" dirty="0" smtClean="0"/>
                        <a:t>Language:</a:t>
                      </a:r>
                      <a:endParaRPr lang="en-GB" sz="3200" dirty="0"/>
                    </a:p>
                  </a:txBody>
                  <a:tcPr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baseline="0" dirty="0" smtClean="0"/>
                        <a:t>Start</a:t>
                      </a:r>
                      <a:endParaRPr lang="en-GB" sz="3200" dirty="0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 smtClean="0"/>
                        <a:t>End</a:t>
                      </a:r>
                      <a:endParaRPr lang="en-GB" sz="3200" dirty="0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25177023"/>
                  </a:ext>
                </a:extLst>
              </a:tr>
              <a:tr h="556342">
                <a:tc>
                  <a:txBody>
                    <a:bodyPr/>
                    <a:lstStyle/>
                    <a:p>
                      <a:pPr marL="0" lvl="1" algn="l" defTabSz="457200" rtl="0" eaLnBrk="1" latinLnBrk="0" hangingPunct="1"/>
                      <a:r>
                        <a:rPr lang="en-GB" sz="3200" b="1" dirty="0" smtClean="0"/>
                        <a:t>state</a:t>
                      </a:r>
                      <a:endParaRPr lang="en-GB" sz="32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32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32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2052352"/>
                  </a:ext>
                </a:extLst>
              </a:tr>
              <a:tr h="556342">
                <a:tc>
                  <a:txBody>
                    <a:bodyPr/>
                    <a:lstStyle/>
                    <a:p>
                      <a:pPr marL="0" lvl="1" algn="l" defTabSz="457200" rtl="0" eaLnBrk="1" latinLnBrk="0" hangingPunct="1"/>
                      <a:r>
                        <a:rPr lang="en-GB" sz="32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repeat</a:t>
                      </a:r>
                    </a:p>
                  </a:txBody>
                  <a:tcPr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GB" sz="32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GB" sz="32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894067804"/>
                  </a:ext>
                </a:extLst>
              </a:tr>
            </a:tbl>
          </a:graphicData>
        </a:graphic>
      </p:graphicFrame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B1A33-0AA8-4902-BAD0-D152BBE1110E}" type="datetime1">
              <a:rPr lang="en-US" smtClean="0"/>
              <a:t>8/29/2017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4114800" y="5334000"/>
            <a:ext cx="4419600" cy="923330"/>
          </a:xfrm>
          <a:prstGeom prst="rect">
            <a:avLst/>
          </a:prstGeom>
          <a:noFill/>
          <a:ln w="50800">
            <a:solidFill>
              <a:schemeClr val="accent1"/>
            </a:solidFill>
            <a:prstDash val="sysDot"/>
          </a:ln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GB" dirty="0" smtClean="0"/>
              <a:t>Discuss </a:t>
            </a:r>
          </a:p>
          <a:p>
            <a:pPr marL="342900" indent="-342900">
              <a:buAutoNum type="arabicPeriod"/>
            </a:pPr>
            <a:r>
              <a:rPr lang="en-GB" dirty="0" smtClean="0"/>
              <a:t>Copy and fill in the table. </a:t>
            </a:r>
          </a:p>
          <a:p>
            <a:pPr marL="342900" indent="-342900">
              <a:buAutoNum type="arabicPeriod"/>
            </a:pPr>
            <a:r>
              <a:rPr lang="en-GB" dirty="0" smtClean="0"/>
              <a:t>Grade yourself.</a:t>
            </a:r>
          </a:p>
        </p:txBody>
      </p:sp>
    </p:spTree>
    <p:extLst>
      <p:ext uri="{BB962C8B-B14F-4D97-AF65-F5344CB8AC3E}">
        <p14:creationId xmlns:p14="http://schemas.microsoft.com/office/powerpoint/2010/main" val="4232887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Command </a:t>
            </a:r>
            <a:r>
              <a:rPr lang="en-GB" dirty="0" smtClean="0"/>
              <a:t>Words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85800" y="2490135"/>
            <a:ext cx="7772399" cy="3758265"/>
          </a:xfrm>
        </p:spPr>
        <p:txBody>
          <a:bodyPr>
            <a:normAutofit fontScale="92500"/>
          </a:bodyPr>
          <a:lstStyle/>
          <a:p>
            <a:r>
              <a:rPr lang="en-GB" dirty="0" smtClean="0"/>
              <a:t>Basically the most important words in a question as they tell you what you need to do.</a:t>
            </a:r>
          </a:p>
          <a:p>
            <a:r>
              <a:rPr lang="en-GB" dirty="0" smtClean="0"/>
              <a:t>Without them you will not know what to do to answer the question.</a:t>
            </a:r>
          </a:p>
          <a:p>
            <a:r>
              <a:rPr lang="en-GB" dirty="0" smtClean="0"/>
              <a:t>When answering a question start with identifying the command words, if you are reading, underline the </a:t>
            </a:r>
            <a:r>
              <a:rPr lang="en-GB" b="1" u="sng" dirty="0" smtClean="0"/>
              <a:t>command</a:t>
            </a:r>
            <a:r>
              <a:rPr lang="en-GB" dirty="0" smtClean="0"/>
              <a:t> words with </a:t>
            </a:r>
            <a:r>
              <a:rPr lang="en-GB" b="1" dirty="0" smtClean="0"/>
              <a:t>solid lines</a:t>
            </a:r>
            <a:r>
              <a:rPr lang="en-GB" dirty="0" smtClean="0"/>
              <a:t>.</a:t>
            </a:r>
            <a:endParaRPr lang="en-GB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7D006-E5E0-4137-AD1F-F11F5D415D4F}" type="datetime1">
              <a:rPr lang="en-US" smtClean="0"/>
              <a:t>8/29/2017</a:t>
            </a:fld>
            <a:endParaRPr lang="en-US"/>
          </a:p>
        </p:txBody>
      </p:sp>
      <p:pic>
        <p:nvPicPr>
          <p:cNvPr id="1026" name="Picture 2" descr="china president command 的图像结果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529791"/>
            <a:ext cx="2133600" cy="1594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411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u="none" dirty="0" smtClean="0"/>
              <a:t>Content</a:t>
            </a:r>
            <a:r>
              <a:rPr lang="en-GB" u="none" dirty="0" smtClean="0"/>
              <a:t> / Keywords</a:t>
            </a:r>
            <a:endParaRPr lang="en-GB" u="non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These are important </a:t>
            </a:r>
            <a:r>
              <a:rPr lang="en-GB" b="1" dirty="0" smtClean="0"/>
              <a:t>Physics</a:t>
            </a:r>
            <a:r>
              <a:rPr lang="en-GB" dirty="0" smtClean="0"/>
              <a:t> </a:t>
            </a:r>
            <a:r>
              <a:rPr lang="en-GB" b="1" dirty="0" smtClean="0"/>
              <a:t>words.</a:t>
            </a:r>
            <a:endParaRPr lang="en-GB" dirty="0" smtClean="0"/>
          </a:p>
          <a:p>
            <a:r>
              <a:rPr lang="en-GB" dirty="0" smtClean="0"/>
              <a:t>You need to underline </a:t>
            </a:r>
            <a:r>
              <a:rPr lang="en-GB" b="1" dirty="0"/>
              <a:t>Content</a:t>
            </a:r>
            <a:r>
              <a:rPr lang="en-GB" dirty="0" smtClean="0"/>
              <a:t> words with </a:t>
            </a:r>
            <a:r>
              <a:rPr lang="en-GB" b="1" dirty="0" smtClean="0"/>
              <a:t>dotted lines</a:t>
            </a:r>
            <a:r>
              <a:rPr lang="en-GB" dirty="0" smtClean="0"/>
              <a:t>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ADF96-3801-410A-8100-5AA8E9B62ED3}" type="datetime1">
              <a:rPr lang="en-US" smtClean="0"/>
              <a:t>8/29/2017</a:t>
            </a:fld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>
            <a:off x="2590800" y="1828800"/>
            <a:ext cx="4114800" cy="0"/>
          </a:xfrm>
          <a:prstGeom prst="line">
            <a:avLst/>
          </a:prstGeom>
          <a:ln w="508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4724400" y="3505200"/>
            <a:ext cx="2438400" cy="0"/>
          </a:xfrm>
          <a:prstGeom prst="line">
            <a:avLst/>
          </a:prstGeom>
          <a:ln w="508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4419600" y="2819400"/>
            <a:ext cx="2362200" cy="0"/>
          </a:xfrm>
          <a:prstGeom prst="line">
            <a:avLst/>
          </a:prstGeom>
          <a:ln w="508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physics clip art 的图像结果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4351" y="4953000"/>
            <a:ext cx="902374" cy="1323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4" name="Straight Connector 13"/>
          <p:cNvCxnSpPr/>
          <p:nvPr/>
        </p:nvCxnSpPr>
        <p:spPr>
          <a:xfrm>
            <a:off x="1143000" y="3962400"/>
            <a:ext cx="1871134" cy="0"/>
          </a:xfrm>
          <a:prstGeom prst="line">
            <a:avLst/>
          </a:prstGeom>
          <a:ln w="508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3067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172633" y="457200"/>
            <a:ext cx="6798734" cy="640540"/>
          </a:xfrm>
        </p:spPr>
        <p:txBody>
          <a:bodyPr>
            <a:normAutofit fontScale="90000"/>
          </a:bodyPr>
          <a:lstStyle/>
          <a:p>
            <a:r>
              <a:rPr lang="en-GB" dirty="0"/>
              <a:t>Learning Objectives</a:t>
            </a:r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84219446"/>
              </p:ext>
            </p:extLst>
          </p:nvPr>
        </p:nvGraphicFramePr>
        <p:xfrm>
          <a:off x="609600" y="1066800"/>
          <a:ext cx="7924800" cy="41662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29200">
                  <a:extLst>
                    <a:ext uri="{9D8B030D-6E8A-4147-A177-3AD203B41FA5}">
                      <a16:colId xmlns:a16="http://schemas.microsoft.com/office/drawing/2014/main" val="2602185098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1440519561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648521988"/>
                    </a:ext>
                  </a:extLst>
                </a:gridCol>
              </a:tblGrid>
              <a:tr h="533400">
                <a:tc>
                  <a:txBody>
                    <a:bodyPr/>
                    <a:lstStyle/>
                    <a:p>
                      <a:pPr algn="ctr"/>
                      <a:r>
                        <a:rPr lang="en-GB" sz="3200" dirty="0" smtClean="0"/>
                        <a:t>Content:</a:t>
                      </a:r>
                      <a:endParaRPr lang="en-GB" sz="3200" dirty="0"/>
                    </a:p>
                  </a:txBody>
                  <a:tcPr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baseline="0" dirty="0" smtClean="0"/>
                        <a:t>Start</a:t>
                      </a:r>
                      <a:endParaRPr lang="en-GB" sz="3200" dirty="0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 smtClean="0"/>
                        <a:t>End</a:t>
                      </a:r>
                      <a:endParaRPr lang="en-GB" sz="3200" dirty="0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25177023"/>
                  </a:ext>
                </a:extLst>
              </a:tr>
              <a:tr h="1270698">
                <a:tc>
                  <a:txBody>
                    <a:bodyPr/>
                    <a:lstStyle/>
                    <a:p>
                      <a:pPr marL="0" marR="0" lvl="1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800" dirty="0" smtClean="0"/>
                        <a:t>State the 3 main types of variables</a:t>
                      </a:r>
                      <a:r>
                        <a:rPr lang="en-GB" sz="2800" baseline="0" dirty="0" smtClean="0"/>
                        <a:t> and an example of each one</a:t>
                      </a:r>
                      <a:r>
                        <a:rPr lang="en-GB" sz="2800" dirty="0" smtClean="0"/>
                        <a:t>.</a:t>
                      </a:r>
                    </a:p>
                  </a:txBody>
                  <a:tcPr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28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28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2052352"/>
                  </a:ext>
                </a:extLst>
              </a:tr>
              <a:tr h="1270698">
                <a:tc>
                  <a:txBody>
                    <a:bodyPr/>
                    <a:lstStyle/>
                    <a:p>
                      <a:pPr marL="0" marR="0" lvl="1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State possible errors in example experiments and explain how to avoid them.</a:t>
                      </a:r>
                    </a:p>
                  </a:txBody>
                  <a:tcPr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28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28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20984872"/>
                  </a:ext>
                </a:extLst>
              </a:tr>
              <a:tr h="875370">
                <a:tc>
                  <a:txBody>
                    <a:bodyPr/>
                    <a:lstStyle/>
                    <a:p>
                      <a:r>
                        <a:rPr lang="en-GB" sz="2800" dirty="0" smtClean="0"/>
                        <a:t>Explain</a:t>
                      </a:r>
                      <a:r>
                        <a:rPr lang="en-GB" sz="2800" baseline="0" dirty="0" smtClean="0"/>
                        <a:t> the need for repeating and averaging measurements.</a:t>
                      </a:r>
                      <a:endParaRPr lang="en-GB" sz="2800" dirty="0"/>
                    </a:p>
                  </a:txBody>
                  <a:tcPr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GB" sz="28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GB" sz="28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973532203"/>
                  </a:ext>
                </a:extLst>
              </a:tr>
            </a:tbl>
          </a:graphicData>
        </a:graphic>
      </p:graphicFrame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B1A33-0AA8-4902-BAD0-D152BBE1110E}" type="datetime1">
              <a:rPr lang="en-US" smtClean="0"/>
              <a:t>8/29/2017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4724400" y="5416958"/>
            <a:ext cx="4419600" cy="1477328"/>
          </a:xfrm>
          <a:prstGeom prst="rect">
            <a:avLst/>
          </a:prstGeom>
          <a:noFill/>
          <a:ln w="50800">
            <a:solidFill>
              <a:schemeClr val="accent1"/>
            </a:solidFill>
            <a:prstDash val="sysDot"/>
          </a:ln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GB" dirty="0" smtClean="0"/>
              <a:t>Discuss </a:t>
            </a:r>
          </a:p>
          <a:p>
            <a:pPr marL="342900" indent="-342900">
              <a:buAutoNum type="arabicPeriod"/>
            </a:pPr>
            <a:r>
              <a:rPr lang="en-GB" dirty="0" smtClean="0"/>
              <a:t>Copy and fill in the table. </a:t>
            </a:r>
          </a:p>
          <a:p>
            <a:pPr marL="342900" indent="-342900">
              <a:buAutoNum type="arabicPeriod"/>
            </a:pPr>
            <a:r>
              <a:rPr lang="en-GB" dirty="0" smtClean="0"/>
              <a:t>Grade yourself.</a:t>
            </a:r>
            <a:r>
              <a:rPr lang="en-GB" dirty="0"/>
              <a:t> </a:t>
            </a:r>
            <a:endParaRPr lang="en-GB" dirty="0" smtClean="0"/>
          </a:p>
          <a:p>
            <a:pPr marL="342900" indent="-342900">
              <a:buAutoNum type="arabicPeriod"/>
            </a:pPr>
            <a:r>
              <a:rPr lang="en-GB" dirty="0" smtClean="0"/>
              <a:t>Write a key.</a:t>
            </a:r>
            <a:endParaRPr lang="en-GB" dirty="0"/>
          </a:p>
          <a:p>
            <a:pPr marL="342900" indent="-342900">
              <a:buAutoNum type="arabicPeriod"/>
            </a:pPr>
            <a:r>
              <a:rPr lang="en-GB" dirty="0" smtClean="0"/>
              <a:t>Underline </a:t>
            </a:r>
            <a:r>
              <a:rPr lang="en-GB" b="1" u="sng" dirty="0" smtClean="0"/>
              <a:t>Command</a:t>
            </a:r>
            <a:r>
              <a:rPr lang="en-GB" dirty="0" smtClean="0"/>
              <a:t> and </a:t>
            </a:r>
            <a:r>
              <a:rPr lang="en-GB" b="1" dirty="0" smtClean="0"/>
              <a:t>Content</a:t>
            </a:r>
            <a:r>
              <a:rPr lang="en-GB" dirty="0" smtClean="0"/>
              <a:t> words.</a:t>
            </a:r>
          </a:p>
        </p:txBody>
      </p:sp>
      <p:cxnSp>
        <p:nvCxnSpPr>
          <p:cNvPr id="11" name="Straight Connector 10"/>
          <p:cNvCxnSpPr/>
          <p:nvPr/>
        </p:nvCxnSpPr>
        <p:spPr>
          <a:xfrm>
            <a:off x="7592787" y="6781800"/>
            <a:ext cx="723900" cy="0"/>
          </a:xfrm>
          <a:prstGeom prst="line">
            <a:avLst/>
          </a:prstGeom>
          <a:ln w="254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3073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172633" y="578661"/>
            <a:ext cx="6798734" cy="640540"/>
          </a:xfrm>
        </p:spPr>
        <p:txBody>
          <a:bodyPr>
            <a:normAutofit fontScale="90000"/>
          </a:bodyPr>
          <a:lstStyle/>
          <a:p>
            <a:r>
              <a:rPr lang="en-GB" dirty="0"/>
              <a:t>Learning Objectives</a:t>
            </a:r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59766761"/>
              </p:ext>
            </p:extLst>
          </p:nvPr>
        </p:nvGraphicFramePr>
        <p:xfrm>
          <a:off x="609600" y="1233712"/>
          <a:ext cx="7924800" cy="3840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29200">
                  <a:extLst>
                    <a:ext uri="{9D8B030D-6E8A-4147-A177-3AD203B41FA5}">
                      <a16:colId xmlns:a16="http://schemas.microsoft.com/office/drawing/2014/main" val="2602185098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1440519561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648521988"/>
                    </a:ext>
                  </a:extLst>
                </a:gridCol>
              </a:tblGrid>
              <a:tr h="290288">
                <a:tc>
                  <a:txBody>
                    <a:bodyPr/>
                    <a:lstStyle/>
                    <a:p>
                      <a:pPr algn="ctr"/>
                      <a:r>
                        <a:rPr lang="en-GB" sz="3200" dirty="0" smtClean="0"/>
                        <a:t>Language:</a:t>
                      </a:r>
                      <a:endParaRPr lang="en-GB" sz="3200" dirty="0"/>
                    </a:p>
                  </a:txBody>
                  <a:tcPr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baseline="0" dirty="0" smtClean="0"/>
                        <a:t>Start</a:t>
                      </a:r>
                      <a:endParaRPr lang="en-GB" sz="3200" dirty="0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 smtClean="0"/>
                        <a:t>End</a:t>
                      </a:r>
                      <a:endParaRPr lang="en-GB" sz="3200" dirty="0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25177023"/>
                  </a:ext>
                </a:extLst>
              </a:tr>
              <a:tr h="556342">
                <a:tc>
                  <a:txBody>
                    <a:bodyPr/>
                    <a:lstStyle/>
                    <a:p>
                      <a:pPr marL="0" marR="0" lvl="1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800" dirty="0" smtClean="0"/>
                        <a:t>Verbally and in writing state and explain.</a:t>
                      </a:r>
                    </a:p>
                  </a:txBody>
                  <a:tcPr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28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28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2052352"/>
                  </a:ext>
                </a:extLst>
              </a:tr>
              <a:tr h="556342">
                <a:tc>
                  <a:txBody>
                    <a:bodyPr/>
                    <a:lstStyle/>
                    <a:p>
                      <a:pPr marL="0" marR="0" lvl="1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800" dirty="0" smtClean="0"/>
                        <a:t>Verbally explain the term “command words” and explain its importance.</a:t>
                      </a:r>
                    </a:p>
                  </a:txBody>
                  <a:tcPr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28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28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20984872"/>
                  </a:ext>
                </a:extLst>
              </a:tr>
              <a:tr h="556342">
                <a:tc>
                  <a:txBody>
                    <a:bodyPr/>
                    <a:lstStyle/>
                    <a:p>
                      <a:pPr marL="0" marR="0" lvl="1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800" dirty="0" smtClean="0"/>
                        <a:t>Verbally explain the term “Content words”.</a:t>
                      </a:r>
                    </a:p>
                  </a:txBody>
                  <a:tcPr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GB" sz="28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GB" sz="28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973532203"/>
                  </a:ext>
                </a:extLst>
              </a:tr>
            </a:tbl>
          </a:graphicData>
        </a:graphic>
      </p:graphicFrame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B1A33-0AA8-4902-BAD0-D152BBE1110E}" type="datetime1">
              <a:rPr lang="en-US" smtClean="0"/>
              <a:t>8/29/2017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4724400" y="5657671"/>
            <a:ext cx="4419600" cy="1200329"/>
          </a:xfrm>
          <a:prstGeom prst="rect">
            <a:avLst/>
          </a:prstGeom>
          <a:noFill/>
          <a:ln w="50800">
            <a:solidFill>
              <a:schemeClr val="accent1"/>
            </a:solidFill>
            <a:prstDash val="sysDot"/>
          </a:ln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GB" dirty="0" smtClean="0"/>
              <a:t>Discuss </a:t>
            </a:r>
          </a:p>
          <a:p>
            <a:pPr marL="342900" indent="-342900">
              <a:buAutoNum type="arabicPeriod"/>
            </a:pPr>
            <a:r>
              <a:rPr lang="en-GB" dirty="0" smtClean="0"/>
              <a:t>Copy and fill in the table. </a:t>
            </a:r>
          </a:p>
          <a:p>
            <a:pPr marL="342900" indent="-342900">
              <a:buAutoNum type="arabicPeriod"/>
            </a:pPr>
            <a:r>
              <a:rPr lang="en-GB" dirty="0" smtClean="0"/>
              <a:t>Grade yourself.</a:t>
            </a:r>
            <a:r>
              <a:rPr lang="en-GB" dirty="0"/>
              <a:t> </a:t>
            </a:r>
            <a:endParaRPr lang="en-GB" dirty="0" smtClean="0"/>
          </a:p>
          <a:p>
            <a:pPr marL="342900" indent="-342900">
              <a:buAutoNum type="arabicPeriod"/>
            </a:pPr>
            <a:r>
              <a:rPr lang="en-GB" dirty="0" smtClean="0"/>
              <a:t>Underline </a:t>
            </a:r>
            <a:r>
              <a:rPr lang="en-GB" b="1" u="sng" dirty="0" smtClean="0"/>
              <a:t>Command</a:t>
            </a:r>
            <a:r>
              <a:rPr lang="en-GB" dirty="0" smtClean="0"/>
              <a:t> and </a:t>
            </a:r>
            <a:r>
              <a:rPr lang="en-GB" b="1" dirty="0" smtClean="0"/>
              <a:t>Content</a:t>
            </a:r>
            <a:r>
              <a:rPr lang="en-GB" dirty="0" smtClean="0"/>
              <a:t> words.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7581900" y="6803571"/>
            <a:ext cx="723900" cy="0"/>
          </a:xfrm>
          <a:prstGeom prst="line">
            <a:avLst/>
          </a:prstGeom>
          <a:ln w="254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8478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Variables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3600" dirty="0"/>
              <a:t>The </a:t>
            </a:r>
            <a:r>
              <a:rPr lang="en-GB" sz="3600" dirty="0" smtClean="0"/>
              <a:t>“things” </a:t>
            </a:r>
            <a:r>
              <a:rPr lang="en-GB" sz="3600" dirty="0"/>
              <a:t>that </a:t>
            </a:r>
            <a:r>
              <a:rPr lang="en-GB" sz="3600" dirty="0" smtClean="0"/>
              <a:t>can change </a:t>
            </a:r>
            <a:r>
              <a:rPr lang="en-GB" sz="3600" dirty="0"/>
              <a:t>in an experiment are called </a:t>
            </a:r>
            <a:r>
              <a:rPr lang="en-GB" sz="3600" b="1" dirty="0"/>
              <a:t>variables</a:t>
            </a:r>
            <a:r>
              <a:rPr lang="en-GB" sz="3600" dirty="0" smtClean="0"/>
              <a:t>.</a:t>
            </a:r>
          </a:p>
          <a:p>
            <a:r>
              <a:rPr lang="en-GB" sz="3600" dirty="0" smtClean="0"/>
              <a:t>There are </a:t>
            </a:r>
            <a:r>
              <a:rPr lang="en-GB" sz="3600" b="1" dirty="0" smtClean="0"/>
              <a:t>3</a:t>
            </a:r>
            <a:r>
              <a:rPr lang="en-GB" sz="3600" dirty="0" smtClean="0"/>
              <a:t> main types.</a:t>
            </a:r>
            <a:endParaRPr lang="en-GB" sz="36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14161-8274-4CA9-BD3C-D512D3E9080C}" type="datetime1">
              <a:rPr lang="en-US" smtClean="0"/>
              <a:t>8/29/2017</a:t>
            </a:fld>
            <a:endParaRPr lang="en-US"/>
          </a:p>
        </p:txBody>
      </p:sp>
      <p:cxnSp>
        <p:nvCxnSpPr>
          <p:cNvPr id="5" name="Straight Connector 4"/>
          <p:cNvCxnSpPr/>
          <p:nvPr/>
        </p:nvCxnSpPr>
        <p:spPr>
          <a:xfrm>
            <a:off x="1981200" y="2286000"/>
            <a:ext cx="1066800" cy="0"/>
          </a:xfrm>
          <a:prstGeom prst="line">
            <a:avLst/>
          </a:prstGeom>
          <a:ln w="508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914400" y="2819400"/>
            <a:ext cx="1981200" cy="0"/>
          </a:xfrm>
          <a:prstGeom prst="line">
            <a:avLst/>
          </a:prstGeom>
          <a:ln w="508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4876800" y="2804652"/>
            <a:ext cx="1578288" cy="14748"/>
          </a:xfrm>
          <a:prstGeom prst="line">
            <a:avLst/>
          </a:prstGeom>
          <a:ln w="508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4876800" y="2293374"/>
            <a:ext cx="1219200" cy="14391"/>
          </a:xfrm>
          <a:prstGeom prst="line">
            <a:avLst/>
          </a:prstGeom>
          <a:ln w="508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25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u="none" dirty="0" smtClean="0"/>
              <a:t>Independent</a:t>
            </a:r>
            <a:r>
              <a:rPr lang="en-GB" u="none" dirty="0" smtClean="0"/>
              <a:t> </a:t>
            </a:r>
            <a:r>
              <a:rPr lang="en-GB" u="none" dirty="0"/>
              <a:t>variable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3600" dirty="0" smtClean="0"/>
              <a:t>Is </a:t>
            </a:r>
            <a:r>
              <a:rPr lang="en-GB" sz="3600" dirty="0"/>
              <a:t>the one that </a:t>
            </a:r>
            <a:r>
              <a:rPr lang="en-GB" sz="3600" dirty="0" smtClean="0"/>
              <a:t>you want to </a:t>
            </a:r>
            <a:r>
              <a:rPr lang="en-GB" sz="3600" b="1" dirty="0" smtClean="0"/>
              <a:t>change</a:t>
            </a:r>
            <a:r>
              <a:rPr lang="en-GB" sz="3600" dirty="0" smtClean="0"/>
              <a:t>. </a:t>
            </a:r>
          </a:p>
          <a:p>
            <a:r>
              <a:rPr lang="en-GB" sz="3600" dirty="0" smtClean="0"/>
              <a:t>Fair Testing:</a:t>
            </a:r>
          </a:p>
          <a:p>
            <a:pPr lvl="1"/>
            <a:r>
              <a:rPr lang="en-GB" sz="3200" dirty="0" smtClean="0"/>
              <a:t>Why </a:t>
            </a:r>
            <a:r>
              <a:rPr lang="en-GB" sz="3200" dirty="0"/>
              <a:t>just one? </a:t>
            </a:r>
            <a:endParaRPr lang="en-GB" sz="3200" dirty="0" smtClean="0"/>
          </a:p>
          <a:p>
            <a:pPr lvl="2"/>
            <a:r>
              <a:rPr lang="en-GB" sz="2800" dirty="0" smtClean="0"/>
              <a:t>Well</a:t>
            </a:r>
            <a:r>
              <a:rPr lang="en-GB" sz="2800" dirty="0"/>
              <a:t>, if you changed more than one variable it would be hard to figure out which change is causing what you observe.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14161-8274-4CA9-BD3C-D512D3E9080C}" type="datetime1">
              <a:rPr lang="en-US" smtClean="0"/>
              <a:t>8/29/2017</a:t>
            </a:fld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>
            <a:off x="2362200" y="1295400"/>
            <a:ext cx="4419600" cy="0"/>
          </a:xfrm>
          <a:prstGeom prst="line">
            <a:avLst/>
          </a:prstGeom>
          <a:ln w="508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4495800" y="2286000"/>
            <a:ext cx="2743200" cy="0"/>
          </a:xfrm>
          <a:prstGeom prst="line">
            <a:avLst/>
          </a:prstGeom>
          <a:ln w="508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936312" y="2971800"/>
            <a:ext cx="2111688" cy="0"/>
          </a:xfrm>
          <a:prstGeom prst="line">
            <a:avLst/>
          </a:prstGeom>
          <a:ln w="508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2971800" y="3581400"/>
            <a:ext cx="540774" cy="0"/>
          </a:xfrm>
          <a:prstGeom prst="line">
            <a:avLst/>
          </a:prstGeom>
          <a:ln w="508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3276600" y="4572000"/>
            <a:ext cx="4690198" cy="0"/>
          </a:xfrm>
          <a:prstGeom prst="line">
            <a:avLst/>
          </a:prstGeom>
          <a:ln w="508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1905000" y="4953000"/>
            <a:ext cx="3505200" cy="0"/>
          </a:xfrm>
          <a:prstGeom prst="line">
            <a:avLst/>
          </a:prstGeom>
          <a:ln w="508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6409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Subtitle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263EC-3B99-49D0-9DEB-76BFD22D585B}" type="datetime1">
              <a:rPr lang="en-US" smtClean="0"/>
              <a:t>8/29/2017</a:t>
            </a:fld>
            <a:endParaRPr lang="en-US"/>
          </a:p>
        </p:txBody>
      </p:sp>
      <p:pic>
        <p:nvPicPr>
          <p:cNvPr id="4" name="Picture 5" descr="http://image.slidesharecdn.com/experimental-design4425/95/slide-6-1024.jpg?cb=1188843563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838200" y="4800600"/>
            <a:ext cx="6705600" cy="1828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981200" y="4114889"/>
            <a:ext cx="5562599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3600" b="1" dirty="0" smtClean="0"/>
              <a:t>What do I want to change?</a:t>
            </a:r>
            <a:endParaRPr lang="en-GB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Independent</a:t>
            </a:r>
            <a:r>
              <a:rPr lang="en-GB" dirty="0" smtClean="0"/>
              <a:t> variable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3600" dirty="0" smtClean="0"/>
              <a:t>Do longer legged people tend to run faster?</a:t>
            </a:r>
          </a:p>
          <a:p>
            <a:endParaRPr lang="en-GB" sz="3600" dirty="0" smtClean="0"/>
          </a:p>
          <a:p>
            <a:r>
              <a:rPr lang="en-GB" sz="3600" dirty="0" smtClean="0"/>
              <a:t>What is the </a:t>
            </a:r>
            <a:r>
              <a:rPr lang="en-GB" sz="3600" b="1" dirty="0" smtClean="0"/>
              <a:t>independent</a:t>
            </a:r>
            <a:r>
              <a:rPr lang="en-GB" sz="3600" dirty="0" smtClean="0"/>
              <a:t> variable?</a:t>
            </a:r>
          </a:p>
          <a:p>
            <a:pPr lvl="1"/>
            <a:r>
              <a:rPr lang="en-GB" sz="2400" dirty="0" smtClean="0"/>
              <a:t>Answer on a whiteboard. You may discuss with your colleagues but you must write an individual answer on a whiteboard.</a:t>
            </a:r>
          </a:p>
          <a:p>
            <a:pPr lvl="2"/>
            <a:r>
              <a:rPr lang="en-GB" sz="4000" b="1" dirty="0" smtClean="0"/>
              <a:t>Length of legs</a:t>
            </a:r>
            <a:endParaRPr lang="en-GB" sz="4000" b="1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14161-8274-4CA9-BD3C-D512D3E9080C}" type="datetime1">
              <a:rPr lang="en-US" smtClean="0"/>
              <a:t>8/29/2017</a:t>
            </a:fld>
            <a:endParaRPr lang="en-US"/>
          </a:p>
        </p:txBody>
      </p:sp>
      <p:pic>
        <p:nvPicPr>
          <p:cNvPr id="1026" name="Picture 2" descr="Image result for small whiteboar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0359" y="5181600"/>
            <a:ext cx="1534378" cy="1228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9247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Independent</a:t>
            </a:r>
            <a:r>
              <a:rPr lang="en-GB" dirty="0"/>
              <a:t> variable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In pairs, one thinks of an experiment and explains to the other, the other states the </a:t>
            </a:r>
            <a:r>
              <a:rPr lang="en-GB" dirty="0" smtClean="0"/>
              <a:t>independent variable </a:t>
            </a:r>
            <a:r>
              <a:rPr lang="en-GB" dirty="0"/>
              <a:t>for the experiment</a:t>
            </a:r>
            <a:r>
              <a:rPr lang="en-GB" dirty="0" smtClean="0"/>
              <a:t>.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F725B-4CF5-4A23-9D08-F73EF49786F6}" type="datetime1">
              <a:rPr lang="en-GB" smtClean="0"/>
              <a:t>29/08/2017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7492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D</a:t>
            </a:r>
            <a:r>
              <a:rPr lang="en-GB" b="1" dirty="0" smtClean="0"/>
              <a:t>ependent</a:t>
            </a:r>
            <a:r>
              <a:rPr lang="en-GB" dirty="0" smtClean="0"/>
              <a:t> </a:t>
            </a:r>
            <a:r>
              <a:rPr lang="en-GB" dirty="0"/>
              <a:t>variable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356980"/>
            <a:ext cx="7772400" cy="3891419"/>
          </a:xfrm>
        </p:spPr>
        <p:txBody>
          <a:bodyPr>
            <a:normAutofit fontScale="77500" lnSpcReduction="20000"/>
          </a:bodyPr>
          <a:lstStyle/>
          <a:p>
            <a:r>
              <a:rPr lang="en-GB" sz="3600" dirty="0" smtClean="0"/>
              <a:t>Is </a:t>
            </a:r>
            <a:r>
              <a:rPr lang="en-GB" sz="3600" dirty="0"/>
              <a:t>the one that </a:t>
            </a:r>
            <a:r>
              <a:rPr lang="en-GB" sz="3600" dirty="0" smtClean="0"/>
              <a:t>you </a:t>
            </a:r>
            <a:r>
              <a:rPr lang="en-GB" sz="3600" b="1" dirty="0" smtClean="0"/>
              <a:t>measure</a:t>
            </a:r>
            <a:r>
              <a:rPr lang="en-GB" sz="3600" dirty="0" smtClean="0"/>
              <a:t>. </a:t>
            </a:r>
          </a:p>
          <a:p>
            <a:r>
              <a:rPr lang="en-GB" sz="3600" dirty="0" smtClean="0"/>
              <a:t>Fair Testing:</a:t>
            </a:r>
          </a:p>
          <a:p>
            <a:pPr lvl="1"/>
            <a:r>
              <a:rPr lang="en-GB" sz="3200" dirty="0" smtClean="0"/>
              <a:t>Why </a:t>
            </a:r>
            <a:r>
              <a:rPr lang="en-GB" sz="3200" dirty="0"/>
              <a:t>just one? </a:t>
            </a:r>
            <a:endParaRPr lang="en-GB" sz="3200" dirty="0" smtClean="0"/>
          </a:p>
          <a:p>
            <a:pPr lvl="2"/>
            <a:r>
              <a:rPr lang="en-GB" sz="2800" dirty="0" smtClean="0"/>
              <a:t>Well, if you more than one variable changing it would be impossible to know whether or how the independent variable is actually causing the dependent variable to change or not </a:t>
            </a:r>
            <a:r>
              <a:rPr lang="en-GB" sz="2600" i="1" dirty="0" smtClean="0"/>
              <a:t>(maybe one or more of the other variables which are also causes)</a:t>
            </a:r>
            <a:r>
              <a:rPr lang="en-GB" sz="2800" dirty="0" smtClean="0"/>
              <a:t>.</a:t>
            </a:r>
          </a:p>
          <a:p>
            <a:pPr lvl="2"/>
            <a:r>
              <a:rPr lang="en-GB" sz="2800" dirty="0" smtClean="0"/>
              <a:t>Actually it is possible to have more than one dependent variable as long as you know for sure that each dependent variable has no effect on the others.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14161-8274-4CA9-BD3C-D512D3E9080C}" type="datetime1">
              <a:rPr lang="en-US" smtClean="0"/>
              <a:t>8/29/2017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6112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8" descr="http://image.slidesharecdn.com/experimental-design4425/95/slide-9-728.jpg?cb=118884356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914400" y="4800600"/>
            <a:ext cx="7467600" cy="1828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819FD-8EE4-4B6A-A911-3E8A2145B6D0}" type="datetime1">
              <a:rPr lang="en-US" smtClean="0"/>
              <a:t>8/29/2017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Dependent</a:t>
            </a:r>
            <a:r>
              <a:rPr lang="en-GB" dirty="0" smtClean="0"/>
              <a:t> </a:t>
            </a:r>
            <a:r>
              <a:rPr lang="en-GB" dirty="0"/>
              <a:t>variable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3600" dirty="0"/>
              <a:t>Do longer legged people tend to </a:t>
            </a:r>
            <a:r>
              <a:rPr lang="en-GB" sz="3600" dirty="0" smtClean="0"/>
              <a:t>run </a:t>
            </a:r>
            <a:r>
              <a:rPr lang="en-GB" sz="3600" dirty="0"/>
              <a:t>faster</a:t>
            </a:r>
            <a:r>
              <a:rPr lang="en-GB" sz="3600" dirty="0" smtClean="0"/>
              <a:t>?</a:t>
            </a:r>
          </a:p>
          <a:p>
            <a:endParaRPr lang="en-GB" sz="3600" dirty="0" smtClean="0"/>
          </a:p>
          <a:p>
            <a:r>
              <a:rPr lang="en-GB" sz="3600" dirty="0" smtClean="0"/>
              <a:t>What is the </a:t>
            </a:r>
            <a:r>
              <a:rPr lang="en-GB" sz="3600" b="1" dirty="0" smtClean="0"/>
              <a:t>dependent</a:t>
            </a:r>
            <a:r>
              <a:rPr lang="en-GB" sz="3600" dirty="0" smtClean="0"/>
              <a:t> variable?</a:t>
            </a:r>
          </a:p>
          <a:p>
            <a:pPr lvl="1"/>
            <a:r>
              <a:rPr lang="en-GB" sz="2400" dirty="0" smtClean="0"/>
              <a:t>Answer on a whiteboard. You may discuss with your colleagues but you must write an individual answer on a whiteboard.</a:t>
            </a:r>
          </a:p>
          <a:p>
            <a:pPr lvl="2"/>
            <a:r>
              <a:rPr lang="en-GB" sz="4000" b="1" dirty="0" smtClean="0"/>
              <a:t>time</a:t>
            </a:r>
            <a:endParaRPr lang="en-GB" sz="2800" b="1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14161-8274-4CA9-BD3C-D512D3E9080C}" type="datetime1">
              <a:rPr lang="en-US" smtClean="0"/>
              <a:t>8/29/2017</a:t>
            </a:fld>
            <a:endParaRPr lang="en-US"/>
          </a:p>
        </p:txBody>
      </p:sp>
      <p:pic>
        <p:nvPicPr>
          <p:cNvPr id="6" name="Picture 2" descr="Image result for small whiteboar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8572" y="5029154"/>
            <a:ext cx="1534378" cy="1228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9144000" y="6473428"/>
            <a:ext cx="18293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7 Mg 21/08/2017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24264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D</a:t>
            </a:r>
            <a:r>
              <a:rPr lang="en-GB" b="1" dirty="0" smtClean="0"/>
              <a:t>ependent</a:t>
            </a:r>
            <a:r>
              <a:rPr lang="en-GB" dirty="0" smtClean="0"/>
              <a:t> </a:t>
            </a:r>
            <a:r>
              <a:rPr lang="en-GB" dirty="0"/>
              <a:t>variable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In pairs, one thinks of an experiment and explains to the other, the other states the </a:t>
            </a:r>
            <a:r>
              <a:rPr lang="en-GB" dirty="0" smtClean="0"/>
              <a:t>dependent variable </a:t>
            </a:r>
            <a:r>
              <a:rPr lang="en-GB" dirty="0"/>
              <a:t>for the experiment</a:t>
            </a:r>
            <a:r>
              <a:rPr lang="en-GB" dirty="0" smtClean="0"/>
              <a:t>.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F725B-4CF5-4A23-9D08-F73EF49786F6}" type="datetime1">
              <a:rPr lang="en-GB" smtClean="0"/>
              <a:t>29/08/2017</a:t>
            </a:fld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9144000" y="6488668"/>
            <a:ext cx="18149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7 Ca, 21/08/2017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79081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Control</a:t>
            </a:r>
            <a:r>
              <a:rPr lang="en-GB" dirty="0" smtClean="0"/>
              <a:t> variables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356980"/>
            <a:ext cx="7772400" cy="3891419"/>
          </a:xfrm>
        </p:spPr>
        <p:txBody>
          <a:bodyPr>
            <a:normAutofit/>
          </a:bodyPr>
          <a:lstStyle/>
          <a:p>
            <a:r>
              <a:rPr lang="en-GB" sz="3600" dirty="0" smtClean="0"/>
              <a:t>Things you don’t want to change. </a:t>
            </a:r>
          </a:p>
          <a:p>
            <a:r>
              <a:rPr lang="en-GB" sz="3600" dirty="0" smtClean="0"/>
              <a:t>Fair Testing:</a:t>
            </a:r>
          </a:p>
          <a:p>
            <a:pPr lvl="1"/>
            <a:r>
              <a:rPr lang="en-GB" sz="3200" dirty="0" smtClean="0"/>
              <a:t>As explained earlier, most experiments allow only 2 variables </a:t>
            </a:r>
            <a:r>
              <a:rPr lang="en-GB" i="1" dirty="0" smtClean="0"/>
              <a:t>(independent and dependent) </a:t>
            </a:r>
            <a:r>
              <a:rPr lang="en-GB" sz="3200" dirty="0" smtClean="0"/>
              <a:t>to change. Everything else must be kept the same.</a:t>
            </a:r>
            <a:endParaRPr lang="en-GB" sz="2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14161-8274-4CA9-BD3C-D512D3E9080C}" type="datetime1">
              <a:rPr lang="en-US" smtClean="0"/>
              <a:t>8/29/2017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3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11" descr="http://image.slidesharecdn.com/experimental-design4425/95/slide-12-728.jpg?cb=118884356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838200" y="4800600"/>
            <a:ext cx="7620000" cy="1828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62D55-9625-4831-9AFA-CF9F0D221B63}" type="datetime1">
              <a:rPr lang="en-US" smtClean="0"/>
              <a:t>8/29/2017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Control</a:t>
            </a:r>
            <a:r>
              <a:rPr lang="en-GB" dirty="0"/>
              <a:t> variables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GB" sz="3600" dirty="0"/>
              <a:t>Do longer legged people tend to </a:t>
            </a:r>
            <a:r>
              <a:rPr lang="en-GB" sz="3600" dirty="0" smtClean="0"/>
              <a:t>run </a:t>
            </a:r>
            <a:r>
              <a:rPr lang="en-GB" sz="3600" dirty="0"/>
              <a:t>faster</a:t>
            </a:r>
            <a:r>
              <a:rPr lang="en-GB" sz="3600" dirty="0" smtClean="0"/>
              <a:t>?</a:t>
            </a:r>
          </a:p>
          <a:p>
            <a:endParaRPr lang="en-GB" sz="3600" dirty="0" smtClean="0"/>
          </a:p>
          <a:p>
            <a:r>
              <a:rPr lang="en-GB" sz="3600" dirty="0" smtClean="0"/>
              <a:t>What are possible </a:t>
            </a:r>
            <a:r>
              <a:rPr lang="en-GB" sz="3600" b="1" dirty="0" smtClean="0"/>
              <a:t>control</a:t>
            </a:r>
            <a:r>
              <a:rPr lang="en-GB" sz="3600" dirty="0" smtClean="0"/>
              <a:t> variables?</a:t>
            </a:r>
          </a:p>
          <a:p>
            <a:pPr lvl="1"/>
            <a:r>
              <a:rPr lang="en-GB" sz="2600" dirty="0"/>
              <a:t>Answer on a whiteboard. You may discuss with your colleagues but you must write an individual answer on a whiteboard</a:t>
            </a:r>
            <a:r>
              <a:rPr lang="en-GB" sz="2600" dirty="0" smtClean="0"/>
              <a:t>.</a:t>
            </a:r>
          </a:p>
          <a:p>
            <a:pPr lvl="2"/>
            <a:r>
              <a:rPr lang="en-GB" sz="4000" b="1" dirty="0" smtClean="0"/>
              <a:t>weight, strength, body type, gender, …</a:t>
            </a:r>
            <a:endParaRPr lang="en-GB" sz="4000" b="1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14161-8274-4CA9-BD3C-D512D3E9080C}" type="datetime1">
              <a:rPr lang="en-US" smtClean="0"/>
              <a:t>8/29/2017</a:t>
            </a:fld>
            <a:endParaRPr lang="en-US"/>
          </a:p>
        </p:txBody>
      </p:sp>
      <p:pic>
        <p:nvPicPr>
          <p:cNvPr id="5" name="Picture 2" descr="Image result for small whiteboar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0" y="5257398"/>
            <a:ext cx="1295400" cy="1037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9296400" y="6488668"/>
            <a:ext cx="34429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7 Ru 22/08/2017, 8 </a:t>
            </a:r>
            <a:r>
              <a:rPr lang="en-GB" dirty="0" err="1" smtClean="0"/>
              <a:t>Sr</a:t>
            </a:r>
            <a:r>
              <a:rPr lang="en-GB" dirty="0" smtClean="0"/>
              <a:t> 21/08/2017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00476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Control</a:t>
            </a:r>
            <a:r>
              <a:rPr lang="en-GB" dirty="0" smtClean="0"/>
              <a:t> variables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In pairs, one thinks of an experiment and explains to the other, the other states the </a:t>
            </a:r>
            <a:r>
              <a:rPr lang="en-GB" dirty="0" smtClean="0"/>
              <a:t>control variables </a:t>
            </a:r>
            <a:r>
              <a:rPr lang="en-GB" dirty="0"/>
              <a:t>for the experiment</a:t>
            </a:r>
            <a:r>
              <a:rPr lang="en-GB" dirty="0" smtClean="0"/>
              <a:t>.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F725B-4CF5-4A23-9D08-F73EF49786F6}" type="datetime1">
              <a:rPr lang="en-GB" smtClean="0"/>
              <a:t>29/08/2017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7096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Experimental errors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356980"/>
            <a:ext cx="7772400" cy="3891419"/>
          </a:xfrm>
        </p:spPr>
        <p:txBody>
          <a:bodyPr>
            <a:normAutofit/>
          </a:bodyPr>
          <a:lstStyle/>
          <a:p>
            <a:r>
              <a:rPr lang="en-GB" sz="3600" dirty="0" smtClean="0"/>
              <a:t>Parallax errors:</a:t>
            </a:r>
          </a:p>
          <a:p>
            <a:endParaRPr lang="en-GB" sz="3600" dirty="0"/>
          </a:p>
          <a:p>
            <a:endParaRPr lang="en-GB" sz="3600" dirty="0" smtClean="0"/>
          </a:p>
          <a:p>
            <a:pPr lvl="1"/>
            <a:endParaRPr lang="en-GB" dirty="0" smtClean="0"/>
          </a:p>
          <a:p>
            <a:pPr lvl="1"/>
            <a:endParaRPr lang="en-GB" dirty="0" smtClean="0"/>
          </a:p>
          <a:p>
            <a:pPr lvl="1"/>
            <a:endParaRPr lang="en-GB" dirty="0" smtClean="0"/>
          </a:p>
          <a:p>
            <a:pPr lvl="1"/>
            <a:endParaRPr lang="en-GB" dirty="0"/>
          </a:p>
          <a:p>
            <a:pPr marL="457200" lvl="1" indent="0">
              <a:buNone/>
            </a:pP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14161-8274-4CA9-BD3C-D512D3E9080C}" type="datetime1">
              <a:rPr lang="en-US" smtClean="0"/>
              <a:t>8/29/2017</a:t>
            </a:fld>
            <a:endParaRPr lang="en-US"/>
          </a:p>
        </p:txBody>
      </p:sp>
      <p:pic>
        <p:nvPicPr>
          <p:cNvPr id="2054" name="Picture 6" descr="Parallax errors 的图像结果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2514600"/>
            <a:ext cx="4440834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685800" y="2963861"/>
            <a:ext cx="306923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Orient your line of sight directly above the measurement marking </a:t>
            </a:r>
            <a:r>
              <a:rPr lang="en-GB" sz="2400" dirty="0" smtClean="0"/>
              <a:t>an </a:t>
            </a:r>
            <a:r>
              <a:rPr lang="en-GB" sz="2400" dirty="0"/>
              <a:t>imaginary vertical line connects your eye, the marking and the object.</a:t>
            </a:r>
            <a:endParaRPr lang="en-GB" sz="2800" dirty="0"/>
          </a:p>
        </p:txBody>
      </p:sp>
      <p:sp>
        <p:nvSpPr>
          <p:cNvPr id="5" name="Rectangle 4"/>
          <p:cNvSpPr/>
          <p:nvPr/>
        </p:nvSpPr>
        <p:spPr>
          <a:xfrm>
            <a:off x="1447800" y="5714125"/>
            <a:ext cx="601980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GB" sz="2400" dirty="0"/>
              <a:t>These can occur in almost every experiment.</a:t>
            </a:r>
          </a:p>
        </p:txBody>
      </p:sp>
      <p:pic>
        <p:nvPicPr>
          <p:cNvPr id="8" name="Picture 22" descr="wrong 的图像结果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765" y="2441991"/>
            <a:ext cx="779221" cy="768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4" descr="tick transparent 的图像结果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0565" y="1635018"/>
            <a:ext cx="1456372" cy="1443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2" descr="wrong 的图像结果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0578" y="2355802"/>
            <a:ext cx="779221" cy="768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9896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Experimental errors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356980"/>
            <a:ext cx="7772400" cy="3891419"/>
          </a:xfrm>
        </p:spPr>
        <p:txBody>
          <a:bodyPr>
            <a:normAutofit fontScale="85000" lnSpcReduction="20000"/>
          </a:bodyPr>
          <a:lstStyle/>
          <a:p>
            <a:r>
              <a:rPr lang="en-GB" sz="3600" dirty="0"/>
              <a:t>Zero errors:</a:t>
            </a:r>
          </a:p>
          <a:p>
            <a:endParaRPr lang="en-GB" sz="3600" dirty="0"/>
          </a:p>
          <a:p>
            <a:endParaRPr lang="en-GB" sz="3600" dirty="0" smtClean="0"/>
          </a:p>
          <a:p>
            <a:pPr lvl="1"/>
            <a:endParaRPr lang="en-GB" dirty="0" smtClean="0"/>
          </a:p>
          <a:p>
            <a:pPr lvl="1"/>
            <a:endParaRPr lang="en-GB" dirty="0" smtClean="0"/>
          </a:p>
          <a:p>
            <a:pPr lvl="1"/>
            <a:endParaRPr lang="en-GB" dirty="0" smtClean="0"/>
          </a:p>
          <a:p>
            <a:pPr lvl="1"/>
            <a:endParaRPr lang="en-GB" dirty="0"/>
          </a:p>
          <a:p>
            <a:pPr lvl="1"/>
            <a:r>
              <a:rPr lang="en-GB" dirty="0" smtClean="0"/>
              <a:t>These can occur in almost every experiment.</a:t>
            </a:r>
          </a:p>
          <a:p>
            <a:pPr marL="457200" lvl="1" indent="0">
              <a:buNone/>
            </a:pP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14161-8274-4CA9-BD3C-D512D3E9080C}" type="datetime1">
              <a:rPr lang="en-US" smtClean="0"/>
              <a:t>8/29/2017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85800" y="2963861"/>
            <a:ext cx="306923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GB" sz="2800" dirty="0"/>
          </a:p>
        </p:txBody>
      </p:sp>
      <p:pic>
        <p:nvPicPr>
          <p:cNvPr id="4102" name="Picture 6" descr="measuring tape 的图像结果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33400" y="4748872"/>
            <a:ext cx="8077200" cy="685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6" name="Straight Connector 15"/>
          <p:cNvCxnSpPr/>
          <p:nvPr/>
        </p:nvCxnSpPr>
        <p:spPr>
          <a:xfrm>
            <a:off x="1713600" y="3663953"/>
            <a:ext cx="0" cy="1084919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1981200" y="3657600"/>
            <a:ext cx="0" cy="1084919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2816224" y="7360316"/>
            <a:ext cx="0" cy="401489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1447800" y="3663953"/>
            <a:ext cx="0" cy="1084919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08" name="Picture 12" descr="start line clip art 的图像结果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85" t="12845" r="15385" b="61108"/>
          <a:stretch/>
        </p:blipFill>
        <p:spPr bwMode="auto">
          <a:xfrm>
            <a:off x="1027800" y="2820700"/>
            <a:ext cx="1371600" cy="53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2" descr="wrong 的图像结果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298" y="3657600"/>
            <a:ext cx="779221" cy="768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14" descr="tick transparent 的图像结果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900" y="4713409"/>
            <a:ext cx="1456372" cy="1443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2" descr="wrong 的图像结果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2261" y="3842335"/>
            <a:ext cx="779221" cy="768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9296400" y="6462951"/>
            <a:ext cx="15840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8 Ra, 21/08/17</a:t>
            </a:r>
          </a:p>
        </p:txBody>
      </p:sp>
    </p:spTree>
    <p:extLst>
      <p:ext uri="{BB962C8B-B14F-4D97-AF65-F5344CB8AC3E}">
        <p14:creationId xmlns:p14="http://schemas.microsoft.com/office/powerpoint/2010/main" val="1149457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Experimental errors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356980"/>
            <a:ext cx="7772400" cy="3891419"/>
          </a:xfrm>
        </p:spPr>
        <p:txBody>
          <a:bodyPr>
            <a:normAutofit/>
          </a:bodyPr>
          <a:lstStyle/>
          <a:p>
            <a:r>
              <a:rPr lang="en-GB" dirty="0" smtClean="0"/>
              <a:t>Others depend on the experiment:</a:t>
            </a:r>
          </a:p>
          <a:p>
            <a:pPr lvl="1"/>
            <a:r>
              <a:rPr lang="en-GB" dirty="0"/>
              <a:t>B</a:t>
            </a:r>
            <a:r>
              <a:rPr lang="en-GB" dirty="0" smtClean="0"/>
              <a:t>asically when controlled variables have not been thought of or accuracy errors.</a:t>
            </a:r>
          </a:p>
          <a:p>
            <a:pPr lvl="1"/>
            <a:r>
              <a:rPr lang="en-GB" dirty="0"/>
              <a:t>Do longer legged people tend to </a:t>
            </a:r>
            <a:r>
              <a:rPr lang="en-GB" dirty="0" smtClean="0"/>
              <a:t>run </a:t>
            </a:r>
            <a:r>
              <a:rPr lang="en-GB" dirty="0"/>
              <a:t>faster</a:t>
            </a:r>
            <a:r>
              <a:rPr lang="en-GB" dirty="0" smtClean="0"/>
              <a:t>?</a:t>
            </a:r>
          </a:p>
          <a:p>
            <a:pPr lvl="2"/>
            <a:r>
              <a:rPr lang="en-GB" dirty="0" smtClean="0"/>
              <a:t>What possible errors can happen here?</a:t>
            </a:r>
          </a:p>
          <a:p>
            <a:pPr lvl="3"/>
            <a:r>
              <a:rPr lang="en-GB" dirty="0" smtClean="0"/>
              <a:t>Distance variations / Accuracy of starting point</a:t>
            </a:r>
          </a:p>
          <a:p>
            <a:pPr lvl="1"/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14161-8274-4CA9-BD3C-D512D3E9080C}" type="datetime1">
              <a:rPr lang="en-US" smtClean="0"/>
              <a:t>8/29/2017</a:t>
            </a:fld>
            <a:endParaRPr lang="en-US"/>
          </a:p>
        </p:txBody>
      </p:sp>
      <p:pic>
        <p:nvPicPr>
          <p:cNvPr id="5124" name="Picture 4" descr="foot over the line race clipart 的图像结果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6300" y="5293559"/>
            <a:ext cx="1917700" cy="1564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starting positions race clipart 的图像结果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293558"/>
            <a:ext cx="2081687" cy="1561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2804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Experimental errors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356980"/>
            <a:ext cx="7772400" cy="3891419"/>
          </a:xfrm>
        </p:spPr>
        <p:txBody>
          <a:bodyPr>
            <a:normAutofit/>
          </a:bodyPr>
          <a:lstStyle/>
          <a:p>
            <a:r>
              <a:rPr lang="en-GB" dirty="0" smtClean="0"/>
              <a:t>Others depend on the experiment:</a:t>
            </a:r>
          </a:p>
          <a:p>
            <a:pPr lvl="1"/>
            <a:r>
              <a:rPr lang="en-GB" dirty="0"/>
              <a:t>Do longer legged people tend to </a:t>
            </a:r>
            <a:r>
              <a:rPr lang="en-GB" dirty="0" smtClean="0"/>
              <a:t>run </a:t>
            </a:r>
            <a:r>
              <a:rPr lang="en-GB" dirty="0"/>
              <a:t>faster</a:t>
            </a:r>
            <a:r>
              <a:rPr lang="en-GB" dirty="0" smtClean="0"/>
              <a:t>?</a:t>
            </a:r>
          </a:p>
          <a:p>
            <a:pPr lvl="2"/>
            <a:r>
              <a:rPr lang="en-GB" dirty="0" smtClean="0"/>
              <a:t>What possible errors can happen here?</a:t>
            </a:r>
          </a:p>
          <a:p>
            <a:pPr lvl="3"/>
            <a:r>
              <a:rPr lang="en-GB" dirty="0" smtClean="0"/>
              <a:t>Wet / Dry surfaces / Weather</a:t>
            </a:r>
          </a:p>
          <a:p>
            <a:pPr lvl="1"/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14161-8274-4CA9-BD3C-D512D3E9080C}" type="datetime1">
              <a:rPr lang="en-US" smtClean="0"/>
              <a:t>8/29/2017</a:t>
            </a:fld>
            <a:endParaRPr lang="en-US"/>
          </a:p>
        </p:txBody>
      </p:sp>
      <p:pic>
        <p:nvPicPr>
          <p:cNvPr id="6150" name="Picture 6" descr="running race windy clip art 的图像结果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4302689"/>
            <a:ext cx="1828800" cy="1950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4" name="Picture 10" descr="runner clip art 的图像结果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0739" y="4620785"/>
            <a:ext cx="1247775" cy="1314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7603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Experimental errors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356980"/>
            <a:ext cx="7772400" cy="3891419"/>
          </a:xfrm>
        </p:spPr>
        <p:txBody>
          <a:bodyPr>
            <a:normAutofit/>
          </a:bodyPr>
          <a:lstStyle/>
          <a:p>
            <a:r>
              <a:rPr lang="en-GB" dirty="0" smtClean="0"/>
              <a:t>Others depend on the experiment:</a:t>
            </a:r>
          </a:p>
          <a:p>
            <a:pPr lvl="1"/>
            <a:r>
              <a:rPr lang="en-GB" dirty="0"/>
              <a:t>Do longer legged people tend to </a:t>
            </a:r>
            <a:r>
              <a:rPr lang="en-GB" dirty="0" smtClean="0"/>
              <a:t>run </a:t>
            </a:r>
            <a:r>
              <a:rPr lang="en-GB" dirty="0"/>
              <a:t>faster</a:t>
            </a:r>
            <a:r>
              <a:rPr lang="en-GB" dirty="0" smtClean="0"/>
              <a:t>?</a:t>
            </a:r>
          </a:p>
          <a:p>
            <a:pPr lvl="2"/>
            <a:r>
              <a:rPr lang="en-GB" dirty="0" smtClean="0"/>
              <a:t>Wind resistance</a:t>
            </a:r>
          </a:p>
          <a:p>
            <a:pPr lvl="1"/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14161-8274-4CA9-BD3C-D512D3E9080C}" type="datetime1">
              <a:rPr lang="en-US" smtClean="0"/>
              <a:t>8/29/2017</a:t>
            </a:fld>
            <a:endParaRPr lang="en-US"/>
          </a:p>
        </p:txBody>
      </p:sp>
      <p:pic>
        <p:nvPicPr>
          <p:cNvPr id="6146" name="Picture 2" descr="running race rain clip art 的图像结果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4540592"/>
            <a:ext cx="2514600" cy="1784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running race rain clip art 的图像结果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925" y="4572001"/>
            <a:ext cx="2352675" cy="1745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7824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Experimental errors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356980"/>
            <a:ext cx="7772400" cy="3891419"/>
          </a:xfrm>
        </p:spPr>
        <p:txBody>
          <a:bodyPr>
            <a:normAutofit/>
          </a:bodyPr>
          <a:lstStyle/>
          <a:p>
            <a:r>
              <a:rPr lang="en-GB" dirty="0" smtClean="0"/>
              <a:t>Others depend on the experiment:</a:t>
            </a:r>
          </a:p>
          <a:p>
            <a:pPr lvl="1"/>
            <a:r>
              <a:rPr lang="en-GB" dirty="0"/>
              <a:t>Do longer legged people tend to </a:t>
            </a:r>
            <a:r>
              <a:rPr lang="en-GB" dirty="0" smtClean="0"/>
              <a:t>run </a:t>
            </a:r>
            <a:r>
              <a:rPr lang="en-GB" dirty="0"/>
              <a:t>faster</a:t>
            </a:r>
            <a:r>
              <a:rPr lang="en-GB" dirty="0" smtClean="0"/>
              <a:t>?</a:t>
            </a:r>
          </a:p>
          <a:p>
            <a:pPr lvl="2"/>
            <a:r>
              <a:rPr lang="en-GB" dirty="0" smtClean="0"/>
              <a:t>Timing variations</a:t>
            </a:r>
          </a:p>
          <a:p>
            <a:pPr lvl="1"/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14161-8274-4CA9-BD3C-D512D3E9080C}" type="datetime1">
              <a:rPr lang="en-US" smtClean="0"/>
              <a:t>8/29/2017</a:t>
            </a:fld>
            <a:endParaRPr lang="en-US"/>
          </a:p>
        </p:txBody>
      </p:sp>
      <p:pic>
        <p:nvPicPr>
          <p:cNvPr id="8196" name="Picture 4" descr="stopwatch clipart 的图像结果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3680109"/>
            <a:ext cx="2209800" cy="2568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5191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Minimising errors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Errors can never be absolutely avoided though.</a:t>
            </a:r>
          </a:p>
          <a:p>
            <a:r>
              <a:rPr lang="en-GB" dirty="0" smtClean="0"/>
              <a:t>So </a:t>
            </a:r>
            <a:r>
              <a:rPr lang="en-GB" b="1" dirty="0" smtClean="0"/>
              <a:t>repeating </a:t>
            </a:r>
            <a:r>
              <a:rPr lang="en-GB" dirty="0" smtClean="0"/>
              <a:t>and</a:t>
            </a:r>
            <a:r>
              <a:rPr lang="en-GB" b="1" dirty="0" smtClean="0"/>
              <a:t> </a:t>
            </a:r>
            <a:r>
              <a:rPr lang="en-GB" dirty="0" smtClean="0"/>
              <a:t>then</a:t>
            </a:r>
            <a:r>
              <a:rPr lang="en-GB" b="1" dirty="0" smtClean="0"/>
              <a:t> averaging measurements </a:t>
            </a:r>
            <a:r>
              <a:rPr lang="en-GB" dirty="0" smtClean="0"/>
              <a:t>can reduce their effects.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14161-8274-4CA9-BD3C-D512D3E9080C}" type="datetime1">
              <a:rPr lang="en-US" smtClean="0"/>
              <a:t>8/29/2017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673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Plenary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362199"/>
            <a:ext cx="7772400" cy="1905001"/>
          </a:xfrm>
        </p:spPr>
        <p:txBody>
          <a:bodyPr>
            <a:normAutofit fontScale="70000" lnSpcReduction="20000"/>
          </a:bodyPr>
          <a:lstStyle/>
          <a:p>
            <a:r>
              <a:rPr lang="en-GB" dirty="0"/>
              <a:t>In </a:t>
            </a:r>
            <a:r>
              <a:rPr lang="en-GB" dirty="0" smtClean="0"/>
              <a:t>pairs, one thinks of an experiment and explains to the other, the other states the variables for the experiment.</a:t>
            </a:r>
          </a:p>
          <a:p>
            <a:r>
              <a:rPr lang="en-GB" dirty="0" smtClean="0"/>
              <a:t>In pairs or groups explain to each other what you have learned.</a:t>
            </a:r>
          </a:p>
          <a:p>
            <a:r>
              <a:rPr lang="en-GB" dirty="0" smtClean="0"/>
              <a:t>Choose one of your lowest graded words from the vocabulary of this lesson and create a vocabulary word map.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14161-8274-4CA9-BD3C-D512D3E9080C}" type="datetime1">
              <a:rPr lang="en-US" smtClean="0"/>
              <a:t>8/29/2017</a:t>
            </a:fld>
            <a:endParaRPr lang="en-US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1176191"/>
              </p:ext>
            </p:extLst>
          </p:nvPr>
        </p:nvGraphicFramePr>
        <p:xfrm>
          <a:off x="914400" y="4252686"/>
          <a:ext cx="7391400" cy="1645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95700">
                  <a:extLst>
                    <a:ext uri="{9D8B030D-6E8A-4147-A177-3AD203B41FA5}">
                      <a16:colId xmlns:a16="http://schemas.microsoft.com/office/drawing/2014/main" val="539035974"/>
                    </a:ext>
                  </a:extLst>
                </a:gridCol>
                <a:gridCol w="3695700">
                  <a:extLst>
                    <a:ext uri="{9D8B030D-6E8A-4147-A177-3AD203B41FA5}">
                      <a16:colId xmlns:a16="http://schemas.microsoft.com/office/drawing/2014/main" val="3688053335"/>
                    </a:ext>
                  </a:extLst>
                </a:gridCol>
              </a:tblGrid>
              <a:tr h="809603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b="1" dirty="0" smtClean="0">
                          <a:solidFill>
                            <a:schemeClr val="tx1"/>
                          </a:solidFill>
                        </a:rPr>
                        <a:t>Definition in your own</a:t>
                      </a:r>
                      <a:r>
                        <a:rPr lang="en-GB" sz="2400" b="1" baseline="0" dirty="0" smtClean="0">
                          <a:solidFill>
                            <a:schemeClr val="tx1"/>
                          </a:solidFill>
                        </a:rPr>
                        <a:t> words.</a:t>
                      </a:r>
                      <a:endParaRPr lang="en-GB" sz="24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 smtClean="0">
                          <a:solidFill>
                            <a:schemeClr val="tx1"/>
                          </a:solidFill>
                        </a:rPr>
                        <a:t>Synonyms</a:t>
                      </a:r>
                      <a:endParaRPr lang="en-GB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06336992"/>
                  </a:ext>
                </a:extLst>
              </a:tr>
              <a:tr h="809603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b="1" dirty="0" smtClean="0">
                          <a:solidFill>
                            <a:schemeClr val="tx1"/>
                          </a:solidFill>
                        </a:rPr>
                        <a:t>Use it meaningfully</a:t>
                      </a:r>
                      <a:r>
                        <a:rPr lang="en-GB" sz="2400" b="1" baseline="0" dirty="0" smtClean="0">
                          <a:solidFill>
                            <a:schemeClr val="tx1"/>
                          </a:solidFill>
                        </a:rPr>
                        <a:t> in a sentence.</a:t>
                      </a:r>
                      <a:endParaRPr lang="en-GB" sz="24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b="1" dirty="0" smtClean="0">
                          <a:solidFill>
                            <a:schemeClr val="tx1"/>
                          </a:solidFill>
                        </a:rPr>
                        <a:t>Draw a  picture of it.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32750608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3733800" y="4882848"/>
            <a:ext cx="2039982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B" sz="2000" b="1" dirty="0" smtClean="0"/>
              <a:t>Vocabulary Word</a:t>
            </a:r>
            <a:endParaRPr lang="en-GB" sz="2000" b="1" dirty="0"/>
          </a:p>
        </p:txBody>
      </p:sp>
    </p:spTree>
    <p:extLst>
      <p:ext uri="{BB962C8B-B14F-4D97-AF65-F5344CB8AC3E}">
        <p14:creationId xmlns:p14="http://schemas.microsoft.com/office/powerpoint/2010/main" val="369936464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Grade yourself.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Grade yourself on the vocabulary and learning objectives </a:t>
            </a:r>
            <a:r>
              <a:rPr lang="en-GB"/>
              <a:t>of </a:t>
            </a:r>
            <a:r>
              <a:rPr lang="en-GB" smtClean="0"/>
              <a:t>the last </a:t>
            </a:r>
            <a:r>
              <a:rPr lang="en-GB" dirty="0"/>
              <a:t>lesson</a:t>
            </a:r>
            <a:r>
              <a:rPr lang="en-GB" dirty="0" smtClean="0"/>
              <a:t>.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14161-8274-4CA9-BD3C-D512D3E9080C}" type="datetime1">
              <a:rPr lang="en-US" smtClean="0"/>
              <a:t>8/29/2017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2336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EB718335317324FBA289608C9896D4C" ma:contentTypeVersion="0" ma:contentTypeDescription="Create a new document." ma:contentTypeScope="" ma:versionID="07b72504a7456c81c0b758dd1da3d73c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1b05d82d297216baf5b26c55225140df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0492ACA-D5BA-411C-BE1B-D5817A7CDDCE}">
  <ds:schemaRefs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DB541635-95BD-43E3-B947-30EF46F17A2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8A4B25F-20C9-4B9E-94F7-79343F0948A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3754</TotalTime>
  <Words>993</Words>
  <Application>Microsoft Office PowerPoint</Application>
  <PresentationFormat>On-screen Show (4:3)</PresentationFormat>
  <Paragraphs>185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30</vt:i4>
      </vt:variant>
    </vt:vector>
  </HeadingPairs>
  <TitlesOfParts>
    <vt:vector size="36" baseType="lpstr">
      <vt:lpstr>方正舒体</vt:lpstr>
      <vt:lpstr>Arial</vt:lpstr>
      <vt:lpstr>Calibri</vt:lpstr>
      <vt:lpstr>Garamond</vt:lpstr>
      <vt:lpstr>Organic</vt:lpstr>
      <vt:lpstr>Custom Design</vt:lpstr>
      <vt:lpstr>Review of Previous Lesson</vt:lpstr>
      <vt:lpstr>Experimental Variables</vt:lpstr>
      <vt:lpstr>Vocabulary</vt:lpstr>
      <vt:lpstr>Vocabulary</vt:lpstr>
      <vt:lpstr>Command Words</vt:lpstr>
      <vt:lpstr>Content / Keywords</vt:lpstr>
      <vt:lpstr>Learning Objectives</vt:lpstr>
      <vt:lpstr>Learning Objectives</vt:lpstr>
      <vt:lpstr>Variables</vt:lpstr>
      <vt:lpstr>Independent variable</vt:lpstr>
      <vt:lpstr>PowerPoint Presentation</vt:lpstr>
      <vt:lpstr>Independent variable</vt:lpstr>
      <vt:lpstr>Independent variable</vt:lpstr>
      <vt:lpstr>Dependent variable</vt:lpstr>
      <vt:lpstr>PowerPoint Presentation</vt:lpstr>
      <vt:lpstr>Dependent variable</vt:lpstr>
      <vt:lpstr>Dependent variable</vt:lpstr>
      <vt:lpstr>Control variables</vt:lpstr>
      <vt:lpstr>PowerPoint Presentation</vt:lpstr>
      <vt:lpstr>Control variables</vt:lpstr>
      <vt:lpstr>Control variables</vt:lpstr>
      <vt:lpstr>Experimental errors</vt:lpstr>
      <vt:lpstr>Experimental errors</vt:lpstr>
      <vt:lpstr>Experimental errors</vt:lpstr>
      <vt:lpstr>Experimental errors</vt:lpstr>
      <vt:lpstr>Experimental errors</vt:lpstr>
      <vt:lpstr>Experimental errors</vt:lpstr>
      <vt:lpstr>Minimising errors</vt:lpstr>
      <vt:lpstr>Plenary</vt:lpstr>
      <vt:lpstr>Grade yourself.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kelsey</dc:creator>
  <cp:lastModifiedBy>Neill Lee</cp:lastModifiedBy>
  <cp:revision>97</cp:revision>
  <dcterms:created xsi:type="dcterms:W3CDTF">2014-03-30T16:29:36Z</dcterms:created>
  <dcterms:modified xsi:type="dcterms:W3CDTF">2017-08-29T05:47:33Z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0x010100CEB718335317324FBA289608C9896D4C</vt:lpwstr>
  </property>
  <property fmtid="{D5CDD505-2E9C-101B-9397-08002B2CF9AE}" pid="3" name="_dlc_DocIdItemGuid">
    <vt:lpwstr>502d2836-7684-4a70-9e31-36817d01c4c0</vt:lpwstr>
  </property>
  <property fmtid="{D5CDD505-2E9C-101B-9397-08002B2CF9AE}" pid="4" name="Order">
    <vt:r8>1900</vt:r8>
  </property>
  <property fmtid="{D5CDD505-2E9C-101B-9397-08002B2CF9AE}" pid="5" name="TemplateUrl">
    <vt:lpwstr/>
  </property>
  <property fmtid="{D5CDD505-2E9C-101B-9397-08002B2CF9AE}" pid="6" name="xd_Signature">
    <vt:bool>false</vt:bool>
  </property>
  <property fmtid="{D5CDD505-2E9C-101B-9397-08002B2CF9AE}" pid="7" name="xd_ProgID">
    <vt:lpwstr/>
  </property>
  <property fmtid="{D5CDD505-2E9C-101B-9397-08002B2CF9AE}" pid="8" name="_SourceUrl">
    <vt:lpwstr/>
  </property>
  <property fmtid="{D5CDD505-2E9C-101B-9397-08002B2CF9AE}" pid="9" name="_SharedFileIndex">
    <vt:lpwstr/>
  </property>
</Properties>
</file>