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84" r:id="rId5"/>
    <p:sldId id="278" r:id="rId6"/>
    <p:sldId id="281" r:id="rId7"/>
    <p:sldId id="285" r:id="rId8"/>
    <p:sldId id="286" r:id="rId9"/>
    <p:sldId id="287" r:id="rId10"/>
    <p:sldId id="283" r:id="rId11"/>
    <p:sldId id="269" r:id="rId12"/>
    <p:sldId id="256" r:id="rId13"/>
    <p:sldId id="290" r:id="rId14"/>
    <p:sldId id="291" r:id="rId15"/>
    <p:sldId id="292" r:id="rId16"/>
    <p:sldId id="293" r:id="rId17"/>
    <p:sldId id="279" r:id="rId18"/>
    <p:sldId id="288" r:id="rId19"/>
    <p:sldId id="257" r:id="rId20"/>
    <p:sldId id="258" r:id="rId21"/>
    <p:sldId id="259" r:id="rId22"/>
    <p:sldId id="260" r:id="rId23"/>
    <p:sldId id="263" r:id="rId24"/>
    <p:sldId id="262" r:id="rId25"/>
    <p:sldId id="261" r:id="rId26"/>
    <p:sldId id="273" r:id="rId27"/>
    <p:sldId id="265" r:id="rId28"/>
    <p:sldId id="266" r:id="rId29"/>
    <p:sldId id="267" r:id="rId30"/>
    <p:sldId id="294" r:id="rId31"/>
    <p:sldId id="295" r:id="rId32"/>
    <p:sldId id="270" r:id="rId33"/>
    <p:sldId id="277" r:id="rId34"/>
    <p:sldId id="275" r:id="rId35"/>
    <p:sldId id="276" r:id="rId36"/>
    <p:sldId id="272" r:id="rId37"/>
  </p:sldIdLst>
  <p:sldSz cx="9144000" cy="6858000" type="screen4x3"/>
  <p:notesSz cx="7096125" cy="93821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91" autoAdjust="0"/>
    <p:restoredTop sz="94660"/>
  </p:normalViewPr>
  <p:slideViewPr>
    <p:cSldViewPr>
      <p:cViewPr varScale="1">
        <p:scale>
          <a:sx n="66" d="100"/>
          <a:sy n="66" d="100"/>
        </p:scale>
        <p:origin x="138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4988" cy="470736"/>
          </a:xfrm>
          <a:prstGeom prst="rect">
            <a:avLst/>
          </a:prstGeom>
        </p:spPr>
        <p:txBody>
          <a:bodyPr vert="horz" lIns="94156" tIns="47078" rIns="94156" bIns="47078" rtlCol="0"/>
          <a:lstStyle>
            <a:lvl1pPr algn="l">
              <a:defRPr sz="1200"/>
            </a:lvl1pPr>
          </a:lstStyle>
          <a:p>
            <a:endParaRPr lang="en-US"/>
          </a:p>
        </p:txBody>
      </p:sp>
      <p:sp>
        <p:nvSpPr>
          <p:cNvPr id="3" name="Date Placeholder 2"/>
          <p:cNvSpPr>
            <a:spLocks noGrp="1"/>
          </p:cNvSpPr>
          <p:nvPr>
            <p:ph type="dt" sz="quarter" idx="1"/>
          </p:nvPr>
        </p:nvSpPr>
        <p:spPr>
          <a:xfrm>
            <a:off x="4019495" y="0"/>
            <a:ext cx="3074988" cy="470736"/>
          </a:xfrm>
          <a:prstGeom prst="rect">
            <a:avLst/>
          </a:prstGeom>
        </p:spPr>
        <p:txBody>
          <a:bodyPr vert="horz" lIns="94156" tIns="47078" rIns="94156" bIns="47078" rtlCol="0"/>
          <a:lstStyle>
            <a:lvl1pPr algn="r">
              <a:defRPr sz="1200"/>
            </a:lvl1pPr>
          </a:lstStyle>
          <a:p>
            <a:fld id="{1029E002-071B-469B-8D28-4C44743C481F}" type="datetimeFigureOut">
              <a:rPr lang="en-US" smtClean="0"/>
              <a:t>8/24/2017</a:t>
            </a:fld>
            <a:endParaRPr lang="en-US"/>
          </a:p>
        </p:txBody>
      </p:sp>
      <p:sp>
        <p:nvSpPr>
          <p:cNvPr id="4" name="Footer Placeholder 3"/>
          <p:cNvSpPr>
            <a:spLocks noGrp="1"/>
          </p:cNvSpPr>
          <p:nvPr>
            <p:ph type="ftr" sz="quarter" idx="2"/>
          </p:nvPr>
        </p:nvSpPr>
        <p:spPr>
          <a:xfrm>
            <a:off x="0" y="8911391"/>
            <a:ext cx="3074988" cy="470735"/>
          </a:xfrm>
          <a:prstGeom prst="rect">
            <a:avLst/>
          </a:prstGeom>
        </p:spPr>
        <p:txBody>
          <a:bodyPr vert="horz" lIns="94156" tIns="47078" rIns="94156" bIns="47078" rtlCol="0" anchor="b"/>
          <a:lstStyle>
            <a:lvl1pPr algn="l">
              <a:defRPr sz="1200"/>
            </a:lvl1pPr>
          </a:lstStyle>
          <a:p>
            <a:endParaRPr lang="en-US"/>
          </a:p>
        </p:txBody>
      </p:sp>
      <p:sp>
        <p:nvSpPr>
          <p:cNvPr id="5" name="Slide Number Placeholder 4"/>
          <p:cNvSpPr>
            <a:spLocks noGrp="1"/>
          </p:cNvSpPr>
          <p:nvPr>
            <p:ph type="sldNum" sz="quarter" idx="3"/>
          </p:nvPr>
        </p:nvSpPr>
        <p:spPr>
          <a:xfrm>
            <a:off x="4019495" y="8911391"/>
            <a:ext cx="3074988" cy="470735"/>
          </a:xfrm>
          <a:prstGeom prst="rect">
            <a:avLst/>
          </a:prstGeom>
        </p:spPr>
        <p:txBody>
          <a:bodyPr vert="horz" lIns="94156" tIns="47078" rIns="94156" bIns="47078" rtlCol="0" anchor="b"/>
          <a:lstStyle>
            <a:lvl1pPr algn="r">
              <a:defRPr sz="1200"/>
            </a:lvl1pPr>
          </a:lstStyle>
          <a:p>
            <a:fld id="{D3DAC65C-7F90-4D2F-A090-3C53BEC269BA}" type="slidenum">
              <a:rPr lang="en-US" smtClean="0"/>
              <a:t>‹#›</a:t>
            </a:fld>
            <a:endParaRPr lang="en-US"/>
          </a:p>
        </p:txBody>
      </p:sp>
    </p:spTree>
    <p:extLst>
      <p:ext uri="{BB962C8B-B14F-4D97-AF65-F5344CB8AC3E}">
        <p14:creationId xmlns:p14="http://schemas.microsoft.com/office/powerpoint/2010/main" val="37167501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4988" cy="469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019550" y="0"/>
            <a:ext cx="3074988" cy="469900"/>
          </a:xfrm>
          <a:prstGeom prst="rect">
            <a:avLst/>
          </a:prstGeom>
        </p:spPr>
        <p:txBody>
          <a:bodyPr vert="horz" lIns="91440" tIns="45720" rIns="91440" bIns="45720" rtlCol="0"/>
          <a:lstStyle>
            <a:lvl1pPr algn="r">
              <a:defRPr sz="1200"/>
            </a:lvl1pPr>
          </a:lstStyle>
          <a:p>
            <a:fld id="{2818F76E-B7D8-4063-984B-5C20A14F32C5}" type="datetimeFigureOut">
              <a:rPr lang="en-GB" smtClean="0"/>
              <a:t>24/08/2017</a:t>
            </a:fld>
            <a:endParaRPr lang="en-GB"/>
          </a:p>
        </p:txBody>
      </p:sp>
      <p:sp>
        <p:nvSpPr>
          <p:cNvPr id="4" name="Slide Image Placeholder 3"/>
          <p:cNvSpPr>
            <a:spLocks noGrp="1" noRot="1" noChangeAspect="1"/>
          </p:cNvSpPr>
          <p:nvPr>
            <p:ph type="sldImg" idx="2"/>
          </p:nvPr>
        </p:nvSpPr>
        <p:spPr>
          <a:xfrm>
            <a:off x="1438275" y="1173163"/>
            <a:ext cx="4219575" cy="31654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9613" y="4514850"/>
            <a:ext cx="5676900" cy="3694113"/>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912225"/>
            <a:ext cx="3074988" cy="469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019550" y="8912225"/>
            <a:ext cx="3074988" cy="469900"/>
          </a:xfrm>
          <a:prstGeom prst="rect">
            <a:avLst/>
          </a:prstGeom>
        </p:spPr>
        <p:txBody>
          <a:bodyPr vert="horz" lIns="91440" tIns="45720" rIns="91440" bIns="45720" rtlCol="0" anchor="b"/>
          <a:lstStyle>
            <a:lvl1pPr algn="r">
              <a:defRPr sz="1200"/>
            </a:lvl1pPr>
          </a:lstStyle>
          <a:p>
            <a:fld id="{36A0A7C2-F8F7-4121-BD79-6702E2B13DFE}" type="slidenum">
              <a:rPr lang="en-GB" smtClean="0"/>
              <a:t>‹#›</a:t>
            </a:fld>
            <a:endParaRPr lang="en-GB"/>
          </a:p>
        </p:txBody>
      </p:sp>
    </p:spTree>
    <p:extLst>
      <p:ext uri="{BB962C8B-B14F-4D97-AF65-F5344CB8AC3E}">
        <p14:creationId xmlns:p14="http://schemas.microsoft.com/office/powerpoint/2010/main" val="3762074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A0A7C2-F8F7-4121-BD79-6702E2B13DFE}" type="slidenum">
              <a:rPr lang="en-GB" smtClean="0"/>
              <a:t>31</a:t>
            </a:fld>
            <a:endParaRPr lang="en-GB"/>
          </a:p>
        </p:txBody>
      </p:sp>
    </p:spTree>
    <p:extLst>
      <p:ext uri="{BB962C8B-B14F-4D97-AF65-F5344CB8AC3E}">
        <p14:creationId xmlns:p14="http://schemas.microsoft.com/office/powerpoint/2010/main" val="2461015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9486A7-D655-4BE4-99EE-E00C22048E51}" type="datetime1">
              <a:rPr lang="en-US" smtClean="0"/>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3ADF96-3801-410A-8100-5AA8E9B62ED3}" type="datetime1">
              <a:rPr lang="en-US" smtClean="0"/>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6D2244-BF69-477E-BADD-D00E55C2FC04}" type="datetime1">
              <a:rPr lang="en-US" smtClean="0"/>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08BBDB-27A0-4DE1-B8DA-9663D64CFF7D}" type="datetime1">
              <a:rPr lang="en-US" smtClean="0"/>
              <a:t>8/24/2017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C2D7B0-8CF5-44D4-8AB5-23773A978EDB}" type="datetime1">
              <a:rPr lang="en-US" smtClean="0"/>
              <a:t>8/24/2017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A0E819-D868-4B41-A91F-6C10DEFB9160}" type="datetime1">
              <a:rPr lang="en-US" smtClean="0"/>
              <a:t>8/24/2017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9A334C-CED2-4758-9641-8047BC5F23A9}" type="datetime1">
              <a:rPr lang="en-US" smtClean="0"/>
              <a:t>8/24/2017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D814-B73C-430F-8459-C63C38A475A3}" type="datetime1">
              <a:rPr lang="en-US" smtClean="0"/>
              <a:t>8/24/2017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0BCFC9-1735-4DD8-BC9A-0BB17D3F76C3}" type="datetime1">
              <a:rPr lang="en-US" smtClean="0"/>
              <a:t>8/24/2017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FD212A-B8CE-4C4F-8BD8-24F97C942892}" type="datetime1">
              <a:rPr lang="en-US" smtClean="0"/>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DBA73E-C2E1-4BFB-926B-45A679D04719}" type="datetime1">
              <a:rPr lang="en-US" smtClean="0"/>
              <a:t>8/24/2017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06AE0-5EB0-445D-848D-224093C184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7010400" y="-4109"/>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B3AE7E6C-1ED3-42F3-B203-799BBAE596C5}" type="datetime1">
              <a:rPr lang="en-US" smtClean="0"/>
              <a:pPr/>
              <a:t>8/24/2017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06AE0-5EB0-445D-848D-224093C184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p:txStyles>
    <p:titleStyle>
      <a:lvl1pPr algn="ctr" defTabSz="914400" rtl="0" eaLnBrk="1" latinLnBrk="0" hangingPunct="1">
        <a:spcBef>
          <a:spcPct val="0"/>
        </a:spcBef>
        <a:buNone/>
        <a:defRPr sz="4400" u="sng"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wmf"/><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shortcuturl.com/mrleeedu" TargetMode="External"/><Relationship Id="rId2" Type="http://schemas.openxmlformats.org/officeDocument/2006/relationships/hyperlink" Target="tinyurl.com/mrleeedu" TargetMode="External"/><Relationship Id="rId1" Type="http://schemas.openxmlformats.org/officeDocument/2006/relationships/slideLayout" Target="../slideLayouts/slideLayout2.xml"/><Relationship Id="rId4" Type="http://schemas.openxmlformats.org/officeDocument/2006/relationships/image" Target="../media/image30.wmf"/></Relationships>
</file>

<file path=ppt/slides/_rels/slide2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2.wmf"/><Relationship Id="rId7" Type="http://schemas.openxmlformats.org/officeDocument/2006/relationships/image" Target="../media/image35.jpeg"/><Relationship Id="rId12" Type="http://schemas.openxmlformats.org/officeDocument/2006/relationships/image" Target="../media/image40.jpe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5.wmf"/><Relationship Id="rId11" Type="http://schemas.openxmlformats.org/officeDocument/2006/relationships/image" Target="../media/image39.jpeg"/><Relationship Id="rId5" Type="http://schemas.openxmlformats.org/officeDocument/2006/relationships/image" Target="../media/image34.jpeg"/><Relationship Id="rId10" Type="http://schemas.openxmlformats.org/officeDocument/2006/relationships/image" Target="../media/image38.jpeg"/><Relationship Id="rId4" Type="http://schemas.openxmlformats.org/officeDocument/2006/relationships/image" Target="../media/image33.png"/><Relationship Id="rId9" Type="http://schemas.openxmlformats.org/officeDocument/2006/relationships/image" Target="../media/image37.jpeg"/></Relationships>
</file>

<file path=ppt/slides/_rels/slide24.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shortcuturl.com/mrleeedu" TargetMode="External"/><Relationship Id="rId2" Type="http://schemas.openxmlformats.org/officeDocument/2006/relationships/hyperlink" Target="tinyurl.com/mrleeedu" TargetMode="Externa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gif"/><Relationship Id="rId1" Type="http://schemas.openxmlformats.org/officeDocument/2006/relationships/slideLayout" Target="../slideLayouts/slideLayout4.xml"/><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hyperlink" Target="http://www.nature.com/" TargetMode="External"/><Relationship Id="rId2" Type="http://schemas.openxmlformats.org/officeDocument/2006/relationships/hyperlink" Target="http://www.physicsclassroom.com/Class" TargetMode="External"/><Relationship Id="rId1" Type="http://schemas.openxmlformats.org/officeDocument/2006/relationships/slideLayout" Target="../slideLayouts/slideLayout2.xml"/><Relationship Id="rId5" Type="http://schemas.openxmlformats.org/officeDocument/2006/relationships/hyperlink" Target="http://phet.colorado.edu/" TargetMode="External"/><Relationship Id="rId4" Type="http://schemas.openxmlformats.org/officeDocument/2006/relationships/hyperlink" Target="http://www.pbs.org/"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 of Chinese </a:t>
            </a:r>
            <a:r>
              <a:rPr lang="zh-CN" altLang="en-US" dirty="0"/>
              <a:t>普通话</a:t>
            </a:r>
            <a:endParaRPr lang="en-GB" dirty="0"/>
          </a:p>
        </p:txBody>
      </p:sp>
      <p:sp>
        <p:nvSpPr>
          <p:cNvPr id="4" name="Date Placeholder 3"/>
          <p:cNvSpPr>
            <a:spLocks noGrp="1"/>
          </p:cNvSpPr>
          <p:nvPr>
            <p:ph type="dt" sz="half" idx="10"/>
          </p:nvPr>
        </p:nvSpPr>
        <p:spPr/>
        <p:txBody>
          <a:bodyPr/>
          <a:lstStyle/>
          <a:p>
            <a:fld id="{593ADF96-3801-410A-8100-5AA8E9B62ED3}" type="datetime1">
              <a:rPr lang="en-US" smtClean="0"/>
              <a:t>8/24/2017</a:t>
            </a:fld>
            <a:endParaRPr lang="en-US" dirty="0"/>
          </a:p>
        </p:txBody>
      </p:sp>
      <p:pic>
        <p:nvPicPr>
          <p:cNvPr id="1026" name="Picture 2" descr="english words clip art 的图像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417638"/>
            <a:ext cx="2209800" cy="1743076"/>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457200" y="1600200"/>
            <a:ext cx="6248400" cy="5187595"/>
          </a:xfrm>
        </p:spPr>
        <p:txBody>
          <a:bodyPr>
            <a:normAutofit fontScale="92500" lnSpcReduction="20000"/>
          </a:bodyPr>
          <a:lstStyle/>
          <a:p>
            <a:r>
              <a:rPr lang="en-GB" dirty="0" smtClean="0"/>
              <a:t>English must be used for general conversation.</a:t>
            </a:r>
          </a:p>
          <a:p>
            <a:r>
              <a:rPr lang="en-GB" dirty="0" smtClean="0"/>
              <a:t>If you need help you must first ask in English </a:t>
            </a:r>
            <a:r>
              <a:rPr lang="en-GB" i="1" dirty="0" smtClean="0"/>
              <a:t>(with colleagues as well as the teacher)</a:t>
            </a:r>
            <a:r>
              <a:rPr lang="en-GB" dirty="0" smtClean="0"/>
              <a:t>.</a:t>
            </a:r>
          </a:p>
          <a:p>
            <a:r>
              <a:rPr lang="en-GB" dirty="0" smtClean="0"/>
              <a:t>If a colleague needs help, English must be used first to explain.</a:t>
            </a:r>
          </a:p>
          <a:p>
            <a:pPr lvl="1"/>
            <a:r>
              <a:rPr lang="en-GB" dirty="0" smtClean="0"/>
              <a:t>Chinese can be used if English has been tried first and has not been understood.</a:t>
            </a:r>
          </a:p>
          <a:p>
            <a:r>
              <a:rPr lang="en-GB" dirty="0" smtClean="0"/>
              <a:t>When you </a:t>
            </a:r>
            <a:r>
              <a:rPr lang="en-GB" b="1" dirty="0" smtClean="0"/>
              <a:t>can</a:t>
            </a:r>
            <a:r>
              <a:rPr lang="en-GB" dirty="0" smtClean="0"/>
              <a:t> dream </a:t>
            </a:r>
            <a:r>
              <a:rPr lang="en-GB" sz="2600" i="1" dirty="0" smtClean="0"/>
              <a:t>(not all the time though)</a:t>
            </a:r>
            <a:r>
              <a:rPr lang="en-GB" dirty="0" smtClean="0"/>
              <a:t> in English then you really know English!</a:t>
            </a:r>
            <a:endParaRPr lang="en-GB" dirty="0"/>
          </a:p>
        </p:txBody>
      </p:sp>
      <p:pic>
        <p:nvPicPr>
          <p:cNvPr id="1034" name="Picture 10" descr="drowning clipart 的图像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796" y="2819400"/>
            <a:ext cx="2314575"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reaming clipart 的图像结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5464530"/>
            <a:ext cx="990600" cy="132326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306531" y="5653465"/>
            <a:ext cx="845103" cy="369332"/>
          </a:xfrm>
          <a:prstGeom prst="rect">
            <a:avLst/>
          </a:prstGeom>
        </p:spPr>
        <p:txBody>
          <a:bodyPr wrap="none">
            <a:spAutoFit/>
          </a:bodyPr>
          <a:lstStyle/>
          <a:p>
            <a:r>
              <a:rPr lang="en-GB" dirty="0"/>
              <a:t>English</a:t>
            </a:r>
          </a:p>
        </p:txBody>
      </p:sp>
    </p:spTree>
    <p:extLst>
      <p:ext uri="{BB962C8B-B14F-4D97-AF65-F5344CB8AC3E}">
        <p14:creationId xmlns:p14="http://schemas.microsoft.com/office/powerpoint/2010/main" val="183709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additive="base">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7" presetID="1" presetClass="entr" presetSubtype="0" fill="hold" nodeType="withEffect">
                                  <p:stCondLst>
                                    <p:cond delay="0"/>
                                  </p:stCondLst>
                                  <p:childTnLst>
                                    <p:set>
                                      <p:cBhvr>
                                        <p:cTn id="18" dur="1" fill="hold">
                                          <p:stCondLst>
                                            <p:cond delay="0"/>
                                          </p:stCondLst>
                                        </p:cTn>
                                        <p:tgtEl>
                                          <p:spTgt spid="10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 calcmode="lin" valueType="num">
                                      <p:cBhvr additive="base">
                                        <p:cTn id="2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 calcmode="lin" valueType="num">
                                      <p:cBhvr additive="base">
                                        <p:cTn id="3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35" presetID="1" presetClass="entr" presetSubtype="0" fill="hold" nodeType="withEffect">
                                  <p:stCondLst>
                                    <p:cond delay="0"/>
                                  </p:stCondLst>
                                  <p:childTnLst>
                                    <p:set>
                                      <p:cBhvr>
                                        <p:cTn id="36" dur="1" fill="hold">
                                          <p:stCondLst>
                                            <p:cond delay="0"/>
                                          </p:stCondLst>
                                        </p:cTn>
                                        <p:tgtEl>
                                          <p:spTgt spid="10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8686" y="1678018"/>
            <a:ext cx="8498114" cy="5179981"/>
          </a:xfrm>
        </p:spPr>
        <p:txBody>
          <a:bodyPr>
            <a:normAutofit fontScale="77500" lnSpcReduction="20000"/>
          </a:bodyPr>
          <a:lstStyle/>
          <a:p>
            <a:pPr marL="514350" indent="-514350">
              <a:buFont typeface="+mj-lt"/>
              <a:buAutoNum type="arabicPeriod"/>
            </a:pPr>
            <a:r>
              <a:rPr lang="en-GB" dirty="0" smtClean="0"/>
              <a:t>Titles centred and underlined with a ruler.</a:t>
            </a:r>
          </a:p>
          <a:p>
            <a:pPr lvl="1"/>
            <a:r>
              <a:rPr lang="en-US" sz="2900" dirty="0"/>
              <a:t>All work must be titled but I may not always give you a title so you will have to think of a suitable one yourself.</a:t>
            </a:r>
            <a:endParaRPr lang="en-GB" sz="2900" dirty="0"/>
          </a:p>
          <a:p>
            <a:pPr marL="514350" indent="-514350">
              <a:buFont typeface="+mj-lt"/>
              <a:buAutoNum type="arabicPeriod"/>
            </a:pPr>
            <a:r>
              <a:rPr lang="en-GB" dirty="0" smtClean="0"/>
              <a:t>Each piece of work is dated.</a:t>
            </a:r>
          </a:p>
          <a:p>
            <a:pPr marL="514350" indent="-514350">
              <a:buFont typeface="+mj-lt"/>
              <a:buAutoNum type="arabicPeriod"/>
            </a:pPr>
            <a:r>
              <a:rPr lang="en-GB" dirty="0" smtClean="0"/>
              <a:t>All straight lines on diagrams and graphs are drawn with a ruler.</a:t>
            </a:r>
          </a:p>
          <a:p>
            <a:pPr marL="0" indent="0">
              <a:buNone/>
            </a:pPr>
            <a:endParaRPr lang="en-GB" dirty="0" smtClean="0"/>
          </a:p>
          <a:p>
            <a:pPr marL="514350" indent="-514350">
              <a:buFont typeface="+mj-lt"/>
              <a:buAutoNum type="arabicPeriod" startAt="4"/>
            </a:pPr>
            <a:r>
              <a:rPr lang="en-GB" dirty="0" smtClean="0"/>
              <a:t>All questions must be answered.</a:t>
            </a:r>
          </a:p>
          <a:p>
            <a:pPr lvl="1"/>
            <a:r>
              <a:rPr lang="en-GB" dirty="0" smtClean="0"/>
              <a:t>If it is wrong, cross it out with one line</a:t>
            </a:r>
            <a:br>
              <a:rPr lang="en-GB" dirty="0" smtClean="0"/>
            </a:br>
            <a:r>
              <a:rPr lang="en-GB" dirty="0" smtClean="0"/>
              <a:t>only and correct.</a:t>
            </a:r>
          </a:p>
          <a:p>
            <a:pPr lvl="2"/>
            <a:r>
              <a:rPr lang="en-GB" dirty="0"/>
              <a:t>Failure is the mother of success  …. </a:t>
            </a:r>
            <a:r>
              <a:rPr lang="zh-CN" altLang="en-US" dirty="0"/>
              <a:t>失败是成功之母 </a:t>
            </a:r>
            <a:r>
              <a:rPr lang="en-US" altLang="zh-CN" dirty="0"/>
              <a:t>[</a:t>
            </a:r>
            <a:r>
              <a:rPr lang="zh-CN" altLang="en-US" dirty="0"/>
              <a:t>失敗是成功之母</a:t>
            </a:r>
            <a:r>
              <a:rPr lang="en-US" altLang="zh-CN" dirty="0"/>
              <a:t>]</a:t>
            </a:r>
            <a:endParaRPr lang="en-GB" dirty="0" smtClean="0"/>
          </a:p>
          <a:p>
            <a:pPr marL="514350" indent="-514350">
              <a:buFont typeface="+mj-lt"/>
              <a:buAutoNum type="arabicPeriod" startAt="4"/>
            </a:pPr>
            <a:r>
              <a:rPr lang="en-GB" dirty="0" smtClean="0"/>
              <a:t>No wasted space.</a:t>
            </a:r>
          </a:p>
          <a:p>
            <a:pPr marL="914400" lvl="1" indent="-514350">
              <a:buFont typeface="+mj-lt"/>
              <a:buAutoNum type="alphaLcParenR"/>
            </a:pPr>
            <a:r>
              <a:rPr lang="en-GB" dirty="0" smtClean="0"/>
              <a:t>No blank pages</a:t>
            </a:r>
          </a:p>
          <a:p>
            <a:pPr marL="914400" lvl="1" indent="-514350">
              <a:buFont typeface="+mj-lt"/>
              <a:buAutoNum type="alphaLcParenR"/>
            </a:pPr>
            <a:r>
              <a:rPr lang="en-GB" dirty="0" smtClean="0"/>
              <a:t>No unnecessary wasted space on pages.</a:t>
            </a:r>
          </a:p>
        </p:txBody>
      </p:sp>
      <p:pic>
        <p:nvPicPr>
          <p:cNvPr id="1026" name="Picture 2" descr="Image result for messy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6598" y="3423085"/>
            <a:ext cx="2605490" cy="1576725"/>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p:cNvCxnSpPr/>
          <p:nvPr/>
        </p:nvCxnSpPr>
        <p:spPr>
          <a:xfrm flipV="1">
            <a:off x="4343400" y="361018"/>
            <a:ext cx="3550719" cy="2423271"/>
          </a:xfrm>
          <a:prstGeom prst="straightConnector1">
            <a:avLst/>
          </a:prstGeom>
          <a:ln w="25400">
            <a:solidFill>
              <a:schemeClr val="tx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6200"/>
            <a:ext cx="8229600" cy="1143000"/>
          </a:xfrm>
        </p:spPr>
        <p:txBody>
          <a:bodyPr>
            <a:normAutofit/>
          </a:bodyPr>
          <a:lstStyle/>
          <a:p>
            <a:r>
              <a:rPr lang="en-GB" dirty="0" smtClean="0"/>
              <a:t>Organisation/Neatness</a:t>
            </a:r>
            <a:endParaRPr lang="en-GB" dirty="0"/>
          </a:p>
        </p:txBody>
      </p:sp>
      <p:sp>
        <p:nvSpPr>
          <p:cNvPr id="4" name="Date Placeholder 3"/>
          <p:cNvSpPr>
            <a:spLocks noGrp="1"/>
          </p:cNvSpPr>
          <p:nvPr>
            <p:ph type="dt" sz="half" idx="10"/>
          </p:nvPr>
        </p:nvSpPr>
        <p:spPr/>
        <p:txBody>
          <a:bodyPr/>
          <a:lstStyle/>
          <a:p>
            <a:fld id="{5D6D9E38-59AD-4E0D-A419-52B7589C597D}" type="datetime1">
              <a:rPr lang="en-US" smtClean="0"/>
              <a:t>8/24/2017</a:t>
            </a:fld>
            <a:endParaRPr lang="en-US" dirty="0"/>
          </a:p>
        </p:txBody>
      </p:sp>
      <p:cxnSp>
        <p:nvCxnSpPr>
          <p:cNvPr id="6" name="Straight Arrow Connector 5"/>
          <p:cNvCxnSpPr/>
          <p:nvPr/>
        </p:nvCxnSpPr>
        <p:spPr>
          <a:xfrm>
            <a:off x="0" y="665162"/>
            <a:ext cx="1905000" cy="0"/>
          </a:xfrm>
          <a:prstGeom prst="straightConnector1">
            <a:avLst/>
          </a:prstGeom>
          <a:ln w="508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7239000" y="639762"/>
            <a:ext cx="1905000" cy="0"/>
          </a:xfrm>
          <a:prstGeom prst="straightConnector1">
            <a:avLst/>
          </a:prstGeom>
          <a:ln w="508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1" name="Picture 6" descr="C:\Users\kelsey\AppData\Local\Microsoft\Windows\Temporary Internet Files\Content.IE5\8T407IVK\MC900290924[1].wmf"/>
          <p:cNvPicPr>
            <a:picLocks noChangeAspect="1" noChangeArrowheads="1"/>
          </p:cNvPicPr>
          <p:nvPr/>
        </p:nvPicPr>
        <p:blipFill>
          <a:blip r:embed="rId3" cstate="print"/>
          <a:srcRect/>
          <a:stretch>
            <a:fillRect/>
          </a:stretch>
        </p:blipFill>
        <p:spPr bwMode="auto">
          <a:xfrm>
            <a:off x="807519" y="830230"/>
            <a:ext cx="861611" cy="847789"/>
          </a:xfrm>
          <a:prstGeom prst="rect">
            <a:avLst/>
          </a:prstGeom>
          <a:noFill/>
        </p:spPr>
      </p:pic>
      <p:cxnSp>
        <p:nvCxnSpPr>
          <p:cNvPr id="12" name="Straight Arrow Connector 11"/>
          <p:cNvCxnSpPr/>
          <p:nvPr/>
        </p:nvCxnSpPr>
        <p:spPr>
          <a:xfrm flipV="1">
            <a:off x="1600200" y="943910"/>
            <a:ext cx="457201" cy="207320"/>
          </a:xfrm>
          <a:prstGeom prst="straightConnector1">
            <a:avLst/>
          </a:prstGeom>
          <a:ln w="25400">
            <a:solidFill>
              <a:schemeClr val="tx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pic>
        <p:nvPicPr>
          <p:cNvPr id="3094" name="Picture 22" descr="wrong 的图像结果"/>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3861" y="3444495"/>
            <a:ext cx="779221" cy="76876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tick transparent 的图像结果"/>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13201" y="4071709"/>
            <a:ext cx="1456372" cy="144392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flipV="1">
            <a:off x="5853940" y="3447789"/>
            <a:ext cx="2040179" cy="62721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111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7" presetID="1" presetClass="entr" presetSubtype="0" fill="hold" nodeType="withEffect">
                                  <p:stCondLst>
                                    <p:cond delay="0"/>
                                  </p:stCondLst>
                                  <p:childTnLst>
                                    <p:set>
                                      <p:cBhvr>
                                        <p:cTn id="38" dur="1" fill="hold">
                                          <p:stCondLst>
                                            <p:cond delay="0"/>
                                          </p:stCondLst>
                                        </p:cTn>
                                        <p:tgtEl>
                                          <p:spTgt spid="309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 calcmode="lin" valueType="num">
                                      <p:cBhvr additive="base">
                                        <p:cTn id="4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47" presetID="1"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 calcmode="lin" valueType="num">
                                      <p:cBhvr additive="base">
                                        <p:cTn id="5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 calcmode="lin" valueType="num">
                                      <p:cBhvr additive="base">
                                        <p:cTn id="5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
                                            <p:txEl>
                                              <p:pRg st="8" end="8"/>
                                            </p:txEl>
                                          </p:spTgt>
                                        </p:tgtEl>
                                        <p:attrNameLst>
                                          <p:attrName>style.visibility</p:attrName>
                                        </p:attrNameLst>
                                      </p:cBhvr>
                                      <p:to>
                                        <p:strVal val="visible"/>
                                      </p:to>
                                    </p:set>
                                    <p:anim calcmode="lin" valueType="num">
                                      <p:cBhvr additive="base">
                                        <p:cTn id="6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anim calcmode="lin" valueType="num">
                                      <p:cBhvr additive="base">
                                        <p:cTn id="7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 calcmode="lin" valueType="num">
                                      <p:cBhvr additive="base">
                                        <p:cTn id="7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Grading yourself</a:t>
            </a:r>
            <a:endParaRPr lang="en-GB" dirty="0"/>
          </a:p>
        </p:txBody>
      </p:sp>
      <p:sp>
        <p:nvSpPr>
          <p:cNvPr id="3" name="Content Placeholder 2"/>
          <p:cNvSpPr>
            <a:spLocks noGrp="1"/>
          </p:cNvSpPr>
          <p:nvPr>
            <p:ph idx="1"/>
          </p:nvPr>
        </p:nvSpPr>
        <p:spPr/>
        <p:txBody>
          <a:bodyPr/>
          <a:lstStyle/>
          <a:p>
            <a:r>
              <a:rPr lang="en-GB" dirty="0" smtClean="0"/>
              <a:t>From 0 – 3:</a:t>
            </a:r>
          </a:p>
          <a:p>
            <a:pPr lvl="1"/>
            <a:r>
              <a:rPr lang="en-GB" dirty="0" smtClean="0"/>
              <a:t>I know:</a:t>
            </a:r>
          </a:p>
          <a:p>
            <a:pPr marL="914400" lvl="2" indent="0">
              <a:buNone/>
            </a:pPr>
            <a:r>
              <a:rPr lang="en-GB" dirty="0" smtClean="0"/>
              <a:t>0 - nothing.</a:t>
            </a:r>
          </a:p>
          <a:p>
            <a:pPr marL="914400" lvl="2" indent="0">
              <a:buNone/>
            </a:pPr>
            <a:r>
              <a:rPr lang="en-GB" dirty="0" smtClean="0"/>
              <a:t>1 - a little.</a:t>
            </a:r>
          </a:p>
          <a:p>
            <a:pPr marL="914400" lvl="2" indent="0">
              <a:buNone/>
            </a:pPr>
            <a:r>
              <a:rPr lang="en-GB" dirty="0" smtClean="0"/>
              <a:t>2 - it quite well / most of it.</a:t>
            </a:r>
          </a:p>
          <a:p>
            <a:pPr marL="914400" lvl="2" indent="0">
              <a:buNone/>
            </a:pPr>
            <a:r>
              <a:rPr lang="en-GB" dirty="0" smtClean="0"/>
              <a:t>3 - </a:t>
            </a:r>
            <a:r>
              <a:rPr lang="en-GB" dirty="0"/>
              <a:t>i</a:t>
            </a:r>
            <a:r>
              <a:rPr lang="en-GB" dirty="0" smtClean="0"/>
              <a:t>t completely.</a:t>
            </a:r>
          </a:p>
          <a:p>
            <a:pPr marL="914400" lvl="2" indent="0">
              <a:buNone/>
            </a:pPr>
            <a:endParaRPr lang="en-GB" dirty="0"/>
          </a:p>
          <a:p>
            <a:pPr marL="571500" indent="-457200"/>
            <a:r>
              <a:rPr lang="en-GB" dirty="0" smtClean="0"/>
              <a:t>Be honest!</a:t>
            </a:r>
            <a:endParaRPr lang="en-GB" dirty="0"/>
          </a:p>
        </p:txBody>
      </p:sp>
      <p:sp>
        <p:nvSpPr>
          <p:cNvPr id="4" name="Date Placeholder 3"/>
          <p:cNvSpPr>
            <a:spLocks noGrp="1"/>
          </p:cNvSpPr>
          <p:nvPr>
            <p:ph type="dt" sz="half" idx="10"/>
          </p:nvPr>
        </p:nvSpPr>
        <p:spPr/>
        <p:txBody>
          <a:bodyPr/>
          <a:lstStyle/>
          <a:p>
            <a:fld id="{593ADF96-3801-410A-8100-5AA8E9B62ED3}" type="datetime1">
              <a:rPr lang="en-US" smtClean="0"/>
              <a:t>8/24/2017</a:t>
            </a:fld>
            <a:endParaRPr lang="en-US" dirty="0"/>
          </a:p>
        </p:txBody>
      </p:sp>
      <p:pic>
        <p:nvPicPr>
          <p:cNvPr id="1026" name="Picture 2" descr="honest clip art 的图像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2851" y="4715784"/>
            <a:ext cx="1800225" cy="19812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onest clip art 的图像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681614"/>
            <a:ext cx="2107862" cy="204954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nest clip art 的图像结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076" y="1262544"/>
            <a:ext cx="2905125" cy="19431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2" descr="wrong 的图像结果"/>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67639" y="1296492"/>
            <a:ext cx="779221" cy="76876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ick transparent 的图像结果"/>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4417" y="2405544"/>
            <a:ext cx="1944287" cy="1927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64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1" presetClass="entr" presetSubtype="0" fill="hold" nodeType="withEffect">
                                  <p:stCondLst>
                                    <p:cond delay="0"/>
                                  </p:stCondLst>
                                  <p:childTnLst>
                                    <p:set>
                                      <p:cBhvr>
                                        <p:cTn id="44" dur="1" fill="hold">
                                          <p:stCondLst>
                                            <p:cond delay="0"/>
                                          </p:stCondLst>
                                        </p:cTn>
                                        <p:tgtEl>
                                          <p:spTgt spid="103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2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b="1" dirty="0"/>
              <a:t>Command </a:t>
            </a:r>
            <a:r>
              <a:rPr lang="en-GB" dirty="0" smtClean="0"/>
              <a:t>Words</a:t>
            </a:r>
            <a:endParaRPr lang="en-GB" dirty="0"/>
          </a:p>
        </p:txBody>
      </p:sp>
      <p:sp>
        <p:nvSpPr>
          <p:cNvPr id="4" name="Content Placeholder 3"/>
          <p:cNvSpPr>
            <a:spLocks noGrp="1"/>
          </p:cNvSpPr>
          <p:nvPr>
            <p:ph idx="1"/>
          </p:nvPr>
        </p:nvSpPr>
        <p:spPr>
          <a:xfrm>
            <a:off x="304800" y="2031084"/>
            <a:ext cx="8229600" cy="4525963"/>
          </a:xfrm>
        </p:spPr>
        <p:txBody>
          <a:bodyPr/>
          <a:lstStyle/>
          <a:p>
            <a:r>
              <a:rPr lang="en-GB" dirty="0" smtClean="0"/>
              <a:t>Basically the most important words in a question as they tell you what you need to do.</a:t>
            </a:r>
          </a:p>
          <a:p>
            <a:r>
              <a:rPr lang="en-GB" dirty="0" smtClean="0"/>
              <a:t>Without them you will not know what to do to answer the question.</a:t>
            </a:r>
          </a:p>
          <a:p>
            <a:r>
              <a:rPr lang="en-GB" dirty="0" smtClean="0"/>
              <a:t>When answering a question start with identifying the command words, if you are reading, underline the </a:t>
            </a:r>
            <a:r>
              <a:rPr lang="en-GB" b="1" u="sng" dirty="0" smtClean="0"/>
              <a:t>Command</a:t>
            </a:r>
            <a:r>
              <a:rPr lang="en-GB" dirty="0" smtClean="0"/>
              <a:t> words with </a:t>
            </a:r>
            <a:r>
              <a:rPr lang="en-GB" b="1" u="sng" dirty="0" smtClean="0"/>
              <a:t>solid lines</a:t>
            </a:r>
            <a:r>
              <a:rPr lang="en-GB" dirty="0" smtClean="0"/>
              <a:t>.</a:t>
            </a:r>
            <a:endParaRPr lang="en-GB" dirty="0"/>
          </a:p>
        </p:txBody>
      </p:sp>
      <p:sp>
        <p:nvSpPr>
          <p:cNvPr id="2" name="Date Placeholder 1"/>
          <p:cNvSpPr>
            <a:spLocks noGrp="1"/>
          </p:cNvSpPr>
          <p:nvPr>
            <p:ph type="dt" sz="half" idx="10"/>
          </p:nvPr>
        </p:nvSpPr>
        <p:spPr/>
        <p:txBody>
          <a:bodyPr/>
          <a:lstStyle/>
          <a:p>
            <a:fld id="{F557D006-E5E0-4137-AD1F-F11F5D415D4F}" type="datetime1">
              <a:rPr lang="en-US" smtClean="0"/>
              <a:t>8/24/2017</a:t>
            </a:fld>
            <a:endParaRPr lang="en-US" dirty="0"/>
          </a:p>
        </p:txBody>
      </p:sp>
      <p:pic>
        <p:nvPicPr>
          <p:cNvPr id="1026" name="Picture 2" descr="china president command 的图像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8629" y="368273"/>
            <a:ext cx="2100042" cy="156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6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none" dirty="0" smtClean="0"/>
              <a:t>Content</a:t>
            </a:r>
            <a:r>
              <a:rPr lang="en-GB" u="none" dirty="0" smtClean="0"/>
              <a:t> / Keywords</a:t>
            </a:r>
            <a:endParaRPr lang="en-GB" u="none" dirty="0"/>
          </a:p>
        </p:txBody>
      </p:sp>
      <p:sp>
        <p:nvSpPr>
          <p:cNvPr id="3" name="Content Placeholder 2"/>
          <p:cNvSpPr>
            <a:spLocks noGrp="1"/>
          </p:cNvSpPr>
          <p:nvPr>
            <p:ph idx="1"/>
          </p:nvPr>
        </p:nvSpPr>
        <p:spPr/>
        <p:txBody>
          <a:bodyPr/>
          <a:lstStyle/>
          <a:p>
            <a:r>
              <a:rPr lang="en-GB" dirty="0" smtClean="0"/>
              <a:t>These are important </a:t>
            </a:r>
            <a:r>
              <a:rPr lang="en-GB" b="1" dirty="0" smtClean="0"/>
              <a:t>Physics</a:t>
            </a:r>
            <a:r>
              <a:rPr lang="en-GB" dirty="0" smtClean="0"/>
              <a:t> </a:t>
            </a:r>
            <a:r>
              <a:rPr lang="en-GB" b="1" dirty="0" smtClean="0"/>
              <a:t>words.</a:t>
            </a:r>
            <a:endParaRPr lang="en-GB" dirty="0" smtClean="0"/>
          </a:p>
          <a:p>
            <a:pPr lvl="1"/>
            <a:r>
              <a:rPr lang="en-GB" dirty="0" smtClean="0"/>
              <a:t>However, today, as we are only discussing classroom rules and procedures, these will be just important words </a:t>
            </a:r>
            <a:r>
              <a:rPr lang="en-GB" sz="2400" i="1" dirty="0"/>
              <a:t>(other than the command words</a:t>
            </a:r>
            <a:r>
              <a:rPr lang="en-GB" sz="2400" i="1" dirty="0" smtClean="0"/>
              <a:t>)</a:t>
            </a:r>
            <a:r>
              <a:rPr lang="en-GB" dirty="0" smtClean="0"/>
              <a:t>. </a:t>
            </a:r>
          </a:p>
          <a:p>
            <a:r>
              <a:rPr lang="en-GB" dirty="0" smtClean="0"/>
              <a:t>You need to underline </a:t>
            </a:r>
            <a:r>
              <a:rPr lang="en-GB" b="1" dirty="0"/>
              <a:t>Content</a:t>
            </a:r>
            <a:r>
              <a:rPr lang="en-GB" dirty="0" smtClean="0"/>
              <a:t> words with </a:t>
            </a:r>
            <a:r>
              <a:rPr lang="en-GB" b="1" dirty="0" smtClean="0"/>
              <a:t>dotted lines</a:t>
            </a:r>
            <a:r>
              <a:rPr lang="en-GB" dirty="0" smtClean="0"/>
              <a:t>.</a:t>
            </a:r>
          </a:p>
        </p:txBody>
      </p:sp>
      <p:sp>
        <p:nvSpPr>
          <p:cNvPr id="4" name="Date Placeholder 3"/>
          <p:cNvSpPr>
            <a:spLocks noGrp="1"/>
          </p:cNvSpPr>
          <p:nvPr>
            <p:ph type="dt" sz="half" idx="10"/>
          </p:nvPr>
        </p:nvSpPr>
        <p:spPr/>
        <p:txBody>
          <a:bodyPr/>
          <a:lstStyle/>
          <a:p>
            <a:fld id="{593ADF96-3801-410A-8100-5AA8E9B62ED3}" type="datetime1">
              <a:rPr lang="en-US" smtClean="0"/>
              <a:t>8/24/2017</a:t>
            </a:fld>
            <a:endParaRPr lang="en-US" dirty="0"/>
          </a:p>
        </p:txBody>
      </p:sp>
      <p:cxnSp>
        <p:nvCxnSpPr>
          <p:cNvPr id="6" name="Straight Connector 5"/>
          <p:cNvCxnSpPr/>
          <p:nvPr/>
        </p:nvCxnSpPr>
        <p:spPr>
          <a:xfrm>
            <a:off x="2286000" y="1066800"/>
            <a:ext cx="46482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48200" y="4038600"/>
            <a:ext cx="13716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14400" y="4572000"/>
            <a:ext cx="19812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381500" y="2057400"/>
            <a:ext cx="23241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physics clip art 的图像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3521" y="565150"/>
            <a:ext cx="1162050" cy="170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06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Before you copy questions and underline </a:t>
            </a:r>
            <a:r>
              <a:rPr lang="en-GB" b="1" u="sng" dirty="0" smtClean="0"/>
              <a:t>Command</a:t>
            </a:r>
            <a:r>
              <a:rPr lang="en-GB" dirty="0" smtClean="0"/>
              <a:t> and </a:t>
            </a:r>
            <a:r>
              <a:rPr lang="en-GB" b="1" dirty="0" smtClean="0"/>
              <a:t>Content</a:t>
            </a:r>
            <a:r>
              <a:rPr lang="en-GB" dirty="0" smtClean="0"/>
              <a:t> words, make sure you write down a key like this:</a:t>
            </a:r>
            <a:endParaRPr lang="en-GB" dirty="0"/>
          </a:p>
        </p:txBody>
      </p:sp>
      <p:sp>
        <p:nvSpPr>
          <p:cNvPr id="7" name="Rectangle 6"/>
          <p:cNvSpPr/>
          <p:nvPr/>
        </p:nvSpPr>
        <p:spPr>
          <a:xfrm>
            <a:off x="1371600" y="3960995"/>
            <a:ext cx="3616631" cy="769441"/>
          </a:xfrm>
          <a:prstGeom prst="rect">
            <a:avLst/>
          </a:prstGeom>
        </p:spPr>
        <p:txBody>
          <a:bodyPr wrap="none">
            <a:spAutoFit/>
          </a:bodyPr>
          <a:lstStyle/>
          <a:p>
            <a:r>
              <a:rPr lang="en-GB" sz="4400" b="1" dirty="0" smtClean="0"/>
              <a:t>Content words</a:t>
            </a:r>
            <a:endParaRPr lang="en-GB" sz="2000" dirty="0"/>
          </a:p>
        </p:txBody>
      </p:sp>
      <p:sp>
        <p:nvSpPr>
          <p:cNvPr id="2" name="Title 1"/>
          <p:cNvSpPr>
            <a:spLocks noGrp="1"/>
          </p:cNvSpPr>
          <p:nvPr>
            <p:ph type="title"/>
          </p:nvPr>
        </p:nvSpPr>
        <p:spPr/>
        <p:txBody>
          <a:bodyPr/>
          <a:lstStyle/>
          <a:p>
            <a:r>
              <a:rPr lang="en-GB" dirty="0" smtClean="0"/>
              <a:t>Key:</a:t>
            </a:r>
            <a:endParaRPr lang="en-GB" dirty="0"/>
          </a:p>
        </p:txBody>
      </p:sp>
      <p:sp>
        <p:nvSpPr>
          <p:cNvPr id="4" name="Date Placeholder 3"/>
          <p:cNvSpPr>
            <a:spLocks noGrp="1"/>
          </p:cNvSpPr>
          <p:nvPr>
            <p:ph type="dt" sz="half" idx="10"/>
          </p:nvPr>
        </p:nvSpPr>
        <p:spPr/>
        <p:txBody>
          <a:bodyPr/>
          <a:lstStyle/>
          <a:p>
            <a:fld id="{593ADF96-3801-410A-8100-5AA8E9B62ED3}" type="datetime1">
              <a:rPr lang="en-US" smtClean="0"/>
              <a:t>8/24/2017</a:t>
            </a:fld>
            <a:endParaRPr lang="en-US" dirty="0"/>
          </a:p>
        </p:txBody>
      </p:sp>
      <p:cxnSp>
        <p:nvCxnSpPr>
          <p:cNvPr id="5" name="Straight Connector 4"/>
          <p:cNvCxnSpPr/>
          <p:nvPr/>
        </p:nvCxnSpPr>
        <p:spPr>
          <a:xfrm>
            <a:off x="3429000" y="2590800"/>
            <a:ext cx="13716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473850" y="4601222"/>
            <a:ext cx="3429000" cy="1"/>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371600" y="3267314"/>
            <a:ext cx="4154984" cy="769441"/>
          </a:xfrm>
          <a:prstGeom prst="rect">
            <a:avLst/>
          </a:prstGeom>
        </p:spPr>
        <p:txBody>
          <a:bodyPr wrap="none">
            <a:spAutoFit/>
          </a:bodyPr>
          <a:lstStyle/>
          <a:p>
            <a:r>
              <a:rPr lang="en-GB" sz="4400" b="1" u="sng" dirty="0" smtClean="0"/>
              <a:t>Command words</a:t>
            </a:r>
            <a:endParaRPr lang="en-GB" dirty="0"/>
          </a:p>
        </p:txBody>
      </p:sp>
    </p:spTree>
    <p:extLst>
      <p:ext uri="{BB962C8B-B14F-4D97-AF65-F5344CB8AC3E}">
        <p14:creationId xmlns:p14="http://schemas.microsoft.com/office/powerpoint/2010/main" val="285067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Previous Lesson</a:t>
            </a:r>
            <a:endParaRPr lang="en-US" dirty="0"/>
          </a:p>
        </p:txBody>
      </p:sp>
      <p:sp>
        <p:nvSpPr>
          <p:cNvPr id="3" name="Content Placeholder 2"/>
          <p:cNvSpPr>
            <a:spLocks noGrp="1"/>
          </p:cNvSpPr>
          <p:nvPr>
            <p:ph idx="1"/>
          </p:nvPr>
        </p:nvSpPr>
        <p:spPr>
          <a:xfrm>
            <a:off x="50574" y="2061510"/>
            <a:ext cx="8229600" cy="4580315"/>
          </a:xfrm>
        </p:spPr>
        <p:txBody>
          <a:bodyPr>
            <a:normAutofit fontScale="85000" lnSpcReduction="20000"/>
          </a:bodyPr>
          <a:lstStyle/>
          <a:p>
            <a:r>
              <a:rPr lang="en-US" altLang="zh-CN" dirty="0" smtClean="0"/>
              <a:t>Answer questions posted on the board about the previous lesson content.</a:t>
            </a:r>
            <a:endParaRPr lang="en-US" altLang="zh-CN" dirty="0"/>
          </a:p>
          <a:p>
            <a:pPr lvl="1"/>
            <a:r>
              <a:rPr lang="en-US" altLang="zh-CN" dirty="0"/>
              <a:t>Will be posted on the board</a:t>
            </a:r>
            <a:r>
              <a:rPr lang="en-US" altLang="zh-CN" dirty="0" smtClean="0"/>
              <a:t>.</a:t>
            </a:r>
          </a:p>
          <a:p>
            <a:pPr lvl="1"/>
            <a:r>
              <a:rPr lang="en-US" altLang="zh-CN" dirty="0" smtClean="0"/>
              <a:t>Copy the questions and underline the </a:t>
            </a:r>
            <a:r>
              <a:rPr lang="en-US" altLang="zh-CN" b="1" u="sng" dirty="0" smtClean="0"/>
              <a:t>Command</a:t>
            </a:r>
            <a:r>
              <a:rPr lang="en-US" altLang="zh-CN" dirty="0" smtClean="0"/>
              <a:t> Words with </a:t>
            </a:r>
            <a:r>
              <a:rPr lang="en-US" altLang="zh-CN" b="1" u="sng" dirty="0" smtClean="0"/>
              <a:t>solid lines</a:t>
            </a:r>
            <a:r>
              <a:rPr lang="en-US" altLang="zh-CN" dirty="0" smtClean="0"/>
              <a:t> and the </a:t>
            </a:r>
            <a:r>
              <a:rPr lang="en-US" altLang="zh-CN" b="1" dirty="0" smtClean="0"/>
              <a:t>content</a:t>
            </a:r>
            <a:r>
              <a:rPr lang="en-US" altLang="zh-CN" dirty="0" smtClean="0"/>
              <a:t> or keywords with </a:t>
            </a:r>
            <a:r>
              <a:rPr lang="en-US" altLang="zh-CN" b="1" dirty="0" smtClean="0"/>
              <a:t>dotted lines</a:t>
            </a:r>
            <a:r>
              <a:rPr lang="en-US" altLang="zh-CN" dirty="0" smtClean="0"/>
              <a:t>.</a:t>
            </a:r>
          </a:p>
          <a:p>
            <a:pPr lvl="1"/>
            <a:r>
              <a:rPr lang="en-US" dirty="0" smtClean="0"/>
              <a:t>Try not to use your notes from the previous lesson. </a:t>
            </a:r>
          </a:p>
          <a:p>
            <a:pPr lvl="1"/>
            <a:r>
              <a:rPr lang="en-US" dirty="0" smtClean="0"/>
              <a:t>If you have to then make sure you write “I needed to use my notes from the last lesson.”</a:t>
            </a:r>
          </a:p>
          <a:p>
            <a:pPr lvl="2"/>
            <a:r>
              <a:rPr lang="en-US" dirty="0" smtClean="0"/>
              <a:t>Be honest and make sure your grading below goes down from your last lesson to reflect this.</a:t>
            </a:r>
          </a:p>
          <a:p>
            <a:r>
              <a:rPr lang="en-US" dirty="0"/>
              <a:t>Grade yourself on the learning objectives from 0-3</a:t>
            </a:r>
            <a:r>
              <a:rPr lang="en-US" dirty="0" smtClean="0"/>
              <a:t>.</a:t>
            </a:r>
          </a:p>
          <a:p>
            <a:r>
              <a:rPr lang="en-US" dirty="0" smtClean="0"/>
              <a:t>Should be always titled as </a:t>
            </a:r>
            <a:r>
              <a:rPr lang="en-US" dirty="0"/>
              <a:t>“Review of Previous Lesson”.</a:t>
            </a:r>
            <a:endParaRPr lang="en-US" dirty="0" smtClean="0"/>
          </a:p>
        </p:txBody>
      </p:sp>
      <p:pic>
        <p:nvPicPr>
          <p:cNvPr id="12290" name="Picture 2" descr="C:\Users\kelsey\AppData\Local\Microsoft\Windows\Temporary Internet Files\Content.IE5\2N7CUQXX\MC900290551[1].wmf"/>
          <p:cNvPicPr>
            <a:picLocks noChangeAspect="1" noChangeArrowheads="1"/>
          </p:cNvPicPr>
          <p:nvPr/>
        </p:nvPicPr>
        <p:blipFill>
          <a:blip r:embed="rId2" cstate="print"/>
          <a:srcRect/>
          <a:stretch>
            <a:fillRect/>
          </a:stretch>
        </p:blipFill>
        <p:spPr bwMode="auto">
          <a:xfrm>
            <a:off x="7768664" y="361016"/>
            <a:ext cx="1375336" cy="1335369"/>
          </a:xfrm>
          <a:prstGeom prst="rect">
            <a:avLst/>
          </a:prstGeom>
          <a:noFill/>
        </p:spPr>
      </p:pic>
      <p:sp>
        <p:nvSpPr>
          <p:cNvPr id="4" name="Date Placeholder 3"/>
          <p:cNvSpPr>
            <a:spLocks noGrp="1"/>
          </p:cNvSpPr>
          <p:nvPr>
            <p:ph type="dt" sz="half" idx="10"/>
          </p:nvPr>
        </p:nvSpPr>
        <p:spPr/>
        <p:txBody>
          <a:bodyPr/>
          <a:lstStyle/>
          <a:p>
            <a:fld id="{0B9F658C-04C6-4B88-9D51-467E41008F53}" type="datetime1">
              <a:rPr lang="en-US" smtClean="0"/>
              <a:t>8/24/2017</a:t>
            </a:fld>
            <a:endParaRPr lang="en-US" dirty="0"/>
          </a:p>
        </p:txBody>
      </p:sp>
      <p:pic>
        <p:nvPicPr>
          <p:cNvPr id="8" name="Picture 2" descr="honest clip art 的图像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3888" y="3962400"/>
            <a:ext cx="900112" cy="9906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3810000" y="3810000"/>
            <a:ext cx="9906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115521" y="3810000"/>
            <a:ext cx="809279"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914400" y="4114800"/>
            <a:ext cx="5334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155435" y="2714536"/>
            <a:ext cx="1745671" cy="400110"/>
          </a:xfrm>
          <a:prstGeom prst="rect">
            <a:avLst/>
          </a:prstGeom>
        </p:spPr>
        <p:txBody>
          <a:bodyPr wrap="none">
            <a:spAutoFit/>
          </a:bodyPr>
          <a:lstStyle/>
          <a:p>
            <a:r>
              <a:rPr lang="en-GB" sz="2000" b="1" dirty="0" smtClean="0"/>
              <a:t>Content words</a:t>
            </a:r>
            <a:endParaRPr lang="en-GB" sz="1050" dirty="0"/>
          </a:p>
        </p:txBody>
      </p:sp>
      <p:cxnSp>
        <p:nvCxnSpPr>
          <p:cNvPr id="17" name="Straight Connector 16"/>
          <p:cNvCxnSpPr/>
          <p:nvPr/>
        </p:nvCxnSpPr>
        <p:spPr>
          <a:xfrm>
            <a:off x="7225520" y="3112295"/>
            <a:ext cx="1675586" cy="1"/>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137292" y="2399521"/>
            <a:ext cx="2048510" cy="400110"/>
          </a:xfrm>
          <a:prstGeom prst="rect">
            <a:avLst/>
          </a:prstGeom>
        </p:spPr>
        <p:txBody>
          <a:bodyPr wrap="none">
            <a:spAutoFit/>
          </a:bodyPr>
          <a:lstStyle/>
          <a:p>
            <a:r>
              <a:rPr lang="en-GB" sz="2000" b="1" u="sng" dirty="0" smtClean="0"/>
              <a:t>Command words </a:t>
            </a:r>
            <a:endParaRPr lang="en-GB" sz="1000" dirty="0"/>
          </a:p>
        </p:txBody>
      </p:sp>
    </p:spTree>
    <p:extLst>
      <p:ext uri="{BB962C8B-B14F-4D97-AF65-F5344CB8AC3E}">
        <p14:creationId xmlns:p14="http://schemas.microsoft.com/office/powerpoint/2010/main" val="252549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Previous Lesson</a:t>
            </a:r>
            <a:endParaRPr lang="en-US" dirty="0"/>
          </a:p>
        </p:txBody>
      </p:sp>
      <p:sp>
        <p:nvSpPr>
          <p:cNvPr id="3" name="Content Placeholder 2"/>
          <p:cNvSpPr>
            <a:spLocks noGrp="1"/>
          </p:cNvSpPr>
          <p:nvPr>
            <p:ph idx="1"/>
          </p:nvPr>
        </p:nvSpPr>
        <p:spPr>
          <a:xfrm>
            <a:off x="457200" y="2049085"/>
            <a:ext cx="8229600" cy="4077078"/>
          </a:xfrm>
        </p:spPr>
        <p:txBody>
          <a:bodyPr>
            <a:normAutofit/>
          </a:bodyPr>
          <a:lstStyle/>
          <a:p>
            <a:r>
              <a:rPr lang="en-US" altLang="zh-CN" dirty="0" smtClean="0"/>
              <a:t>State as many Vocabulary words and Learning Objectives that you remember from past years as you can.</a:t>
            </a:r>
            <a:endParaRPr lang="en-US" dirty="0" smtClean="0"/>
          </a:p>
        </p:txBody>
      </p:sp>
      <p:pic>
        <p:nvPicPr>
          <p:cNvPr id="12290" name="Picture 2" descr="C:\Users\kelsey\AppData\Local\Microsoft\Windows\Temporary Internet Files\Content.IE5\2N7CUQXX\MC900290551[1].wmf"/>
          <p:cNvPicPr>
            <a:picLocks noChangeAspect="1" noChangeArrowheads="1"/>
          </p:cNvPicPr>
          <p:nvPr/>
        </p:nvPicPr>
        <p:blipFill>
          <a:blip r:embed="rId2" cstate="print"/>
          <a:srcRect/>
          <a:stretch>
            <a:fillRect/>
          </a:stretch>
        </p:blipFill>
        <p:spPr bwMode="auto">
          <a:xfrm>
            <a:off x="7768664" y="361016"/>
            <a:ext cx="1375336" cy="1335369"/>
          </a:xfrm>
          <a:prstGeom prst="rect">
            <a:avLst/>
          </a:prstGeom>
          <a:noFill/>
        </p:spPr>
      </p:pic>
      <p:sp>
        <p:nvSpPr>
          <p:cNvPr id="4" name="Date Placeholder 3"/>
          <p:cNvSpPr>
            <a:spLocks noGrp="1"/>
          </p:cNvSpPr>
          <p:nvPr>
            <p:ph type="dt" sz="half" idx="10"/>
          </p:nvPr>
        </p:nvSpPr>
        <p:spPr/>
        <p:txBody>
          <a:bodyPr/>
          <a:lstStyle/>
          <a:p>
            <a:fld id="{0B9F658C-04C6-4B88-9D51-467E41008F53}" type="datetime1">
              <a:rPr lang="en-US" smtClean="0"/>
              <a:t>8/24/2017</a:t>
            </a:fld>
            <a:endParaRPr lang="en-US" dirty="0"/>
          </a:p>
        </p:txBody>
      </p:sp>
      <p:sp>
        <p:nvSpPr>
          <p:cNvPr id="6" name="TextBox 5"/>
          <p:cNvSpPr txBox="1"/>
          <p:nvPr/>
        </p:nvSpPr>
        <p:spPr>
          <a:xfrm>
            <a:off x="114300" y="211819"/>
            <a:ext cx="685800" cy="369332"/>
          </a:xfrm>
          <a:prstGeom prst="rect">
            <a:avLst/>
          </a:prstGeom>
          <a:noFill/>
          <a:ln w="50800">
            <a:solidFill>
              <a:schemeClr val="accent1"/>
            </a:solidFill>
            <a:prstDash val="sysDot"/>
          </a:ln>
        </p:spPr>
        <p:txBody>
          <a:bodyPr wrap="square" rtlCol="0">
            <a:spAutoFit/>
          </a:bodyPr>
          <a:lstStyle/>
          <a:p>
            <a:pPr algn="ctr"/>
            <a:r>
              <a:rPr lang="en-GB" dirty="0" smtClean="0"/>
              <a:t>Title</a:t>
            </a:r>
            <a:endParaRPr lang="en-GB" dirty="0"/>
          </a:p>
        </p:txBody>
      </p:sp>
      <p:cxnSp>
        <p:nvCxnSpPr>
          <p:cNvPr id="7" name="Straight Arrow Connector 6"/>
          <p:cNvCxnSpPr/>
          <p:nvPr/>
        </p:nvCxnSpPr>
        <p:spPr>
          <a:xfrm>
            <a:off x="794657" y="494365"/>
            <a:ext cx="763707" cy="332822"/>
          </a:xfrm>
          <a:prstGeom prst="straightConnector1">
            <a:avLst/>
          </a:prstGeom>
          <a:ln w="50800">
            <a:prstDash val="sysDot"/>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Physics</a:t>
            </a:r>
            <a:endParaRPr lang="en-US" dirty="0"/>
          </a:p>
        </p:txBody>
      </p:sp>
      <p:sp>
        <p:nvSpPr>
          <p:cNvPr id="3" name="Subtitle 2"/>
          <p:cNvSpPr>
            <a:spLocks noGrp="1"/>
          </p:cNvSpPr>
          <p:nvPr>
            <p:ph type="subTitle" idx="1"/>
          </p:nvPr>
        </p:nvSpPr>
        <p:spPr/>
        <p:txBody>
          <a:bodyPr/>
          <a:lstStyle/>
          <a:p>
            <a:r>
              <a:rPr lang="en-US" dirty="0" err="1" smtClean="0"/>
              <a:t>Mr</a:t>
            </a:r>
            <a:r>
              <a:rPr lang="en-US" dirty="0" smtClean="0"/>
              <a:t> Lee</a:t>
            </a:r>
            <a:endParaRPr lang="en-US" dirty="0"/>
          </a:p>
        </p:txBody>
      </p:sp>
      <p:sp>
        <p:nvSpPr>
          <p:cNvPr id="4" name="Date Placeholder 3"/>
          <p:cNvSpPr>
            <a:spLocks noGrp="1"/>
          </p:cNvSpPr>
          <p:nvPr>
            <p:ph type="dt" sz="half" idx="10"/>
          </p:nvPr>
        </p:nvSpPr>
        <p:spPr/>
        <p:txBody>
          <a:bodyPr/>
          <a:lstStyle/>
          <a:p>
            <a:fld id="{FA12C87A-A63F-41F7-B8C4-4F11F298CA8B}" type="datetime1">
              <a:rPr lang="en-US" smtClean="0"/>
              <a:t>8/24/2017</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Vocabulary</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750976924"/>
              </p:ext>
            </p:extLst>
          </p:nvPr>
        </p:nvGraphicFramePr>
        <p:xfrm>
          <a:off x="457200" y="1600200"/>
          <a:ext cx="8382001" cy="3962400"/>
        </p:xfrm>
        <a:graphic>
          <a:graphicData uri="http://schemas.openxmlformats.org/drawingml/2006/table">
            <a:tbl>
              <a:tblPr firstRow="1" bandRow="1">
                <a:tableStyleId>{5C22544A-7EE6-4342-B048-85BDC9FD1C3A}</a:tableStyleId>
              </a:tblPr>
              <a:tblGrid>
                <a:gridCol w="5562600">
                  <a:extLst>
                    <a:ext uri="{9D8B030D-6E8A-4147-A177-3AD203B41FA5}">
                      <a16:colId xmlns:a16="http://schemas.microsoft.com/office/drawing/2014/main" val="676489068"/>
                    </a:ext>
                  </a:extLst>
                </a:gridCol>
                <a:gridCol w="1447800">
                  <a:extLst>
                    <a:ext uri="{9D8B030D-6E8A-4147-A177-3AD203B41FA5}">
                      <a16:colId xmlns:a16="http://schemas.microsoft.com/office/drawing/2014/main" val="3329391415"/>
                    </a:ext>
                  </a:extLst>
                </a:gridCol>
                <a:gridCol w="1371601">
                  <a:extLst>
                    <a:ext uri="{9D8B030D-6E8A-4147-A177-3AD203B41FA5}">
                      <a16:colId xmlns:a16="http://schemas.microsoft.com/office/drawing/2014/main" val="644016461"/>
                    </a:ext>
                  </a:extLst>
                </a:gridCol>
              </a:tblGrid>
              <a:tr h="502920">
                <a:tc>
                  <a:txBody>
                    <a:bodyPr/>
                    <a:lstStyle/>
                    <a:p>
                      <a:pPr algn="ctr"/>
                      <a:r>
                        <a:rPr lang="en-GB" sz="3200" dirty="0" smtClean="0"/>
                        <a:t>Content:</a:t>
                      </a:r>
                      <a:endParaRPr lang="en-GB" sz="3200" dirty="0"/>
                    </a:p>
                  </a:txBody>
                  <a:tcPr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3200" baseline="0" dirty="0" smtClean="0"/>
                        <a:t>Start</a:t>
                      </a:r>
                      <a:endParaRPr lang="en-GB" sz="32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3200" dirty="0" smtClean="0"/>
                        <a:t>End</a:t>
                      </a:r>
                      <a:endParaRPr lang="en-GB" sz="3200" dirty="0"/>
                    </a:p>
                  </a:txBody>
                  <a:tcPr anchor="ctr">
                    <a:lnL w="28575" cap="flat" cmpd="sng" algn="ctr">
                      <a:solidFill>
                        <a:schemeClr val="tx1"/>
                      </a:solid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0386527"/>
                  </a:ext>
                </a:extLst>
              </a:tr>
              <a:tr h="50292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3200" dirty="0" smtClean="0"/>
                        <a:t>ruler, paper, graph, calculator, pen, pencil, hole punch, binder</a:t>
                      </a:r>
                    </a:p>
                  </a:txBody>
                  <a:tcP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3200"/>
                    </a:p>
                  </a:txBody>
                  <a:tcP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4076499"/>
                  </a:ext>
                </a:extLst>
              </a:tr>
              <a:tr h="502920">
                <a:tc>
                  <a:txBody>
                    <a:bodyPr/>
                    <a:lstStyle/>
                    <a:p>
                      <a:r>
                        <a:rPr lang="en-GB" sz="3200" dirty="0" smtClean="0"/>
                        <a:t>rules</a:t>
                      </a:r>
                      <a:endParaRPr lang="en-GB" sz="3200" dirty="0"/>
                    </a:p>
                  </a:txBody>
                  <a:tcP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3200"/>
                    </a:p>
                  </a:txBody>
                  <a:tcP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1552896"/>
                  </a:ext>
                </a:extLst>
              </a:tr>
              <a:tr h="502920">
                <a:tc>
                  <a:txBody>
                    <a:bodyPr/>
                    <a:lstStyle/>
                    <a:p>
                      <a:r>
                        <a:rPr lang="en-GB" sz="3200" dirty="0" smtClean="0"/>
                        <a:t>grade</a:t>
                      </a:r>
                      <a:endParaRPr lang="en-GB" sz="3200" dirty="0"/>
                    </a:p>
                  </a:txBody>
                  <a:tcP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3200" dirty="0"/>
                    </a:p>
                  </a:txBody>
                  <a:tcP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1059190"/>
                  </a:ext>
                </a:extLst>
              </a:tr>
              <a:tr h="502920">
                <a:tc>
                  <a:txBody>
                    <a:bodyPr/>
                    <a:lstStyle/>
                    <a:p>
                      <a:r>
                        <a:rPr lang="en-GB" sz="3200" dirty="0" smtClean="0"/>
                        <a:t>percentage</a:t>
                      </a:r>
                      <a:endParaRPr lang="en-GB" sz="3200" dirty="0"/>
                    </a:p>
                  </a:txBody>
                  <a:tcP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3200" dirty="0"/>
                    </a:p>
                  </a:txBody>
                  <a:tcP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2474656"/>
                  </a:ext>
                </a:extLst>
              </a:tr>
              <a:tr h="502920">
                <a:tc>
                  <a:txBody>
                    <a:bodyPr/>
                    <a:lstStyle/>
                    <a:p>
                      <a:r>
                        <a:rPr lang="en-GB" sz="3200" dirty="0" smtClean="0"/>
                        <a:t>course</a:t>
                      </a:r>
                      <a:endParaRPr lang="en-GB" sz="3200" dirty="0"/>
                    </a:p>
                  </a:txBody>
                  <a:tcP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GB" sz="3200" dirty="0"/>
                    </a:p>
                  </a:txBody>
                  <a:tcP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89283279"/>
                  </a:ext>
                </a:extLst>
              </a:tr>
            </a:tbl>
          </a:graphicData>
        </a:graphic>
      </p:graphicFrame>
      <p:sp>
        <p:nvSpPr>
          <p:cNvPr id="5" name="Date Placeholder 4"/>
          <p:cNvSpPr>
            <a:spLocks noGrp="1"/>
          </p:cNvSpPr>
          <p:nvPr>
            <p:ph type="dt" sz="half" idx="10"/>
          </p:nvPr>
        </p:nvSpPr>
        <p:spPr/>
        <p:txBody>
          <a:bodyPr/>
          <a:lstStyle/>
          <a:p>
            <a:fld id="{E108BBDB-27A0-4DE1-B8DA-9663D64CFF7D}" type="datetime1">
              <a:rPr lang="en-US" smtClean="0"/>
              <a:t>8/24/2017</a:t>
            </a:fld>
            <a:endParaRPr lang="en-US"/>
          </a:p>
        </p:txBody>
      </p:sp>
      <p:sp>
        <p:nvSpPr>
          <p:cNvPr id="9" name="TextBox 8"/>
          <p:cNvSpPr txBox="1"/>
          <p:nvPr/>
        </p:nvSpPr>
        <p:spPr>
          <a:xfrm>
            <a:off x="4724399" y="5934670"/>
            <a:ext cx="4419600" cy="923330"/>
          </a:xfrm>
          <a:prstGeom prst="rect">
            <a:avLst/>
          </a:prstGeom>
          <a:noFill/>
          <a:ln w="50800">
            <a:solidFill>
              <a:schemeClr val="accent1"/>
            </a:solidFill>
            <a:prstDash val="sysDot"/>
          </a:ln>
        </p:spPr>
        <p:txBody>
          <a:bodyPr wrap="square" rtlCol="0">
            <a:spAutoFit/>
          </a:bodyPr>
          <a:lstStyle/>
          <a:p>
            <a:pPr marL="342900" indent="-342900">
              <a:buAutoNum type="arabicPeriod"/>
            </a:pPr>
            <a:r>
              <a:rPr lang="en-GB" dirty="0" smtClean="0"/>
              <a:t>Discuss </a:t>
            </a:r>
          </a:p>
          <a:p>
            <a:pPr marL="342900" indent="-342900">
              <a:buAutoNum type="arabicPeriod"/>
            </a:pPr>
            <a:r>
              <a:rPr lang="en-GB" dirty="0" smtClean="0"/>
              <a:t>Copy and fill in the table. </a:t>
            </a:r>
          </a:p>
          <a:p>
            <a:pPr marL="342900" indent="-342900">
              <a:buAutoNum type="arabicPeriod"/>
            </a:pPr>
            <a:r>
              <a:rPr lang="en-GB" dirty="0" smtClean="0"/>
              <a:t>Grade yourself.</a:t>
            </a:r>
            <a:r>
              <a:rPr lang="en-GB" dirty="0"/>
              <a:t> </a:t>
            </a:r>
            <a:endParaRPr lang="en-GB" dirty="0" smtClean="0"/>
          </a:p>
        </p:txBody>
      </p:sp>
    </p:spTree>
    <p:extLst>
      <p:ext uri="{BB962C8B-B14F-4D97-AF65-F5344CB8AC3E}">
        <p14:creationId xmlns:p14="http://schemas.microsoft.com/office/powerpoint/2010/main" val="30871114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Vocabulary</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405610692"/>
              </p:ext>
            </p:extLst>
          </p:nvPr>
        </p:nvGraphicFramePr>
        <p:xfrm>
          <a:off x="228600" y="1342073"/>
          <a:ext cx="7162799" cy="347472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676489068"/>
                    </a:ext>
                  </a:extLst>
                </a:gridCol>
                <a:gridCol w="1371600">
                  <a:extLst>
                    <a:ext uri="{9D8B030D-6E8A-4147-A177-3AD203B41FA5}">
                      <a16:colId xmlns:a16="http://schemas.microsoft.com/office/drawing/2014/main" val="3329391415"/>
                    </a:ext>
                  </a:extLst>
                </a:gridCol>
                <a:gridCol w="1447799">
                  <a:extLst>
                    <a:ext uri="{9D8B030D-6E8A-4147-A177-3AD203B41FA5}">
                      <a16:colId xmlns:a16="http://schemas.microsoft.com/office/drawing/2014/main" val="644016461"/>
                    </a:ext>
                  </a:extLst>
                </a:gridCol>
              </a:tblGrid>
              <a:tr h="502920">
                <a:tc>
                  <a:txBody>
                    <a:bodyPr/>
                    <a:lstStyle/>
                    <a:p>
                      <a:pPr algn="ctr"/>
                      <a:r>
                        <a:rPr lang="en-GB" sz="3200" dirty="0" smtClean="0"/>
                        <a:t>Language:</a:t>
                      </a:r>
                      <a:endParaRPr lang="en-GB" sz="3200" dirty="0"/>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GB" sz="3200" baseline="0" dirty="0" smtClean="0"/>
                        <a:t>Start</a:t>
                      </a:r>
                      <a:endParaRPr lang="en-GB" sz="32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GB" sz="3200" dirty="0" smtClean="0"/>
                        <a:t>End</a:t>
                      </a:r>
                      <a:endParaRPr lang="en-GB" sz="3200" dirty="0"/>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0386527"/>
                  </a:ext>
                </a:extLst>
              </a:tr>
              <a:tr h="50292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3200" dirty="0" smtClean="0"/>
                        <a:t>verbally</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dirty="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4076499"/>
                  </a:ext>
                </a:extLst>
              </a:tr>
              <a:tr h="502920">
                <a:tc>
                  <a:txBody>
                    <a:bodyPr/>
                    <a:lstStyle/>
                    <a:p>
                      <a:r>
                        <a:rPr lang="en-GB" sz="3200" dirty="0" smtClean="0"/>
                        <a:t>command</a:t>
                      </a:r>
                      <a:endParaRPr lang="en-GB" sz="3200" dirty="0"/>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1552896"/>
                  </a:ext>
                </a:extLst>
              </a:tr>
              <a:tr h="502920">
                <a:tc>
                  <a:txBody>
                    <a:bodyPr/>
                    <a:lstStyle/>
                    <a:p>
                      <a:r>
                        <a:rPr lang="en-GB" sz="3200" dirty="0" smtClean="0"/>
                        <a:t>physics</a:t>
                      </a:r>
                      <a:endParaRPr lang="en-GB" sz="3200" dirty="0"/>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1059190"/>
                  </a:ext>
                </a:extLst>
              </a:tr>
              <a:tr h="502920">
                <a:tc>
                  <a:txBody>
                    <a:bodyPr/>
                    <a:lstStyle/>
                    <a:p>
                      <a:r>
                        <a:rPr lang="en-GB" sz="3200" dirty="0" smtClean="0"/>
                        <a:t>explain</a:t>
                      </a:r>
                      <a:endParaRPr lang="en-GB" sz="3200" dirty="0"/>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dirty="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2474656"/>
                  </a:ext>
                </a:extLst>
              </a:tr>
              <a:tr h="502920">
                <a:tc>
                  <a:txBody>
                    <a:bodyPr/>
                    <a:lstStyle/>
                    <a:p>
                      <a:r>
                        <a:rPr lang="en-GB" sz="3200" dirty="0" smtClean="0"/>
                        <a:t>describe</a:t>
                      </a:r>
                      <a:endParaRPr lang="en-GB" sz="3200" dirty="0"/>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endParaRPr lang="en-GB" sz="3200" dirty="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889283279"/>
                  </a:ext>
                </a:extLst>
              </a:tr>
            </a:tbl>
          </a:graphicData>
        </a:graphic>
      </p:graphicFrame>
      <p:sp>
        <p:nvSpPr>
          <p:cNvPr id="5" name="Date Placeholder 4"/>
          <p:cNvSpPr>
            <a:spLocks noGrp="1"/>
          </p:cNvSpPr>
          <p:nvPr>
            <p:ph type="dt" sz="half" idx="10"/>
          </p:nvPr>
        </p:nvSpPr>
        <p:spPr/>
        <p:txBody>
          <a:bodyPr/>
          <a:lstStyle/>
          <a:p>
            <a:fld id="{E108BBDB-27A0-4DE1-B8DA-9663D64CFF7D}" type="datetime1">
              <a:rPr lang="en-US" smtClean="0"/>
              <a:t>8/24/2017</a:t>
            </a:fld>
            <a:endParaRPr lang="en-US"/>
          </a:p>
        </p:txBody>
      </p:sp>
      <p:sp>
        <p:nvSpPr>
          <p:cNvPr id="12" name="TextBox 11"/>
          <p:cNvSpPr txBox="1"/>
          <p:nvPr/>
        </p:nvSpPr>
        <p:spPr>
          <a:xfrm>
            <a:off x="4724399" y="5934670"/>
            <a:ext cx="4419600" cy="923330"/>
          </a:xfrm>
          <a:prstGeom prst="rect">
            <a:avLst/>
          </a:prstGeom>
          <a:noFill/>
          <a:ln w="50800">
            <a:solidFill>
              <a:schemeClr val="accent1"/>
            </a:solidFill>
            <a:prstDash val="sysDot"/>
          </a:ln>
        </p:spPr>
        <p:txBody>
          <a:bodyPr wrap="square" rtlCol="0">
            <a:spAutoFit/>
          </a:bodyPr>
          <a:lstStyle/>
          <a:p>
            <a:pPr marL="342900" indent="-342900">
              <a:buAutoNum type="arabicPeriod"/>
            </a:pPr>
            <a:r>
              <a:rPr lang="en-GB" dirty="0" smtClean="0"/>
              <a:t>Discuss </a:t>
            </a:r>
          </a:p>
          <a:p>
            <a:pPr marL="342900" indent="-342900">
              <a:buAutoNum type="arabicPeriod"/>
            </a:pPr>
            <a:r>
              <a:rPr lang="en-GB" dirty="0" smtClean="0"/>
              <a:t>Copy and fill in the table. </a:t>
            </a:r>
          </a:p>
          <a:p>
            <a:pPr marL="342900" indent="-342900">
              <a:buAutoNum type="arabicPeriod"/>
            </a:pPr>
            <a:r>
              <a:rPr lang="en-GB" dirty="0" smtClean="0"/>
              <a:t>Grade yourself.</a:t>
            </a:r>
            <a:r>
              <a:rPr lang="en-GB" dirty="0"/>
              <a:t> </a:t>
            </a:r>
            <a:endParaRPr lang="en-GB" dirty="0" smtClean="0"/>
          </a:p>
        </p:txBody>
      </p:sp>
    </p:spTree>
    <p:extLst>
      <p:ext uri="{BB962C8B-B14F-4D97-AF65-F5344CB8AC3E}">
        <p14:creationId xmlns:p14="http://schemas.microsoft.com/office/powerpoint/2010/main" val="32474264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Learning Objectives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930121345"/>
              </p:ext>
            </p:extLst>
          </p:nvPr>
        </p:nvGraphicFramePr>
        <p:xfrm>
          <a:off x="76200" y="1386840"/>
          <a:ext cx="8991600" cy="3383280"/>
        </p:xfrm>
        <a:graphic>
          <a:graphicData uri="http://schemas.openxmlformats.org/drawingml/2006/table">
            <a:tbl>
              <a:tblPr firstRow="1" bandRow="1">
                <a:tableStyleId>{5C22544A-7EE6-4342-B048-85BDC9FD1C3A}</a:tableStyleId>
              </a:tblPr>
              <a:tblGrid>
                <a:gridCol w="5911145">
                  <a:extLst>
                    <a:ext uri="{9D8B030D-6E8A-4147-A177-3AD203B41FA5}">
                      <a16:colId xmlns:a16="http://schemas.microsoft.com/office/drawing/2014/main" val="676489068"/>
                    </a:ext>
                  </a:extLst>
                </a:gridCol>
                <a:gridCol w="1498600">
                  <a:extLst>
                    <a:ext uri="{9D8B030D-6E8A-4147-A177-3AD203B41FA5}">
                      <a16:colId xmlns:a16="http://schemas.microsoft.com/office/drawing/2014/main" val="3329391415"/>
                    </a:ext>
                  </a:extLst>
                </a:gridCol>
                <a:gridCol w="1581855">
                  <a:extLst>
                    <a:ext uri="{9D8B030D-6E8A-4147-A177-3AD203B41FA5}">
                      <a16:colId xmlns:a16="http://schemas.microsoft.com/office/drawing/2014/main" val="644016461"/>
                    </a:ext>
                  </a:extLst>
                </a:gridCol>
              </a:tblGrid>
              <a:tr h="502920">
                <a:tc>
                  <a:txBody>
                    <a:bodyPr/>
                    <a:lstStyle/>
                    <a:p>
                      <a:pPr algn="ctr"/>
                      <a:r>
                        <a:rPr lang="en-GB" sz="3200" dirty="0" smtClean="0"/>
                        <a:t>Content:</a:t>
                      </a:r>
                      <a:endParaRPr lang="en-GB" sz="32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GB" sz="3200" baseline="0" dirty="0" smtClean="0"/>
                        <a:t>Start</a:t>
                      </a:r>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GB" sz="3200" dirty="0" smtClean="0"/>
                        <a:t>End</a:t>
                      </a:r>
                      <a:endParaRPr lang="en-GB" sz="32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0386527"/>
                  </a:ext>
                </a:extLst>
              </a:tr>
              <a:tr h="50292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3200" dirty="0" smtClean="0"/>
                        <a:t>Get to know your teacher!</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4076499"/>
                  </a:ext>
                </a:extLst>
              </a:tr>
              <a:tr h="502920">
                <a:tc>
                  <a:txBody>
                    <a:bodyPr/>
                    <a:lstStyle/>
                    <a:p>
                      <a:r>
                        <a:rPr lang="en-GB" sz="3200" dirty="0" smtClean="0"/>
                        <a:t>Explain the class rules and lesson structure.</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1552896"/>
                  </a:ext>
                </a:extLst>
              </a:tr>
              <a:tr h="502920">
                <a:tc>
                  <a:txBody>
                    <a:bodyPr/>
                    <a:lstStyle/>
                    <a:p>
                      <a:r>
                        <a:rPr lang="en-GB" sz="3200" dirty="0" smtClean="0"/>
                        <a:t>Describe how you will be graded.</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1059190"/>
                  </a:ext>
                </a:extLst>
              </a:tr>
              <a:tr h="502920">
                <a:tc>
                  <a:txBody>
                    <a:bodyPr/>
                    <a:lstStyle/>
                    <a:p>
                      <a:r>
                        <a:rPr lang="en-GB" sz="3200" dirty="0" smtClean="0"/>
                        <a:t>Identify command and keywords.</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endParaRPr lang="en-GB" sz="3200" dirty="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32474656"/>
                  </a:ext>
                </a:extLst>
              </a:tr>
            </a:tbl>
          </a:graphicData>
        </a:graphic>
      </p:graphicFrame>
      <p:sp>
        <p:nvSpPr>
          <p:cNvPr id="5" name="Date Placeholder 4"/>
          <p:cNvSpPr>
            <a:spLocks noGrp="1"/>
          </p:cNvSpPr>
          <p:nvPr>
            <p:ph type="dt" sz="half" idx="10"/>
          </p:nvPr>
        </p:nvSpPr>
        <p:spPr/>
        <p:txBody>
          <a:bodyPr/>
          <a:lstStyle/>
          <a:p>
            <a:fld id="{E108BBDB-27A0-4DE1-B8DA-9663D64CFF7D}" type="datetime1">
              <a:rPr lang="en-US" smtClean="0"/>
              <a:t>8/24/2017</a:t>
            </a:fld>
            <a:endParaRPr lang="en-US"/>
          </a:p>
        </p:txBody>
      </p:sp>
      <p:sp>
        <p:nvSpPr>
          <p:cNvPr id="7" name="TextBox 6"/>
          <p:cNvSpPr txBox="1"/>
          <p:nvPr/>
        </p:nvSpPr>
        <p:spPr>
          <a:xfrm>
            <a:off x="97971" y="5365096"/>
            <a:ext cx="4419600" cy="1477328"/>
          </a:xfrm>
          <a:prstGeom prst="rect">
            <a:avLst/>
          </a:prstGeom>
          <a:noFill/>
          <a:ln w="25400">
            <a:solidFill>
              <a:schemeClr val="accent1"/>
            </a:solidFill>
            <a:prstDash val="sysDot"/>
          </a:ln>
        </p:spPr>
        <p:txBody>
          <a:bodyPr wrap="square" rtlCol="0">
            <a:spAutoFit/>
          </a:bodyPr>
          <a:lstStyle/>
          <a:p>
            <a:pPr marL="342900" indent="-342900">
              <a:buAutoNum type="arabicPeriod"/>
            </a:pPr>
            <a:r>
              <a:rPr lang="en-GB" dirty="0" smtClean="0"/>
              <a:t>Discuss </a:t>
            </a:r>
          </a:p>
          <a:p>
            <a:pPr marL="342900" indent="-342900">
              <a:buAutoNum type="arabicPeriod"/>
            </a:pPr>
            <a:r>
              <a:rPr lang="en-GB" dirty="0" smtClean="0"/>
              <a:t>Copy and fill in the table. </a:t>
            </a:r>
          </a:p>
          <a:p>
            <a:pPr marL="342900" indent="-342900">
              <a:buAutoNum type="arabicPeriod"/>
            </a:pPr>
            <a:r>
              <a:rPr lang="en-GB" dirty="0" smtClean="0"/>
              <a:t>Grade yourself.</a:t>
            </a:r>
            <a:r>
              <a:rPr lang="en-GB" dirty="0"/>
              <a:t> </a:t>
            </a:r>
            <a:endParaRPr lang="en-GB" dirty="0" smtClean="0"/>
          </a:p>
          <a:p>
            <a:pPr marL="342900" indent="-342900">
              <a:buAutoNum type="arabicPeriod"/>
            </a:pPr>
            <a:r>
              <a:rPr lang="en-GB" dirty="0" smtClean="0"/>
              <a:t>Write a key.</a:t>
            </a:r>
            <a:endParaRPr lang="en-GB" dirty="0"/>
          </a:p>
          <a:p>
            <a:pPr marL="342900" indent="-342900">
              <a:buAutoNum type="arabicPeriod"/>
            </a:pPr>
            <a:r>
              <a:rPr lang="en-GB" dirty="0" smtClean="0"/>
              <a:t>Underline </a:t>
            </a:r>
            <a:r>
              <a:rPr lang="en-GB" b="1" u="sng" dirty="0" smtClean="0"/>
              <a:t>Command</a:t>
            </a:r>
            <a:r>
              <a:rPr lang="en-GB" dirty="0" smtClean="0"/>
              <a:t> and </a:t>
            </a:r>
            <a:r>
              <a:rPr lang="en-GB" b="1" dirty="0" smtClean="0"/>
              <a:t>Content</a:t>
            </a:r>
            <a:r>
              <a:rPr lang="en-GB" dirty="0" smtClean="0"/>
              <a:t> words.</a:t>
            </a:r>
          </a:p>
        </p:txBody>
      </p:sp>
      <p:cxnSp>
        <p:nvCxnSpPr>
          <p:cNvPr id="10" name="Straight Connector 9"/>
          <p:cNvCxnSpPr/>
          <p:nvPr/>
        </p:nvCxnSpPr>
        <p:spPr>
          <a:xfrm>
            <a:off x="2955471" y="6766224"/>
            <a:ext cx="7239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724400" y="6114347"/>
            <a:ext cx="1434047" cy="338554"/>
          </a:xfrm>
          <a:prstGeom prst="rect">
            <a:avLst/>
          </a:prstGeom>
        </p:spPr>
        <p:txBody>
          <a:bodyPr wrap="none">
            <a:spAutoFit/>
          </a:bodyPr>
          <a:lstStyle/>
          <a:p>
            <a:r>
              <a:rPr lang="en-GB" sz="1600" b="1" dirty="0" smtClean="0"/>
              <a:t>Content words</a:t>
            </a:r>
            <a:endParaRPr lang="en-GB" sz="900" dirty="0"/>
          </a:p>
        </p:txBody>
      </p:sp>
      <p:cxnSp>
        <p:nvCxnSpPr>
          <p:cNvPr id="12" name="Straight Connector 11"/>
          <p:cNvCxnSpPr/>
          <p:nvPr/>
        </p:nvCxnSpPr>
        <p:spPr>
          <a:xfrm>
            <a:off x="4863047" y="6389963"/>
            <a:ext cx="1178378"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708303" y="5894810"/>
            <a:ext cx="1631152" cy="338554"/>
          </a:xfrm>
          <a:prstGeom prst="rect">
            <a:avLst/>
          </a:prstGeom>
        </p:spPr>
        <p:txBody>
          <a:bodyPr wrap="none">
            <a:spAutoFit/>
          </a:bodyPr>
          <a:lstStyle/>
          <a:p>
            <a:r>
              <a:rPr lang="en-GB" sz="1600" b="1" u="sng" dirty="0" smtClean="0"/>
              <a:t>Command words</a:t>
            </a:r>
            <a:endParaRPr lang="en-GB" sz="800" dirty="0"/>
          </a:p>
        </p:txBody>
      </p:sp>
    </p:spTree>
    <p:extLst>
      <p:ext uri="{BB962C8B-B14F-4D97-AF65-F5344CB8AC3E}">
        <p14:creationId xmlns:p14="http://schemas.microsoft.com/office/powerpoint/2010/main" val="5491688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Learning Objectives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826761141"/>
              </p:ext>
            </p:extLst>
          </p:nvPr>
        </p:nvGraphicFramePr>
        <p:xfrm>
          <a:off x="457200" y="1219200"/>
          <a:ext cx="8229600" cy="1737360"/>
        </p:xfrm>
        <a:graphic>
          <a:graphicData uri="http://schemas.openxmlformats.org/drawingml/2006/table">
            <a:tbl>
              <a:tblPr firstRow="1" bandRow="1">
                <a:tableStyleId>{5C22544A-7EE6-4342-B048-85BDC9FD1C3A}</a:tableStyleId>
              </a:tblPr>
              <a:tblGrid>
                <a:gridCol w="5410200">
                  <a:extLst>
                    <a:ext uri="{9D8B030D-6E8A-4147-A177-3AD203B41FA5}">
                      <a16:colId xmlns:a16="http://schemas.microsoft.com/office/drawing/2014/main" val="676489068"/>
                    </a:ext>
                  </a:extLst>
                </a:gridCol>
                <a:gridCol w="1371600">
                  <a:extLst>
                    <a:ext uri="{9D8B030D-6E8A-4147-A177-3AD203B41FA5}">
                      <a16:colId xmlns:a16="http://schemas.microsoft.com/office/drawing/2014/main" val="3329391415"/>
                    </a:ext>
                  </a:extLst>
                </a:gridCol>
                <a:gridCol w="1447800">
                  <a:extLst>
                    <a:ext uri="{9D8B030D-6E8A-4147-A177-3AD203B41FA5}">
                      <a16:colId xmlns:a16="http://schemas.microsoft.com/office/drawing/2014/main" val="644016461"/>
                    </a:ext>
                  </a:extLst>
                </a:gridCol>
              </a:tblGrid>
              <a:tr h="502920">
                <a:tc>
                  <a:txBody>
                    <a:bodyPr/>
                    <a:lstStyle/>
                    <a:p>
                      <a:pPr algn="ctr"/>
                      <a:r>
                        <a:rPr lang="en-GB" sz="3200" dirty="0" smtClean="0"/>
                        <a:t>Content:</a:t>
                      </a:r>
                      <a:endParaRPr lang="en-GB" sz="32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GB" sz="3200" baseline="0" dirty="0" smtClean="0"/>
                        <a:t>Start</a:t>
                      </a:r>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GB" sz="3200" smtClean="0"/>
                        <a:t>End</a:t>
                      </a:r>
                      <a:endParaRPr lang="en-GB" sz="32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0386527"/>
                  </a:ext>
                </a:extLst>
              </a:tr>
              <a:tr h="50292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3200" dirty="0" smtClean="0"/>
                        <a:t>Verbally explain.</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GB" sz="320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4076499"/>
                  </a:ext>
                </a:extLst>
              </a:tr>
              <a:tr h="502920">
                <a:tc>
                  <a:txBody>
                    <a:bodyPr/>
                    <a:lstStyle/>
                    <a:p>
                      <a:r>
                        <a:rPr lang="en-GB" sz="3200" dirty="0" smtClean="0"/>
                        <a:t>Verbally describe.</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endParaRPr lang="en-GB" sz="3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endParaRPr lang="en-GB" sz="3200" dirty="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31552896"/>
                  </a:ext>
                </a:extLst>
              </a:tr>
            </a:tbl>
          </a:graphicData>
        </a:graphic>
      </p:graphicFrame>
      <p:sp>
        <p:nvSpPr>
          <p:cNvPr id="5" name="Date Placeholder 4"/>
          <p:cNvSpPr>
            <a:spLocks noGrp="1"/>
          </p:cNvSpPr>
          <p:nvPr>
            <p:ph type="dt" sz="half" idx="10"/>
          </p:nvPr>
        </p:nvSpPr>
        <p:spPr/>
        <p:txBody>
          <a:bodyPr/>
          <a:lstStyle/>
          <a:p>
            <a:fld id="{E108BBDB-27A0-4DE1-B8DA-9663D64CFF7D}" type="datetime1">
              <a:rPr lang="en-US" smtClean="0"/>
              <a:t>8/24/2017</a:t>
            </a:fld>
            <a:endParaRPr lang="en-US"/>
          </a:p>
        </p:txBody>
      </p:sp>
      <p:sp>
        <p:nvSpPr>
          <p:cNvPr id="10" name="TextBox 9"/>
          <p:cNvSpPr txBox="1"/>
          <p:nvPr/>
        </p:nvSpPr>
        <p:spPr>
          <a:xfrm>
            <a:off x="4724400" y="5416958"/>
            <a:ext cx="4419600" cy="1200329"/>
          </a:xfrm>
          <a:prstGeom prst="rect">
            <a:avLst/>
          </a:prstGeom>
          <a:noFill/>
          <a:ln w="50800">
            <a:solidFill>
              <a:schemeClr val="accent1"/>
            </a:solidFill>
            <a:prstDash val="sysDot"/>
          </a:ln>
        </p:spPr>
        <p:txBody>
          <a:bodyPr wrap="square" rtlCol="0">
            <a:spAutoFit/>
          </a:bodyPr>
          <a:lstStyle/>
          <a:p>
            <a:pPr marL="342900" indent="-342900">
              <a:buAutoNum type="arabicPeriod"/>
            </a:pPr>
            <a:r>
              <a:rPr lang="en-GB" dirty="0" smtClean="0"/>
              <a:t>Discuss </a:t>
            </a:r>
          </a:p>
          <a:p>
            <a:pPr marL="342900" indent="-342900">
              <a:buAutoNum type="arabicPeriod"/>
            </a:pPr>
            <a:r>
              <a:rPr lang="en-GB" dirty="0" smtClean="0"/>
              <a:t>Copy and fill in the table. </a:t>
            </a:r>
          </a:p>
          <a:p>
            <a:pPr marL="342900" indent="-342900">
              <a:buAutoNum type="arabicPeriod"/>
            </a:pPr>
            <a:r>
              <a:rPr lang="en-GB" dirty="0" smtClean="0"/>
              <a:t>Grade yourself.</a:t>
            </a:r>
            <a:r>
              <a:rPr lang="en-GB" dirty="0"/>
              <a:t> </a:t>
            </a:r>
            <a:endParaRPr lang="en-GB" dirty="0" smtClean="0"/>
          </a:p>
          <a:p>
            <a:pPr marL="342900" indent="-342900">
              <a:buAutoNum type="arabicPeriod"/>
            </a:pPr>
            <a:r>
              <a:rPr lang="en-GB" dirty="0" smtClean="0"/>
              <a:t>Underline </a:t>
            </a:r>
            <a:r>
              <a:rPr lang="en-GB" b="1" u="sng" dirty="0" smtClean="0"/>
              <a:t>Command</a:t>
            </a:r>
            <a:r>
              <a:rPr lang="en-GB" dirty="0" smtClean="0"/>
              <a:t> and </a:t>
            </a:r>
            <a:r>
              <a:rPr lang="en-GB" b="1" dirty="0" smtClean="0"/>
              <a:t>Content</a:t>
            </a:r>
            <a:r>
              <a:rPr lang="en-GB" dirty="0" smtClean="0"/>
              <a:t> words.</a:t>
            </a:r>
          </a:p>
        </p:txBody>
      </p:sp>
      <p:cxnSp>
        <p:nvCxnSpPr>
          <p:cNvPr id="11" name="Straight Connector 10"/>
          <p:cNvCxnSpPr/>
          <p:nvPr/>
        </p:nvCxnSpPr>
        <p:spPr>
          <a:xfrm>
            <a:off x="7543800" y="6553200"/>
            <a:ext cx="7239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5322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Objectives</a:t>
            </a:r>
            <a:endParaRPr lang="en-GB" dirty="0"/>
          </a:p>
        </p:txBody>
      </p:sp>
      <p:sp>
        <p:nvSpPr>
          <p:cNvPr id="3" name="Content Placeholder 2"/>
          <p:cNvSpPr>
            <a:spLocks noGrp="1"/>
          </p:cNvSpPr>
          <p:nvPr>
            <p:ph idx="1"/>
          </p:nvPr>
        </p:nvSpPr>
        <p:spPr/>
        <p:txBody>
          <a:bodyPr>
            <a:normAutofit lnSpcReduction="10000"/>
          </a:bodyPr>
          <a:lstStyle/>
          <a:p>
            <a:r>
              <a:rPr lang="en-GB" dirty="0" smtClean="0"/>
              <a:t>Content:</a:t>
            </a:r>
          </a:p>
          <a:p>
            <a:pPr lvl="1"/>
            <a:r>
              <a:rPr lang="en-GB" dirty="0" smtClean="0"/>
              <a:t>Get to know your teacher!</a:t>
            </a:r>
          </a:p>
          <a:p>
            <a:pPr lvl="1"/>
            <a:r>
              <a:rPr lang="en-GB" dirty="0" smtClean="0"/>
              <a:t>Explain the class rules</a:t>
            </a:r>
            <a:r>
              <a:rPr lang="en-GB" dirty="0"/>
              <a:t> </a:t>
            </a:r>
            <a:r>
              <a:rPr lang="en-GB" dirty="0" smtClean="0"/>
              <a:t>and lesson structure.</a:t>
            </a:r>
          </a:p>
          <a:p>
            <a:pPr lvl="1"/>
            <a:r>
              <a:rPr lang="en-GB" dirty="0" smtClean="0"/>
              <a:t>Describe how you will be graded.</a:t>
            </a:r>
          </a:p>
          <a:p>
            <a:pPr lvl="1"/>
            <a:r>
              <a:rPr lang="en-GB" dirty="0" smtClean="0"/>
              <a:t>Identify command and keywords.</a:t>
            </a:r>
          </a:p>
          <a:p>
            <a:r>
              <a:rPr lang="en-GB" dirty="0" smtClean="0"/>
              <a:t>Language:</a:t>
            </a:r>
          </a:p>
          <a:p>
            <a:pPr lvl="1"/>
            <a:r>
              <a:rPr lang="en-GB" dirty="0" smtClean="0"/>
              <a:t>Verbally:</a:t>
            </a:r>
          </a:p>
          <a:p>
            <a:pPr lvl="2"/>
            <a:r>
              <a:rPr lang="en-GB" dirty="0" smtClean="0"/>
              <a:t>Explain</a:t>
            </a:r>
          </a:p>
          <a:p>
            <a:pPr lvl="2"/>
            <a:r>
              <a:rPr lang="en-GB" dirty="0" smtClean="0"/>
              <a:t>Describe</a:t>
            </a:r>
            <a:endParaRPr lang="en-GB" dirty="0"/>
          </a:p>
        </p:txBody>
      </p:sp>
      <p:sp>
        <p:nvSpPr>
          <p:cNvPr id="4" name="Date Placeholder 3"/>
          <p:cNvSpPr>
            <a:spLocks noGrp="1"/>
          </p:cNvSpPr>
          <p:nvPr>
            <p:ph type="dt" sz="half" idx="10"/>
          </p:nvPr>
        </p:nvSpPr>
        <p:spPr/>
        <p:txBody>
          <a:bodyPr/>
          <a:lstStyle/>
          <a:p>
            <a:fld id="{593ADF96-3801-410A-8100-5AA8E9B62ED3}" type="datetime1">
              <a:rPr lang="en-US" smtClean="0"/>
              <a:t>8/24/2017</a:t>
            </a:fld>
            <a:endParaRPr lang="en-US"/>
          </a:p>
        </p:txBody>
      </p:sp>
      <p:sp>
        <p:nvSpPr>
          <p:cNvPr id="5" name="TextBox 4"/>
          <p:cNvSpPr txBox="1"/>
          <p:nvPr/>
        </p:nvSpPr>
        <p:spPr>
          <a:xfrm>
            <a:off x="6781800" y="2971800"/>
            <a:ext cx="2133600" cy="1200329"/>
          </a:xfrm>
          <a:prstGeom prst="rect">
            <a:avLst/>
          </a:prstGeom>
          <a:noFill/>
          <a:ln w="50800">
            <a:solidFill>
              <a:schemeClr val="accent1"/>
            </a:solidFill>
            <a:prstDash val="sysDot"/>
          </a:ln>
        </p:spPr>
        <p:txBody>
          <a:bodyPr wrap="square" rtlCol="0">
            <a:spAutoFit/>
          </a:bodyPr>
          <a:lstStyle/>
          <a:p>
            <a:pPr algn="ctr"/>
            <a:r>
              <a:rPr lang="en-GB" dirty="0" smtClean="0"/>
              <a:t>We will discuss these objectives and then you will copy them down. </a:t>
            </a:r>
            <a:endParaRPr lang="en-GB" dirty="0"/>
          </a:p>
        </p:txBody>
      </p:sp>
    </p:spTree>
    <p:extLst>
      <p:ext uri="{BB962C8B-B14F-4D97-AF65-F5344CB8AC3E}">
        <p14:creationId xmlns:p14="http://schemas.microsoft.com/office/powerpoint/2010/main" val="904224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Language Immersion</a:t>
            </a:r>
            <a:endParaRPr lang="en-GB" dirty="0"/>
          </a:p>
        </p:txBody>
      </p:sp>
      <p:pic>
        <p:nvPicPr>
          <p:cNvPr id="6" name="clas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49275" y="1600200"/>
            <a:ext cx="8045450" cy="4525963"/>
          </a:xfrm>
        </p:spPr>
      </p:pic>
      <p:sp>
        <p:nvSpPr>
          <p:cNvPr id="4" name="Date Placeholder 3"/>
          <p:cNvSpPr>
            <a:spLocks noGrp="1"/>
          </p:cNvSpPr>
          <p:nvPr>
            <p:ph type="dt" sz="half" idx="10"/>
          </p:nvPr>
        </p:nvSpPr>
        <p:spPr/>
        <p:txBody>
          <a:bodyPr/>
          <a:lstStyle/>
          <a:p>
            <a:fld id="{593ADF96-3801-410A-8100-5AA8E9B62ED3}" type="datetime1">
              <a:rPr lang="en-US" smtClean="0"/>
              <a:t>8/24/2017</a:t>
            </a:fld>
            <a:endParaRPr lang="en-US"/>
          </a:p>
        </p:txBody>
      </p:sp>
      <p:pic>
        <p:nvPicPr>
          <p:cNvPr id="5" name="Picture 10" descr="drowning clipart 的图像结果"/>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151894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4030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Description</a:t>
            </a:r>
            <a:endParaRPr lang="en-US" dirty="0"/>
          </a:p>
        </p:txBody>
      </p:sp>
      <p:sp>
        <p:nvSpPr>
          <p:cNvPr id="3" name="Content Placeholder 2"/>
          <p:cNvSpPr>
            <a:spLocks noGrp="1"/>
          </p:cNvSpPr>
          <p:nvPr>
            <p:ph idx="1"/>
          </p:nvPr>
        </p:nvSpPr>
        <p:spPr>
          <a:xfrm>
            <a:off x="304800" y="1600200"/>
            <a:ext cx="7391400" cy="4525963"/>
          </a:xfrm>
        </p:spPr>
        <p:txBody>
          <a:bodyPr/>
          <a:lstStyle/>
          <a:p>
            <a:r>
              <a:rPr lang="en-US" dirty="0" smtClean="0"/>
              <a:t>Continuation of all physics lessons you have ever had.</a:t>
            </a:r>
          </a:p>
          <a:p>
            <a:r>
              <a:rPr lang="en-US" dirty="0" smtClean="0"/>
              <a:t>Review and elaborate on last year</a:t>
            </a:r>
            <a:endParaRPr lang="en-US" dirty="0"/>
          </a:p>
        </p:txBody>
      </p:sp>
      <p:pic>
        <p:nvPicPr>
          <p:cNvPr id="1026" name="Picture 2" descr="C:\Users\kelsey\AppData\Local\Microsoft\Windows\Temporary Internet Files\Content.IE5\8T407IVK\MC910217266[1].wmf"/>
          <p:cNvPicPr>
            <a:picLocks noChangeAspect="1" noChangeArrowheads="1"/>
          </p:cNvPicPr>
          <p:nvPr/>
        </p:nvPicPr>
        <p:blipFill>
          <a:blip r:embed="rId2" cstate="print"/>
          <a:srcRect/>
          <a:stretch>
            <a:fillRect/>
          </a:stretch>
        </p:blipFill>
        <p:spPr bwMode="auto">
          <a:xfrm>
            <a:off x="7422947" y="531074"/>
            <a:ext cx="1308506" cy="1917497"/>
          </a:xfrm>
          <a:prstGeom prst="rect">
            <a:avLst/>
          </a:prstGeom>
          <a:noFill/>
        </p:spPr>
      </p:pic>
      <p:pic>
        <p:nvPicPr>
          <p:cNvPr id="1027" name="Picture 3" descr="C:\Users\kelsey\AppData\Local\Microsoft\Windows\Temporary Internet Files\Content.IE5\8T407IVK\MC900198175[1].wmf"/>
          <p:cNvPicPr>
            <a:picLocks noChangeAspect="1" noChangeArrowheads="1"/>
          </p:cNvPicPr>
          <p:nvPr/>
        </p:nvPicPr>
        <p:blipFill>
          <a:blip r:embed="rId3" cstate="print"/>
          <a:srcRect/>
          <a:stretch>
            <a:fillRect/>
          </a:stretch>
        </p:blipFill>
        <p:spPr bwMode="auto">
          <a:xfrm>
            <a:off x="381000" y="4114800"/>
            <a:ext cx="1902737" cy="2104931"/>
          </a:xfrm>
          <a:prstGeom prst="rect">
            <a:avLst/>
          </a:prstGeom>
          <a:noFill/>
        </p:spPr>
      </p:pic>
      <p:pic>
        <p:nvPicPr>
          <p:cNvPr id="1032" name="Picture 8" descr="continue 的图像结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4548" y="3352800"/>
            <a:ext cx="3749041" cy="1371601"/>
          </a:xfrm>
          <a:prstGeom prst="rect">
            <a:avLst/>
          </a:prstGeom>
          <a:noFill/>
          <a:extLst>
            <a:ext uri="{909E8E84-426E-40DD-AFC4-6F175D3DCCD1}">
              <a14:hiddenFill xmlns:a14="http://schemas.microsoft.com/office/drawing/2010/main">
                <a:solidFill>
                  <a:srgbClr val="FFFFFF"/>
                </a:solidFill>
              </a14:hiddenFill>
            </a:ext>
          </a:extLst>
        </p:spPr>
      </p:pic>
      <p:sp>
        <p:nvSpPr>
          <p:cNvPr id="8" name="Date Placeholder 7"/>
          <p:cNvSpPr>
            <a:spLocks noGrp="1"/>
          </p:cNvSpPr>
          <p:nvPr>
            <p:ph type="dt" sz="half" idx="10"/>
          </p:nvPr>
        </p:nvSpPr>
        <p:spPr/>
        <p:txBody>
          <a:bodyPr/>
          <a:lstStyle/>
          <a:p>
            <a:fld id="{1910130E-A826-4C81-9568-EE12C94E6664}"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2" presetClass="entr" presetSubtype="8" fill="hold" nodeType="withEffect">
                                  <p:stCondLst>
                                    <p:cond delay="0"/>
                                  </p:stCondLst>
                                  <p:childTnLst>
                                    <p:set>
                                      <p:cBhvr>
                                        <p:cTn id="18" dur="1" fill="hold">
                                          <p:stCondLst>
                                            <p:cond delay="0"/>
                                          </p:stCondLst>
                                        </p:cTn>
                                        <p:tgtEl>
                                          <p:spTgt spid="1032"/>
                                        </p:tgtEl>
                                        <p:attrNameLst>
                                          <p:attrName>style.visibility</p:attrName>
                                        </p:attrNameLst>
                                      </p:cBhvr>
                                      <p:to>
                                        <p:strVal val="visible"/>
                                      </p:to>
                                    </p:set>
                                    <p:anim calcmode="lin" valueType="num">
                                      <p:cBhvr additive="base">
                                        <p:cTn id="19" dur="500" fill="hold"/>
                                        <p:tgtEl>
                                          <p:spTgt spid="1032"/>
                                        </p:tgtEl>
                                        <p:attrNameLst>
                                          <p:attrName>ppt_x</p:attrName>
                                        </p:attrNameLst>
                                      </p:cBhvr>
                                      <p:tavLst>
                                        <p:tav tm="0">
                                          <p:val>
                                            <p:strVal val="0-#ppt_w/2"/>
                                          </p:val>
                                        </p:tav>
                                        <p:tav tm="100000">
                                          <p:val>
                                            <p:strVal val="#ppt_x"/>
                                          </p:val>
                                        </p:tav>
                                      </p:tavLst>
                                    </p:anim>
                                    <p:anim calcmode="lin" valueType="num">
                                      <p:cBhvr additive="base">
                                        <p:cTn id="20" dur="500" fill="hold"/>
                                        <p:tgtEl>
                                          <p:spTgt spid="10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Updated Grading </a:t>
            </a:r>
            <a:r>
              <a:rPr lang="en-US" dirty="0" smtClean="0"/>
              <a:t>Policy</a:t>
            </a:r>
            <a:endParaRPr lang="en-US" dirty="0"/>
          </a:p>
        </p:txBody>
      </p:sp>
      <p:sp>
        <p:nvSpPr>
          <p:cNvPr id="3" name="Content Placeholder 2"/>
          <p:cNvSpPr>
            <a:spLocks noGrp="1"/>
          </p:cNvSpPr>
          <p:nvPr>
            <p:ph idx="1"/>
          </p:nvPr>
        </p:nvSpPr>
        <p:spPr>
          <a:xfrm>
            <a:off x="152400" y="1600200"/>
            <a:ext cx="8991600" cy="5105400"/>
          </a:xfrm>
        </p:spPr>
        <p:txBody>
          <a:bodyPr>
            <a:normAutofit fontScale="92500"/>
          </a:bodyPr>
          <a:lstStyle/>
          <a:p>
            <a:pPr defTabSz="854075"/>
            <a:r>
              <a:rPr lang="en-GB" dirty="0"/>
              <a:t>Class </a:t>
            </a:r>
            <a:r>
              <a:rPr lang="en-GB" dirty="0" smtClean="0"/>
              <a:t>Tests &amp; </a:t>
            </a:r>
            <a:r>
              <a:rPr lang="en-US" dirty="0"/>
              <a:t>Quizzes</a:t>
            </a:r>
            <a:r>
              <a:rPr lang="en-GB" dirty="0" smtClean="0"/>
              <a:t> </a:t>
            </a:r>
            <a:r>
              <a:rPr lang="en-GB" sz="2400" i="1" dirty="0" smtClean="0"/>
              <a:t>(</a:t>
            </a:r>
            <a:r>
              <a:rPr lang="en-GB" sz="2400" i="1" dirty="0" err="1" smtClean="0"/>
              <a:t>inc.</a:t>
            </a:r>
            <a:r>
              <a:rPr lang="en-GB" sz="2400" i="1" dirty="0" smtClean="0"/>
              <a:t> </a:t>
            </a:r>
            <a:r>
              <a:rPr lang="en-GB" sz="2400" i="1" dirty="0"/>
              <a:t>the </a:t>
            </a:r>
            <a:r>
              <a:rPr lang="en-GB" sz="2400" i="1" dirty="0" smtClean="0"/>
              <a:t>pre-comprehensive </a:t>
            </a:r>
            <a:r>
              <a:rPr lang="en-GB" sz="2400" i="1" dirty="0"/>
              <a:t>exam)</a:t>
            </a:r>
            <a:r>
              <a:rPr lang="en-US" dirty="0" smtClean="0"/>
              <a:t>: 60%</a:t>
            </a:r>
          </a:p>
          <a:p>
            <a:pPr lvl="1" defTabSz="854075"/>
            <a:r>
              <a:rPr lang="en-GB" sz="2600" i="1" dirty="0" smtClean="0"/>
              <a:t>Grade 7:</a:t>
            </a:r>
          </a:p>
          <a:p>
            <a:pPr lvl="2" defTabSz="854075"/>
            <a:r>
              <a:rPr lang="en-GB" sz="2200" i="1" dirty="0"/>
              <a:t>The Pre-comprehensive exam </a:t>
            </a:r>
            <a:r>
              <a:rPr lang="en-GB" sz="2200" i="1" dirty="0" smtClean="0"/>
              <a:t>will replace a class test in Grading Period 3.</a:t>
            </a:r>
          </a:p>
          <a:p>
            <a:pPr lvl="1" defTabSz="854075"/>
            <a:r>
              <a:rPr lang="en-GB" sz="2600" i="1" dirty="0" smtClean="0"/>
              <a:t>Grade 8:</a:t>
            </a:r>
          </a:p>
          <a:p>
            <a:pPr lvl="2" defTabSz="854075"/>
            <a:r>
              <a:rPr lang="en-GB" sz="2200" i="1" dirty="0" smtClean="0"/>
              <a:t>The Pre-comprehensive </a:t>
            </a:r>
            <a:r>
              <a:rPr lang="en-GB" sz="2200" i="1" dirty="0"/>
              <a:t>exam is included in Trimester 2's Course Progress Grade and </a:t>
            </a:r>
            <a:r>
              <a:rPr lang="en-GB" sz="2200" i="1" dirty="0" smtClean="0"/>
              <a:t>will replace a class test, so will </a:t>
            </a:r>
            <a:r>
              <a:rPr lang="en-GB" sz="2200" i="1" dirty="0"/>
              <a:t>be worth </a:t>
            </a:r>
            <a:r>
              <a:rPr lang="en-GB" sz="2200" i="1" dirty="0" smtClean="0"/>
              <a:t>30%.</a:t>
            </a:r>
          </a:p>
          <a:p>
            <a:pPr defTabSz="869950">
              <a:tabLst>
                <a:tab pos="6008688" algn="l"/>
              </a:tabLst>
            </a:pPr>
            <a:r>
              <a:rPr lang="en-US" dirty="0" smtClean="0"/>
              <a:t>Assignments </a:t>
            </a:r>
            <a:r>
              <a:rPr lang="en-US" sz="3000" i="1" dirty="0" smtClean="0"/>
              <a:t>(classwork/homework</a:t>
            </a:r>
            <a:r>
              <a:rPr lang="en-US" sz="3000" i="1" dirty="0" smtClean="0"/>
              <a:t>)</a:t>
            </a:r>
            <a:r>
              <a:rPr lang="en-US" dirty="0" smtClean="0"/>
              <a:t>:</a:t>
            </a:r>
            <a:r>
              <a:rPr lang="en-US" smtClean="0"/>
              <a:t>	</a:t>
            </a:r>
            <a:endParaRPr lang="en-US" dirty="0" smtClean="0"/>
          </a:p>
          <a:p>
            <a:pPr defTabSz="501650">
              <a:buNone/>
            </a:pPr>
            <a:r>
              <a:rPr lang="en-GB" sz="2800" dirty="0" smtClean="0"/>
              <a:t>		1. Accuracy 								10%</a:t>
            </a:r>
          </a:p>
          <a:p>
            <a:pPr defTabSz="501650">
              <a:buNone/>
            </a:pPr>
            <a:r>
              <a:rPr lang="en-GB" sz="2800" dirty="0"/>
              <a:t>		</a:t>
            </a:r>
            <a:r>
              <a:rPr lang="en-GB" sz="2800" dirty="0" smtClean="0"/>
              <a:t>2. Participation/Collaboration </a:t>
            </a:r>
            <a:r>
              <a:rPr lang="en-GB" sz="2600" i="1" dirty="0" smtClean="0"/>
              <a:t>(in </a:t>
            </a:r>
            <a:r>
              <a:rPr lang="en-GB" sz="2600" b="1" i="1" dirty="0" smtClean="0"/>
              <a:t>English</a:t>
            </a:r>
            <a:r>
              <a:rPr lang="en-GB" sz="2600" i="1" dirty="0" smtClean="0"/>
              <a:t>)</a:t>
            </a:r>
            <a:r>
              <a:rPr lang="en-GB" sz="2800" dirty="0"/>
              <a:t>	</a:t>
            </a:r>
            <a:r>
              <a:rPr lang="en-GB" sz="2800" dirty="0" smtClean="0"/>
              <a:t>10%</a:t>
            </a:r>
          </a:p>
          <a:p>
            <a:pPr defTabSz="546100">
              <a:buNone/>
            </a:pPr>
            <a:r>
              <a:rPr lang="en-GB" sz="2800" dirty="0"/>
              <a:t>	</a:t>
            </a:r>
            <a:r>
              <a:rPr lang="en-GB" sz="2800" dirty="0"/>
              <a:t>	</a:t>
            </a:r>
            <a:r>
              <a:rPr lang="en-GB" sz="2800" dirty="0" smtClean="0"/>
              <a:t>3</a:t>
            </a:r>
            <a:r>
              <a:rPr lang="en-GB" sz="2800" dirty="0"/>
              <a:t>. </a:t>
            </a:r>
            <a:r>
              <a:rPr lang="en-GB" sz="2800" dirty="0" smtClean="0"/>
              <a:t>Organisation/Neatness				10%</a:t>
            </a:r>
          </a:p>
          <a:p>
            <a:pPr defTabSz="852488"/>
            <a:r>
              <a:rPr lang="en-GB" dirty="0" smtClean="0"/>
              <a:t>Attendance/Punctuality/Equipment:	10%	</a:t>
            </a:r>
            <a:endParaRPr lang="en-GB" dirty="0"/>
          </a:p>
          <a:p>
            <a:pPr lvl="1"/>
            <a:endParaRPr lang="en-US" dirty="0"/>
          </a:p>
        </p:txBody>
      </p:sp>
      <p:pic>
        <p:nvPicPr>
          <p:cNvPr id="2051" name="Picture 3" descr="C:\Users\kelsey\AppData\Local\Microsoft\Windows\Temporary Internet Files\Content.IE5\8T407IVK\MC900088622[1].wmf"/>
          <p:cNvPicPr>
            <a:picLocks noChangeAspect="1" noChangeArrowheads="1"/>
          </p:cNvPicPr>
          <p:nvPr/>
        </p:nvPicPr>
        <p:blipFill>
          <a:blip r:embed="rId2" cstate="print"/>
          <a:srcRect/>
          <a:stretch>
            <a:fillRect/>
          </a:stretch>
        </p:blipFill>
        <p:spPr bwMode="auto">
          <a:xfrm>
            <a:off x="25400" y="46394"/>
            <a:ext cx="1295400" cy="1462525"/>
          </a:xfrm>
          <a:prstGeom prst="rect">
            <a:avLst/>
          </a:prstGeom>
          <a:noFill/>
        </p:spPr>
      </p:pic>
      <p:pic>
        <p:nvPicPr>
          <p:cNvPr id="2052" name="Picture 4" descr="tests 的图像结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5467" y="274638"/>
            <a:ext cx="942665" cy="13433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lasswork/homework 的图像结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2835" y="4572583"/>
            <a:ext cx="1221952" cy="89865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ttendance 的图像结果"/>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399" y="5653801"/>
            <a:ext cx="1165535" cy="109068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en pencil ruler calculator 的图像结果"/>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2835" y="5746971"/>
            <a:ext cx="1130475" cy="806230"/>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510D9218-1F9D-4951-86DF-F875E54DA1DE}"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5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5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Tests</a:t>
            </a:r>
            <a:endParaRPr lang="en-US" dirty="0"/>
          </a:p>
        </p:txBody>
      </p:sp>
      <p:sp>
        <p:nvSpPr>
          <p:cNvPr id="3" name="Content Placeholder 2"/>
          <p:cNvSpPr>
            <a:spLocks noGrp="1"/>
          </p:cNvSpPr>
          <p:nvPr>
            <p:ph idx="1"/>
          </p:nvPr>
        </p:nvSpPr>
        <p:spPr>
          <a:xfrm>
            <a:off x="457200" y="1256858"/>
            <a:ext cx="8229600" cy="5601142"/>
          </a:xfrm>
        </p:spPr>
        <p:txBody>
          <a:bodyPr>
            <a:normAutofit fontScale="92500" lnSpcReduction="20000"/>
          </a:bodyPr>
          <a:lstStyle/>
          <a:p>
            <a:r>
              <a:rPr lang="en-US" dirty="0" smtClean="0"/>
              <a:t>~ Every 8 weeks.</a:t>
            </a:r>
          </a:p>
          <a:p>
            <a:r>
              <a:rPr lang="en-US" dirty="0" smtClean="0"/>
              <a:t>Week advanced notice</a:t>
            </a:r>
          </a:p>
          <a:p>
            <a:r>
              <a:rPr lang="en-US" altLang="zh-CN" dirty="0"/>
              <a:t>May be </a:t>
            </a:r>
            <a:r>
              <a:rPr lang="en-US" altLang="zh-CN" dirty="0" smtClean="0"/>
              <a:t>cumulative</a:t>
            </a:r>
          </a:p>
          <a:p>
            <a:pPr lvl="1"/>
            <a:r>
              <a:rPr lang="en-US" dirty="0" smtClean="0"/>
              <a:t>They may cover only the content of the current grading period or they may also cover previous grading periods </a:t>
            </a:r>
            <a:r>
              <a:rPr lang="en-US" sz="2600" i="1" dirty="0" smtClean="0"/>
              <a:t>(including previous years)</a:t>
            </a:r>
            <a:r>
              <a:rPr lang="en-US" dirty="0" smtClean="0"/>
              <a:t>.</a:t>
            </a:r>
          </a:p>
          <a:p>
            <a:pPr lvl="2"/>
            <a:r>
              <a:rPr lang="en-US" dirty="0" smtClean="0"/>
              <a:t>You have been warned!</a:t>
            </a:r>
          </a:p>
          <a:p>
            <a:endParaRPr lang="en-US" dirty="0" smtClean="0"/>
          </a:p>
          <a:p>
            <a:endParaRPr lang="en-US" dirty="0"/>
          </a:p>
          <a:p>
            <a:endParaRPr lang="en-US" dirty="0"/>
          </a:p>
          <a:p>
            <a:r>
              <a:rPr lang="en-US" dirty="0" smtClean="0"/>
              <a:t>Pre-Comp:	Grade 7: 50% Grading Period 3 		</a:t>
            </a:r>
            <a:r>
              <a:rPr lang="en-US" dirty="0"/>
              <a:t>	</a:t>
            </a:r>
            <a:r>
              <a:rPr lang="en-US" dirty="0" smtClean="0"/>
              <a:t>Grade 8: 25% Trimester 2</a:t>
            </a:r>
          </a:p>
          <a:p>
            <a:r>
              <a:rPr lang="en-US" dirty="0" smtClean="0"/>
              <a:t>Comp:		50% total year grade</a:t>
            </a:r>
            <a:endParaRPr lang="en-US" dirty="0"/>
          </a:p>
        </p:txBody>
      </p:sp>
      <p:pic>
        <p:nvPicPr>
          <p:cNvPr id="3075" name="Picture 3" descr="C:\Users\kelsey\AppData\Local\Microsoft\Windows\Temporary Internet Files\Content.IE5\BHT74U3V\MC900281970[1].wmf"/>
          <p:cNvPicPr>
            <a:picLocks noChangeAspect="1" noChangeArrowheads="1"/>
          </p:cNvPicPr>
          <p:nvPr/>
        </p:nvPicPr>
        <p:blipFill>
          <a:blip r:embed="rId2" cstate="print"/>
          <a:srcRect/>
          <a:stretch>
            <a:fillRect/>
          </a:stretch>
        </p:blipFill>
        <p:spPr bwMode="auto">
          <a:xfrm>
            <a:off x="6593166" y="540441"/>
            <a:ext cx="2440668" cy="2311887"/>
          </a:xfrm>
          <a:prstGeom prst="rect">
            <a:avLst/>
          </a:prstGeom>
          <a:noFill/>
        </p:spPr>
      </p:pic>
      <p:pic>
        <p:nvPicPr>
          <p:cNvPr id="2050" name="Picture 2" descr="trump warning 的图像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9623" y="3586888"/>
            <a:ext cx="2447925" cy="149542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3F5984CD-1090-44B9-B769-3724821E3AF6}"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Quizzes</a:t>
            </a:r>
            <a:endParaRPr lang="en-US"/>
          </a:p>
        </p:txBody>
      </p:sp>
      <p:sp>
        <p:nvSpPr>
          <p:cNvPr id="3" name="Content Placeholder 2"/>
          <p:cNvSpPr>
            <a:spLocks noGrp="1"/>
          </p:cNvSpPr>
          <p:nvPr>
            <p:ph idx="1"/>
          </p:nvPr>
        </p:nvSpPr>
        <p:spPr/>
        <p:txBody>
          <a:bodyPr/>
          <a:lstStyle/>
          <a:p>
            <a:r>
              <a:rPr lang="en-US" dirty="0" smtClean="0"/>
              <a:t>Held randomly! </a:t>
            </a:r>
          </a:p>
          <a:p>
            <a:r>
              <a:rPr lang="en-US" dirty="0" smtClean="0"/>
              <a:t>May be cumulative</a:t>
            </a:r>
          </a:p>
          <a:p>
            <a:pPr lvl="1"/>
            <a:r>
              <a:rPr lang="en-US" altLang="zh-CN" dirty="0"/>
              <a:t>They may cover only the content of the current grading period or they may also cover previous grading periods </a:t>
            </a:r>
            <a:r>
              <a:rPr lang="en-US" altLang="zh-CN" sz="2400" i="1" dirty="0"/>
              <a:t>(including previous years)</a:t>
            </a:r>
            <a:r>
              <a:rPr lang="en-US" altLang="zh-CN" dirty="0"/>
              <a:t>.</a:t>
            </a:r>
          </a:p>
          <a:p>
            <a:pPr lvl="2"/>
            <a:r>
              <a:rPr lang="en-US" altLang="zh-CN" dirty="0"/>
              <a:t>You have been warned</a:t>
            </a:r>
            <a:r>
              <a:rPr lang="en-US" altLang="zh-CN" dirty="0" smtClean="0"/>
              <a:t>! </a:t>
            </a:r>
            <a:endParaRPr lang="en-US" dirty="0" smtClean="0"/>
          </a:p>
        </p:txBody>
      </p:sp>
      <p:pic>
        <p:nvPicPr>
          <p:cNvPr id="5" name="Picture 4" descr="quizzes.jpg"/>
          <p:cNvPicPr>
            <a:picLocks noChangeAspect="1"/>
          </p:cNvPicPr>
          <p:nvPr/>
        </p:nvPicPr>
        <p:blipFill>
          <a:blip r:embed="rId2" cstate="print"/>
          <a:stretch>
            <a:fillRect/>
          </a:stretch>
        </p:blipFill>
        <p:spPr>
          <a:xfrm>
            <a:off x="0" y="-4109"/>
            <a:ext cx="1421747" cy="1421747"/>
          </a:xfrm>
          <a:prstGeom prst="rect">
            <a:avLst/>
          </a:prstGeom>
        </p:spPr>
      </p:pic>
      <p:pic>
        <p:nvPicPr>
          <p:cNvPr id="1026" name="Picture 2" descr="funny you have been warned 的图像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199" y="4590361"/>
            <a:ext cx="2971801" cy="226764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C8767822-1CA7-46A3-A417-E7FE66782FF5}"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Binders</a:t>
            </a:r>
            <a:endParaRPr lang="en-US"/>
          </a:p>
        </p:txBody>
      </p:sp>
      <p:sp>
        <p:nvSpPr>
          <p:cNvPr id="3" name="Content Placeholder 2"/>
          <p:cNvSpPr>
            <a:spLocks noGrp="1"/>
          </p:cNvSpPr>
          <p:nvPr>
            <p:ph idx="1"/>
          </p:nvPr>
        </p:nvSpPr>
        <p:spPr/>
        <p:txBody>
          <a:bodyPr>
            <a:normAutofit lnSpcReduction="10000"/>
          </a:bodyPr>
          <a:lstStyle/>
          <a:p>
            <a:r>
              <a:rPr lang="en-US" dirty="0" smtClean="0"/>
              <a:t>Binder checks performed randomly for a grade.</a:t>
            </a:r>
          </a:p>
          <a:p>
            <a:r>
              <a:rPr lang="en-US" dirty="0" smtClean="0"/>
              <a:t>All papers should be properly filed.</a:t>
            </a:r>
          </a:p>
          <a:p>
            <a:endParaRPr lang="en-US" dirty="0"/>
          </a:p>
          <a:p>
            <a:r>
              <a:rPr lang="en-GB" dirty="0"/>
              <a:t>Graded:</a:t>
            </a:r>
          </a:p>
          <a:p>
            <a:pPr>
              <a:buNone/>
            </a:pPr>
            <a:r>
              <a:rPr lang="en-GB" dirty="0"/>
              <a:t>		1. Completion</a:t>
            </a:r>
          </a:p>
          <a:p>
            <a:pPr>
              <a:buNone/>
            </a:pPr>
            <a:r>
              <a:rPr lang="en-GB" dirty="0"/>
              <a:t>		2. Accuracy</a:t>
            </a:r>
          </a:p>
          <a:p>
            <a:pPr>
              <a:buNone/>
            </a:pPr>
            <a:r>
              <a:rPr lang="en-GB" dirty="0"/>
              <a:t>		3. </a:t>
            </a:r>
            <a:r>
              <a:rPr lang="en-GB" dirty="0" smtClean="0"/>
              <a:t>Organisation/Neatness</a:t>
            </a:r>
            <a:endParaRPr lang="en-US" dirty="0" smtClean="0"/>
          </a:p>
          <a:p>
            <a:endParaRPr lang="en-US" dirty="0"/>
          </a:p>
        </p:txBody>
      </p:sp>
      <p:pic>
        <p:nvPicPr>
          <p:cNvPr id="7170" name="Picture 2" descr="C:\Users\kelsey\AppData\Local\Microsoft\Windows\Temporary Internet Files\Content.IE5\2N7CUQXX\MC900434867[1].png"/>
          <p:cNvPicPr>
            <a:picLocks noChangeAspect="1" noChangeArrowheads="1"/>
          </p:cNvPicPr>
          <p:nvPr/>
        </p:nvPicPr>
        <p:blipFill>
          <a:blip r:embed="rId2" cstate="print"/>
          <a:srcRect/>
          <a:stretch>
            <a:fillRect/>
          </a:stretch>
        </p:blipFill>
        <p:spPr bwMode="auto">
          <a:xfrm>
            <a:off x="6019800" y="4191000"/>
            <a:ext cx="2285714" cy="2285714"/>
          </a:xfrm>
          <a:prstGeom prst="rect">
            <a:avLst/>
          </a:prstGeom>
          <a:noFill/>
        </p:spPr>
      </p:pic>
      <p:sp>
        <p:nvSpPr>
          <p:cNvPr id="4" name="Date Placeholder 3"/>
          <p:cNvSpPr>
            <a:spLocks noGrp="1"/>
          </p:cNvSpPr>
          <p:nvPr>
            <p:ph type="dt" sz="half" idx="10"/>
          </p:nvPr>
        </p:nvSpPr>
        <p:spPr/>
        <p:txBody>
          <a:bodyPr/>
          <a:lstStyle/>
          <a:p>
            <a:fld id="{C5BE4FD9-2BB3-4965-BC07-21CDA874DD98}"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Labs</a:t>
            </a:r>
            <a:endParaRPr lang="en-US"/>
          </a:p>
        </p:txBody>
      </p:sp>
      <p:sp>
        <p:nvSpPr>
          <p:cNvPr id="3" name="Content Placeholder 2"/>
          <p:cNvSpPr>
            <a:spLocks noGrp="1"/>
          </p:cNvSpPr>
          <p:nvPr>
            <p:ph idx="1"/>
          </p:nvPr>
        </p:nvSpPr>
        <p:spPr/>
        <p:txBody>
          <a:bodyPr/>
          <a:lstStyle/>
          <a:p>
            <a:r>
              <a:rPr lang="en-US" dirty="0" smtClean="0"/>
              <a:t>Pre-lab or plan of the experiment.</a:t>
            </a:r>
          </a:p>
          <a:p>
            <a:pPr lvl="1"/>
            <a:r>
              <a:rPr lang="en-US" dirty="0" smtClean="0"/>
              <a:t> </a:t>
            </a:r>
            <a:r>
              <a:rPr lang="en-US" b="1" u="sng" dirty="0" smtClean="0"/>
              <a:t>MUST</a:t>
            </a:r>
            <a:r>
              <a:rPr lang="en-US" dirty="0" smtClean="0"/>
              <a:t> be complete to participate in lab</a:t>
            </a:r>
          </a:p>
          <a:p>
            <a:pPr lvl="1"/>
            <a:r>
              <a:rPr lang="en-GB" dirty="0" smtClean="0"/>
              <a:t>Graded:</a:t>
            </a:r>
          </a:p>
          <a:p>
            <a:pPr marL="1371600" lvl="2" indent="-457200">
              <a:buFont typeface="+mj-lt"/>
              <a:buAutoNum type="arabicPeriod"/>
            </a:pPr>
            <a:r>
              <a:rPr lang="en-GB" dirty="0" smtClean="0"/>
              <a:t>Completion</a:t>
            </a:r>
          </a:p>
          <a:p>
            <a:pPr marL="1371600" lvl="2" indent="-457200">
              <a:buFont typeface="+mj-lt"/>
              <a:buAutoNum type="arabicPeriod"/>
            </a:pPr>
            <a:r>
              <a:rPr lang="en-GB" dirty="0" smtClean="0"/>
              <a:t>Accuracy</a:t>
            </a:r>
          </a:p>
          <a:p>
            <a:pPr marL="1371600" lvl="2" indent="-457200">
              <a:buFont typeface="+mj-lt"/>
              <a:buAutoNum type="arabicPeriod"/>
            </a:pPr>
            <a:r>
              <a:rPr lang="en-GB" dirty="0" smtClean="0"/>
              <a:t>Organisation/Neatness</a:t>
            </a:r>
            <a:endParaRPr lang="en-GB" dirty="0"/>
          </a:p>
        </p:txBody>
      </p:sp>
      <p:pic>
        <p:nvPicPr>
          <p:cNvPr id="6146" name="Picture 2" descr="C:\Users\kelsey\AppData\Local\Microsoft\Windows\Temporary Internet Files\Content.IE5\BHT74U3V\MC900287501[1].wmf"/>
          <p:cNvPicPr>
            <a:picLocks noChangeAspect="1" noChangeArrowheads="1"/>
          </p:cNvPicPr>
          <p:nvPr/>
        </p:nvPicPr>
        <p:blipFill>
          <a:blip r:embed="rId2" cstate="print"/>
          <a:srcRect/>
          <a:stretch>
            <a:fillRect/>
          </a:stretch>
        </p:blipFill>
        <p:spPr bwMode="auto">
          <a:xfrm>
            <a:off x="6248400" y="2819400"/>
            <a:ext cx="2687487" cy="4038600"/>
          </a:xfrm>
          <a:prstGeom prst="rect">
            <a:avLst/>
          </a:prstGeom>
          <a:noFill/>
        </p:spPr>
      </p:pic>
      <p:pic>
        <p:nvPicPr>
          <p:cNvPr id="5" name="Picture 2" descr="C:\Users\kelsey\AppData\Local\Microsoft\Windows\Temporary Internet Files\Content.IE5\BHT74U3V\MC900287501[1].wmf"/>
          <p:cNvPicPr>
            <a:picLocks noChangeAspect="1" noChangeArrowheads="1"/>
          </p:cNvPicPr>
          <p:nvPr/>
        </p:nvPicPr>
        <p:blipFill>
          <a:blip r:embed="rId2" cstate="print"/>
          <a:srcRect/>
          <a:stretch>
            <a:fillRect/>
          </a:stretch>
        </p:blipFill>
        <p:spPr bwMode="auto">
          <a:xfrm>
            <a:off x="6248400" y="2833255"/>
            <a:ext cx="2687487" cy="4038600"/>
          </a:xfrm>
          <a:prstGeom prst="rect">
            <a:avLst/>
          </a:prstGeom>
          <a:noFill/>
        </p:spPr>
      </p:pic>
      <p:sp>
        <p:nvSpPr>
          <p:cNvPr id="4" name="Date Placeholder 3"/>
          <p:cNvSpPr>
            <a:spLocks noGrp="1"/>
          </p:cNvSpPr>
          <p:nvPr>
            <p:ph type="dt" sz="half" idx="10"/>
          </p:nvPr>
        </p:nvSpPr>
        <p:spPr/>
        <p:txBody>
          <a:bodyPr/>
          <a:lstStyle/>
          <a:p>
            <a:fld id="{9D134F5C-9191-4693-AA7D-8BAB1567C6AF}"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Homework</a:t>
            </a:r>
            <a:endParaRPr lang="en-US"/>
          </a:p>
        </p:txBody>
      </p:sp>
      <p:sp>
        <p:nvSpPr>
          <p:cNvPr id="3" name="Content Placeholder 2"/>
          <p:cNvSpPr>
            <a:spLocks noGrp="1"/>
          </p:cNvSpPr>
          <p:nvPr>
            <p:ph idx="1"/>
          </p:nvPr>
        </p:nvSpPr>
        <p:spPr/>
        <p:txBody>
          <a:bodyPr>
            <a:normAutofit fontScale="62500" lnSpcReduction="20000"/>
          </a:bodyPr>
          <a:lstStyle/>
          <a:p>
            <a:r>
              <a:rPr lang="en-GB" dirty="0" smtClean="0"/>
              <a:t>Assigned once or twice a week.</a:t>
            </a:r>
          </a:p>
          <a:p>
            <a:r>
              <a:rPr lang="en-GB" dirty="0" smtClean="0"/>
              <a:t>Will be posted on my website:</a:t>
            </a:r>
          </a:p>
          <a:p>
            <a:pPr lvl="1"/>
            <a:r>
              <a:rPr lang="en-US" dirty="0">
                <a:hlinkClick r:id="rId2" action="ppaction://hlinkfile"/>
              </a:rPr>
              <a:t>tinyurl.com/</a:t>
            </a:r>
            <a:r>
              <a:rPr lang="en-US" dirty="0" err="1">
                <a:hlinkClick r:id="rId2" action="ppaction://hlinkfile"/>
              </a:rPr>
              <a:t>mrleeedu</a:t>
            </a:r>
            <a:endParaRPr lang="en-US" dirty="0"/>
          </a:p>
          <a:p>
            <a:pPr lvl="1"/>
            <a:r>
              <a:rPr lang="en-US" dirty="0" smtClean="0">
                <a:hlinkClick r:id="rId3" action="ppaction://hlinkfile"/>
              </a:rPr>
              <a:t>shortcuturl.com/</a:t>
            </a:r>
            <a:r>
              <a:rPr lang="en-US" dirty="0" err="1" smtClean="0">
                <a:hlinkClick r:id="rId3" action="ppaction://hlinkfile"/>
              </a:rPr>
              <a:t>mrleeedu</a:t>
            </a:r>
            <a:endParaRPr lang="en-US" dirty="0" smtClean="0"/>
          </a:p>
          <a:p>
            <a:r>
              <a:rPr lang="en-US" dirty="0" smtClean="0"/>
              <a:t>Should take you no longer than 30 minutes, if they do then stop and let me know. </a:t>
            </a:r>
          </a:p>
          <a:p>
            <a:pPr lvl="1"/>
            <a:r>
              <a:rPr lang="en-US" dirty="0" smtClean="0"/>
              <a:t>I will make a judgement on whether you have a valid point or not. However, if I do not accept that it is too long I will expect you to finish but if I agree, you will either be given extra time or I will accept your homework as it is.</a:t>
            </a:r>
            <a:endParaRPr lang="en-GB" dirty="0" smtClean="0"/>
          </a:p>
          <a:p>
            <a:pPr>
              <a:buNone/>
            </a:pPr>
            <a:endParaRPr lang="en-GB" dirty="0" smtClean="0"/>
          </a:p>
          <a:p>
            <a:pPr>
              <a:buNone/>
            </a:pPr>
            <a:r>
              <a:rPr lang="en-GB" dirty="0" smtClean="0"/>
              <a:t>Graded:</a:t>
            </a:r>
          </a:p>
          <a:p>
            <a:pPr>
              <a:buNone/>
            </a:pPr>
            <a:r>
              <a:rPr lang="en-GB" dirty="0" smtClean="0"/>
              <a:t>		1. Completion</a:t>
            </a:r>
          </a:p>
          <a:p>
            <a:pPr>
              <a:buNone/>
            </a:pPr>
            <a:r>
              <a:rPr lang="en-GB" dirty="0" smtClean="0"/>
              <a:t>		2. Accuracy</a:t>
            </a:r>
          </a:p>
          <a:p>
            <a:pPr>
              <a:buNone/>
            </a:pPr>
            <a:r>
              <a:rPr lang="en-GB" dirty="0" smtClean="0"/>
              <a:t>		3. Organisation/Neatness</a:t>
            </a:r>
            <a:endParaRPr lang="en-GB" dirty="0"/>
          </a:p>
        </p:txBody>
      </p:sp>
      <p:pic>
        <p:nvPicPr>
          <p:cNvPr id="5122" name="Picture 2" descr="C:\Users\kelsey\AppData\Local\Microsoft\Windows\Temporary Internet Files\Content.IE5\8T407IVK\MC900290289[1].wmf"/>
          <p:cNvPicPr>
            <a:picLocks noChangeAspect="1" noChangeArrowheads="1"/>
          </p:cNvPicPr>
          <p:nvPr/>
        </p:nvPicPr>
        <p:blipFill>
          <a:blip r:embed="rId4" cstate="print"/>
          <a:srcRect/>
          <a:stretch>
            <a:fillRect/>
          </a:stretch>
        </p:blipFill>
        <p:spPr bwMode="auto">
          <a:xfrm>
            <a:off x="6248400" y="685800"/>
            <a:ext cx="2590800" cy="2208890"/>
          </a:xfrm>
          <a:prstGeom prst="rect">
            <a:avLst/>
          </a:prstGeom>
          <a:noFill/>
        </p:spPr>
      </p:pic>
      <p:sp>
        <p:nvSpPr>
          <p:cNvPr id="4" name="Date Placeholder 3"/>
          <p:cNvSpPr>
            <a:spLocks noGrp="1"/>
          </p:cNvSpPr>
          <p:nvPr>
            <p:ph type="dt" sz="half" idx="10"/>
          </p:nvPr>
        </p:nvSpPr>
        <p:spPr/>
        <p:txBody>
          <a:bodyPr/>
          <a:lstStyle/>
          <a:p>
            <a:fld id="{EF7E487A-6059-4EFD-9D0B-9164FD646829}"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Class Equipment</a:t>
            </a:r>
            <a:endParaRPr lang="en-US" dirty="0"/>
          </a:p>
        </p:txBody>
      </p:sp>
      <p:sp>
        <p:nvSpPr>
          <p:cNvPr id="3" name="Content Placeholder 2"/>
          <p:cNvSpPr>
            <a:spLocks noGrp="1"/>
          </p:cNvSpPr>
          <p:nvPr>
            <p:ph idx="1"/>
          </p:nvPr>
        </p:nvSpPr>
        <p:spPr>
          <a:xfrm>
            <a:off x="228600" y="1219200"/>
            <a:ext cx="8915400" cy="5638800"/>
          </a:xfrm>
        </p:spPr>
        <p:txBody>
          <a:bodyPr>
            <a:normAutofit fontScale="92500" lnSpcReduction="20000"/>
          </a:bodyPr>
          <a:lstStyle/>
          <a:p>
            <a:r>
              <a:rPr lang="en-US" dirty="0" smtClean="0"/>
              <a:t>Calculator  </a:t>
            </a:r>
          </a:p>
          <a:p>
            <a:r>
              <a:rPr lang="en-US" dirty="0" smtClean="0"/>
              <a:t>Binder </a:t>
            </a:r>
          </a:p>
          <a:p>
            <a:r>
              <a:rPr lang="en-US" dirty="0" smtClean="0"/>
              <a:t>Loose-leaf paper</a:t>
            </a:r>
          </a:p>
          <a:p>
            <a:r>
              <a:rPr lang="en-US" dirty="0" smtClean="0"/>
              <a:t>Graph paper</a:t>
            </a:r>
          </a:p>
          <a:p>
            <a:r>
              <a:rPr lang="en-US" dirty="0"/>
              <a:t>Hole punch</a:t>
            </a:r>
          </a:p>
          <a:p>
            <a:r>
              <a:rPr lang="en-US" dirty="0" smtClean="0"/>
              <a:t>Divider tabs</a:t>
            </a:r>
          </a:p>
          <a:p>
            <a:r>
              <a:rPr lang="en-US" dirty="0" smtClean="0"/>
              <a:t>Pencils and erasers</a:t>
            </a:r>
          </a:p>
          <a:p>
            <a:r>
              <a:rPr lang="en-US" dirty="0" smtClean="0"/>
              <a:t>Pens</a:t>
            </a:r>
          </a:p>
          <a:p>
            <a:r>
              <a:rPr lang="en-US" dirty="0" smtClean="0"/>
              <a:t>Ruler</a:t>
            </a:r>
          </a:p>
          <a:p>
            <a:r>
              <a:rPr lang="en-US" dirty="0" smtClean="0"/>
              <a:t>White board marker</a:t>
            </a:r>
          </a:p>
          <a:p>
            <a:endParaRPr lang="en-US" dirty="0"/>
          </a:p>
          <a:p>
            <a:r>
              <a:rPr lang="en-US" dirty="0" smtClean="0"/>
              <a:t>Equipment checks </a:t>
            </a:r>
            <a:r>
              <a:rPr lang="en-US" dirty="0"/>
              <a:t>performed randomly for a </a:t>
            </a:r>
            <a:r>
              <a:rPr lang="en-US" dirty="0" smtClean="0"/>
              <a:t>grade.</a:t>
            </a:r>
            <a:endParaRPr lang="en-US" dirty="0"/>
          </a:p>
        </p:txBody>
      </p:sp>
      <p:pic>
        <p:nvPicPr>
          <p:cNvPr id="18434" name="Picture 2" descr="C:\Users\kelsey\AppData\Local\Microsoft\Windows\Temporary Internet Files\Content.IE5\2N7CUQXX\MC900434868[1].png"/>
          <p:cNvPicPr>
            <a:picLocks noChangeAspect="1" noChangeArrowheads="1"/>
          </p:cNvPicPr>
          <p:nvPr/>
        </p:nvPicPr>
        <p:blipFill>
          <a:blip r:embed="rId2" cstate="print"/>
          <a:srcRect/>
          <a:stretch>
            <a:fillRect/>
          </a:stretch>
        </p:blipFill>
        <p:spPr bwMode="auto">
          <a:xfrm>
            <a:off x="7379222" y="1567801"/>
            <a:ext cx="1595907" cy="1595907"/>
          </a:xfrm>
          <a:prstGeom prst="rect">
            <a:avLst/>
          </a:prstGeom>
          <a:noFill/>
        </p:spPr>
      </p:pic>
      <p:pic>
        <p:nvPicPr>
          <p:cNvPr id="18435" name="Picture 3" descr="C:\Users\kelsey\AppData\Local\Microsoft\Windows\Temporary Internet Files\Content.IE5\8T407IVK\MC900325636[1].wmf"/>
          <p:cNvPicPr>
            <a:picLocks noChangeAspect="1" noChangeArrowheads="1"/>
          </p:cNvPicPr>
          <p:nvPr/>
        </p:nvPicPr>
        <p:blipFill>
          <a:blip r:embed="rId3" cstate="print"/>
          <a:srcRect/>
          <a:stretch>
            <a:fillRect/>
          </a:stretch>
        </p:blipFill>
        <p:spPr bwMode="auto">
          <a:xfrm>
            <a:off x="4637114" y="1371600"/>
            <a:ext cx="2162253" cy="1137012"/>
          </a:xfrm>
          <a:prstGeom prst="rect">
            <a:avLst/>
          </a:prstGeom>
          <a:noFill/>
        </p:spPr>
      </p:pic>
      <p:pic>
        <p:nvPicPr>
          <p:cNvPr id="18436" name="Picture 4" descr="C:\Users\kelsey\AppData\Local\Microsoft\Windows\Temporary Internet Files\Content.IE5\8T407IVK\MC900441451[1].png"/>
          <p:cNvPicPr>
            <a:picLocks noChangeAspect="1" noChangeArrowheads="1"/>
          </p:cNvPicPr>
          <p:nvPr/>
        </p:nvPicPr>
        <p:blipFill>
          <a:blip r:embed="rId4" cstate="print"/>
          <a:srcRect/>
          <a:stretch>
            <a:fillRect/>
          </a:stretch>
        </p:blipFill>
        <p:spPr bwMode="auto">
          <a:xfrm>
            <a:off x="7126124" y="4614972"/>
            <a:ext cx="2057057" cy="2057057"/>
          </a:xfrm>
          <a:prstGeom prst="rect">
            <a:avLst/>
          </a:prstGeom>
          <a:noFill/>
        </p:spPr>
      </p:pic>
      <p:pic>
        <p:nvPicPr>
          <p:cNvPr id="18437" name="Picture 5" descr="C:\Users\kelsey\AppData\Local\Microsoft\Windows\Temporary Internet Files\Content.IE5\BHT74U3V\MP900442339[1].jpg"/>
          <p:cNvPicPr>
            <a:picLocks noChangeAspect="1" noChangeArrowheads="1"/>
          </p:cNvPicPr>
          <p:nvPr/>
        </p:nvPicPr>
        <p:blipFill>
          <a:blip r:embed="rId5" cstate="print"/>
          <a:srcRect/>
          <a:stretch>
            <a:fillRect/>
          </a:stretch>
        </p:blipFill>
        <p:spPr bwMode="auto">
          <a:xfrm>
            <a:off x="6175472" y="4108269"/>
            <a:ext cx="1455805" cy="2014399"/>
          </a:xfrm>
          <a:prstGeom prst="rect">
            <a:avLst/>
          </a:prstGeom>
          <a:noFill/>
        </p:spPr>
      </p:pic>
      <p:pic>
        <p:nvPicPr>
          <p:cNvPr id="18438" name="Picture 6" descr="C:\Users\kelsey\AppData\Local\Microsoft\Windows\Temporary Internet Files\Content.IE5\8T407IVK\MC900290924[1].wmf"/>
          <p:cNvPicPr>
            <a:picLocks noChangeAspect="1" noChangeArrowheads="1"/>
          </p:cNvPicPr>
          <p:nvPr/>
        </p:nvPicPr>
        <p:blipFill>
          <a:blip r:embed="rId6" cstate="print"/>
          <a:srcRect/>
          <a:stretch>
            <a:fillRect/>
          </a:stretch>
        </p:blipFill>
        <p:spPr bwMode="auto">
          <a:xfrm>
            <a:off x="5386453" y="2718495"/>
            <a:ext cx="2053059" cy="2020123"/>
          </a:xfrm>
          <a:prstGeom prst="rect">
            <a:avLst/>
          </a:prstGeom>
          <a:noFill/>
        </p:spPr>
      </p:pic>
      <p:pic>
        <p:nvPicPr>
          <p:cNvPr id="3074" name="Picture 2" descr="ball pen clip art 的图像结果"/>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8125" y="543578"/>
            <a:ext cx="896773" cy="115584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raph paper clip art 的图像结果"/>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3417" y="4871114"/>
            <a:ext cx="1259733" cy="124182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ivider tabs clip art 的图像结果"/>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51811" y="3150683"/>
            <a:ext cx="1489868" cy="148986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ole punch clip art 的图像结果"/>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23931" y="2508612"/>
            <a:ext cx="1895475" cy="1524001"/>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45A762F9-8A68-4436-98D8-D455FF7C1C04}" type="datetime1">
              <a:rPr lang="en-US" smtClean="0"/>
              <a:t>8/24/2017</a:t>
            </a:fld>
            <a:endParaRPr lang="en-US"/>
          </a:p>
        </p:txBody>
      </p:sp>
      <p:pic>
        <p:nvPicPr>
          <p:cNvPr id="1026" name="Picture 2" descr="White board marker 的图像结果"/>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65663" y="3873647"/>
            <a:ext cx="1518468" cy="10071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raser 的图像结果"/>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7476" y="5105161"/>
            <a:ext cx="929342" cy="9343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4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4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8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07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4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7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843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2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Late Assignments</a:t>
            </a:r>
            <a:endParaRPr lang="en-US"/>
          </a:p>
        </p:txBody>
      </p:sp>
      <p:sp>
        <p:nvSpPr>
          <p:cNvPr id="3" name="Content Placeholder 2"/>
          <p:cNvSpPr>
            <a:spLocks noGrp="1"/>
          </p:cNvSpPr>
          <p:nvPr>
            <p:ph idx="1"/>
          </p:nvPr>
        </p:nvSpPr>
        <p:spPr/>
        <p:txBody>
          <a:bodyPr/>
          <a:lstStyle/>
          <a:p>
            <a:r>
              <a:rPr lang="en-US" smtClean="0"/>
              <a:t>Homework is due at the beginning of class on the assigned date</a:t>
            </a:r>
          </a:p>
          <a:p>
            <a:endParaRPr lang="en-US"/>
          </a:p>
          <a:p>
            <a:r>
              <a:rPr lang="en-US" smtClean="0"/>
              <a:t>No late assignments will be accepted, no credit given</a:t>
            </a:r>
          </a:p>
          <a:p>
            <a:endParaRPr lang="en-US"/>
          </a:p>
          <a:p>
            <a:r>
              <a:rPr lang="en-US" smtClean="0"/>
              <a:t>The lowest assignment grade from each grading period will be dropped</a:t>
            </a:r>
            <a:endParaRPr lang="en-US"/>
          </a:p>
        </p:txBody>
      </p:sp>
      <p:pic>
        <p:nvPicPr>
          <p:cNvPr id="9219" name="Picture 3" descr="C:\Users\kelsey\AppData\Local\Microsoft\Windows\Temporary Internet Files\Content.IE5\8T407IVK\MC900368652[1].wmf"/>
          <p:cNvPicPr>
            <a:picLocks noChangeAspect="1" noChangeArrowheads="1"/>
          </p:cNvPicPr>
          <p:nvPr/>
        </p:nvPicPr>
        <p:blipFill>
          <a:blip r:embed="rId2" cstate="print"/>
          <a:srcRect/>
          <a:stretch>
            <a:fillRect/>
          </a:stretch>
        </p:blipFill>
        <p:spPr bwMode="auto">
          <a:xfrm>
            <a:off x="6705600" y="152400"/>
            <a:ext cx="1949501" cy="1399032"/>
          </a:xfrm>
          <a:prstGeom prst="rect">
            <a:avLst/>
          </a:prstGeom>
          <a:noFill/>
        </p:spPr>
      </p:pic>
      <p:sp>
        <p:nvSpPr>
          <p:cNvPr id="4" name="Date Placeholder 3"/>
          <p:cNvSpPr>
            <a:spLocks noGrp="1"/>
          </p:cNvSpPr>
          <p:nvPr>
            <p:ph type="dt" sz="half" idx="10"/>
          </p:nvPr>
        </p:nvSpPr>
        <p:spPr/>
        <p:txBody>
          <a:bodyPr/>
          <a:lstStyle/>
          <a:p>
            <a:fld id="{43C0B52A-4DC0-4FD8-A8DF-3ED193B54A80}"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 Name Assignments</a:t>
            </a:r>
            <a:endParaRPr lang="en-US"/>
          </a:p>
        </p:txBody>
      </p:sp>
      <p:sp>
        <p:nvSpPr>
          <p:cNvPr id="3" name="Content Placeholder 2"/>
          <p:cNvSpPr>
            <a:spLocks noGrp="1"/>
          </p:cNvSpPr>
          <p:nvPr>
            <p:ph idx="1"/>
          </p:nvPr>
        </p:nvSpPr>
        <p:spPr/>
        <p:txBody>
          <a:bodyPr/>
          <a:lstStyle/>
          <a:p>
            <a:r>
              <a:rPr lang="en-US" dirty="0" smtClean="0"/>
              <a:t>Homework turned in without a name will receive no credit.</a:t>
            </a:r>
            <a:endParaRPr lang="en-US" dirty="0"/>
          </a:p>
        </p:txBody>
      </p:sp>
      <p:pic>
        <p:nvPicPr>
          <p:cNvPr id="4" name="Picture 3" descr="no name.jpg"/>
          <p:cNvPicPr>
            <a:picLocks noChangeAspect="1"/>
          </p:cNvPicPr>
          <p:nvPr/>
        </p:nvPicPr>
        <p:blipFill>
          <a:blip r:embed="rId2" cstate="print"/>
          <a:stretch>
            <a:fillRect/>
          </a:stretch>
        </p:blipFill>
        <p:spPr>
          <a:xfrm>
            <a:off x="4419600" y="3886200"/>
            <a:ext cx="4333875" cy="2667000"/>
          </a:xfrm>
          <a:prstGeom prst="rect">
            <a:avLst/>
          </a:prstGeom>
        </p:spPr>
      </p:pic>
      <p:sp>
        <p:nvSpPr>
          <p:cNvPr id="5" name="Date Placeholder 4"/>
          <p:cNvSpPr>
            <a:spLocks noGrp="1"/>
          </p:cNvSpPr>
          <p:nvPr>
            <p:ph type="dt" sz="half" idx="10"/>
          </p:nvPr>
        </p:nvSpPr>
        <p:spPr/>
        <p:txBody>
          <a:bodyPr/>
          <a:lstStyle/>
          <a:p>
            <a:fld id="{CE84EB08-3486-4D9D-997E-4E6191C772E0}" type="datetime1">
              <a:rPr lang="en-US" smtClean="0"/>
              <a:t>8/24/2017</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Absences</a:t>
            </a:r>
            <a:endParaRPr lang="en-US"/>
          </a:p>
        </p:txBody>
      </p:sp>
      <p:sp>
        <p:nvSpPr>
          <p:cNvPr id="3" name="Content Placeholder 2"/>
          <p:cNvSpPr>
            <a:spLocks noGrp="1"/>
          </p:cNvSpPr>
          <p:nvPr>
            <p:ph idx="1"/>
          </p:nvPr>
        </p:nvSpPr>
        <p:spPr>
          <a:xfrm>
            <a:off x="457200" y="2133600"/>
            <a:ext cx="8229600" cy="4272597"/>
          </a:xfrm>
        </p:spPr>
        <p:txBody>
          <a:bodyPr/>
          <a:lstStyle/>
          <a:p>
            <a:r>
              <a:rPr lang="en-US" dirty="0" smtClean="0"/>
              <a:t>Take advantage of the homework buddy.</a:t>
            </a:r>
          </a:p>
          <a:p>
            <a:r>
              <a:rPr lang="en-US" dirty="0" smtClean="0"/>
              <a:t>Arrange to make up work ahead of time.</a:t>
            </a:r>
          </a:p>
          <a:p>
            <a:r>
              <a:rPr lang="en-US" dirty="0" smtClean="0"/>
              <a:t>It is your responsibility to ask for missed work.</a:t>
            </a:r>
          </a:p>
          <a:p>
            <a:pPr lvl="1"/>
            <a:r>
              <a:rPr lang="en-US" dirty="0" smtClean="0"/>
              <a:t>I will try to </a:t>
            </a:r>
            <a:r>
              <a:rPr lang="en-US" dirty="0"/>
              <a:t>regularly </a:t>
            </a:r>
            <a:r>
              <a:rPr lang="en-US" dirty="0" smtClean="0"/>
              <a:t>post presentations and work on my website:</a:t>
            </a:r>
          </a:p>
          <a:p>
            <a:pPr lvl="2"/>
            <a:r>
              <a:rPr lang="en-US" dirty="0" smtClean="0">
                <a:hlinkClick r:id="rId2" action="ppaction://hlinkfile"/>
              </a:rPr>
              <a:t>tinyurl.com/</a:t>
            </a:r>
            <a:r>
              <a:rPr lang="en-US" dirty="0" err="1" smtClean="0">
                <a:hlinkClick r:id="rId2" action="ppaction://hlinkfile"/>
              </a:rPr>
              <a:t>mrleeedu</a:t>
            </a:r>
            <a:endParaRPr lang="en-US" dirty="0" smtClean="0"/>
          </a:p>
          <a:p>
            <a:pPr lvl="2"/>
            <a:r>
              <a:rPr lang="en-US" dirty="0">
                <a:hlinkClick r:id="rId3" action="ppaction://hlinkfile"/>
              </a:rPr>
              <a:t>shortcuturl.com/</a:t>
            </a:r>
            <a:r>
              <a:rPr lang="en-US" dirty="0" err="1">
                <a:hlinkClick r:id="rId3" action="ppaction://hlinkfile"/>
              </a:rPr>
              <a:t>mrleeedu</a:t>
            </a:r>
            <a:endParaRPr lang="en-US" dirty="0" smtClean="0"/>
          </a:p>
          <a:p>
            <a:r>
              <a:rPr lang="en-US" dirty="0" smtClean="0"/>
              <a:t>See </a:t>
            </a:r>
            <a:r>
              <a:rPr lang="en-US" i="1" dirty="0" smtClean="0"/>
              <a:t>Handbook</a:t>
            </a:r>
            <a:r>
              <a:rPr lang="en-US" dirty="0" smtClean="0"/>
              <a:t> for make up timelines.</a:t>
            </a:r>
          </a:p>
          <a:p>
            <a:endParaRPr lang="en-US" dirty="0"/>
          </a:p>
        </p:txBody>
      </p:sp>
      <p:pic>
        <p:nvPicPr>
          <p:cNvPr id="10242" name="Picture 2" descr="C:\Users\kelsey\AppData\Local\Microsoft\Windows\Temporary Internet Files\Content.IE5\BHT74U3V\MP900402265[1].jpg"/>
          <p:cNvPicPr>
            <a:picLocks noChangeAspect="1" noChangeArrowheads="1"/>
          </p:cNvPicPr>
          <p:nvPr/>
        </p:nvPicPr>
        <p:blipFill>
          <a:blip r:embed="rId4" cstate="print"/>
          <a:srcRect/>
          <a:stretch>
            <a:fillRect/>
          </a:stretch>
        </p:blipFill>
        <p:spPr bwMode="auto">
          <a:xfrm>
            <a:off x="0" y="-14995"/>
            <a:ext cx="2881118" cy="1919995"/>
          </a:xfrm>
          <a:prstGeom prst="rect">
            <a:avLst/>
          </a:prstGeom>
          <a:noFill/>
        </p:spPr>
      </p:pic>
      <p:sp>
        <p:nvSpPr>
          <p:cNvPr id="4" name="Date Placeholder 3"/>
          <p:cNvSpPr>
            <a:spLocks noGrp="1"/>
          </p:cNvSpPr>
          <p:nvPr>
            <p:ph type="dt" sz="half" idx="10"/>
          </p:nvPr>
        </p:nvSpPr>
        <p:spPr/>
        <p:txBody>
          <a:bodyPr/>
          <a:lstStyle/>
          <a:p>
            <a:fld id="{1E887059-CC36-48DC-9A14-C72FA7ED225A}"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trike="sngStrike" dirty="0" smtClean="0"/>
              <a:t>Paper</a:t>
            </a:r>
            <a:endParaRPr lang="en-GB" strike="sngStrike" dirty="0"/>
          </a:p>
        </p:txBody>
      </p:sp>
      <p:sp>
        <p:nvSpPr>
          <p:cNvPr id="3" name="Content Placeholder 2"/>
          <p:cNvSpPr>
            <a:spLocks noGrp="1"/>
          </p:cNvSpPr>
          <p:nvPr>
            <p:ph idx="1"/>
          </p:nvPr>
        </p:nvSpPr>
        <p:spPr/>
        <p:txBody>
          <a:bodyPr/>
          <a:lstStyle/>
          <a:p>
            <a:r>
              <a:rPr lang="en-GB" dirty="0" smtClean="0"/>
              <a:t>Generally no notes or homework will be given on paper.</a:t>
            </a:r>
          </a:p>
          <a:p>
            <a:pPr lvl="1"/>
            <a:r>
              <a:rPr lang="en-GB" dirty="0" smtClean="0"/>
              <a:t>If you do not write fast enough in lessons you will need to copy down from the presentations posted on my website.</a:t>
            </a:r>
          </a:p>
          <a:p>
            <a:pPr lvl="1"/>
            <a:r>
              <a:rPr lang="en-GB" dirty="0" smtClean="0"/>
              <a:t>Homework will be posted on my website. </a:t>
            </a:r>
          </a:p>
          <a:p>
            <a:pPr lvl="2"/>
            <a:r>
              <a:rPr lang="en-GB" dirty="0" smtClean="0"/>
              <a:t>You will be expected to copy down questions and answer. You are welcome to print yourself and put paper into your binders but think about the points on the next slide first.</a:t>
            </a:r>
            <a:endParaRPr lang="en-GB" dirty="0"/>
          </a:p>
        </p:txBody>
      </p:sp>
      <p:sp>
        <p:nvSpPr>
          <p:cNvPr id="4" name="Date Placeholder 3"/>
          <p:cNvSpPr>
            <a:spLocks noGrp="1"/>
          </p:cNvSpPr>
          <p:nvPr>
            <p:ph type="dt" sz="half" idx="10"/>
          </p:nvPr>
        </p:nvSpPr>
        <p:spPr/>
        <p:txBody>
          <a:bodyPr/>
          <a:lstStyle/>
          <a:p>
            <a:fld id="{593ADF96-3801-410A-8100-5AA8E9B62ED3}" type="datetime1">
              <a:rPr lang="en-US" smtClean="0"/>
              <a:t>8/24/2017</a:t>
            </a:fld>
            <a:endParaRPr lang="en-US"/>
          </a:p>
        </p:txBody>
      </p:sp>
    </p:spTree>
    <p:extLst>
      <p:ext uri="{BB962C8B-B14F-4D97-AF65-F5344CB8AC3E}">
        <p14:creationId xmlns:p14="http://schemas.microsoft.com/office/powerpoint/2010/main" val="18437237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trike="sngStrike" dirty="0" smtClean="0"/>
              <a:t>Paper</a:t>
            </a:r>
            <a:endParaRPr lang="en-GB" strike="sngStrike" dirty="0"/>
          </a:p>
        </p:txBody>
      </p:sp>
      <p:sp>
        <p:nvSpPr>
          <p:cNvPr id="3" name="Content Placeholder 2"/>
          <p:cNvSpPr>
            <a:spLocks noGrp="1"/>
          </p:cNvSpPr>
          <p:nvPr>
            <p:ph sz="half" idx="1"/>
          </p:nvPr>
        </p:nvSpPr>
        <p:spPr>
          <a:xfrm>
            <a:off x="457200" y="1600200"/>
            <a:ext cx="5257800" cy="4525963"/>
          </a:xfrm>
        </p:spPr>
        <p:txBody>
          <a:bodyPr>
            <a:normAutofit lnSpcReduction="10000"/>
          </a:bodyPr>
          <a:lstStyle/>
          <a:p>
            <a:r>
              <a:rPr lang="en-GB" dirty="0" smtClean="0"/>
              <a:t>Why I don’t print?</a:t>
            </a:r>
          </a:p>
          <a:p>
            <a:pPr marL="971550" lvl="1" indent="-514350">
              <a:buFont typeface="+mj-lt"/>
              <a:buAutoNum type="arabicPeriod"/>
            </a:pPr>
            <a:r>
              <a:rPr lang="en-GB" dirty="0" smtClean="0"/>
              <a:t>I don’t like printers and they don’t like me.</a:t>
            </a:r>
          </a:p>
          <a:p>
            <a:pPr marL="971550" lvl="1" indent="-514350">
              <a:buFont typeface="+mj-lt"/>
              <a:buAutoNum type="arabicPeriod"/>
            </a:pPr>
            <a:endParaRPr lang="en-GB" dirty="0"/>
          </a:p>
          <a:p>
            <a:pPr marL="971550" lvl="1" indent="-514350">
              <a:buFont typeface="+mj-lt"/>
              <a:buAutoNum type="arabicPeriod"/>
            </a:pPr>
            <a:endParaRPr lang="en-GB" dirty="0" smtClean="0"/>
          </a:p>
          <a:p>
            <a:pPr marL="971550" lvl="1" indent="-514350">
              <a:buFont typeface="+mj-lt"/>
              <a:buAutoNum type="arabicPeriod"/>
            </a:pPr>
            <a:endParaRPr lang="en-GB" dirty="0" smtClean="0"/>
          </a:p>
          <a:p>
            <a:pPr marL="971550" lvl="1" indent="-514350">
              <a:buFont typeface="+mj-lt"/>
              <a:buAutoNum type="arabicPeriod"/>
            </a:pPr>
            <a:r>
              <a:rPr lang="en-GB" dirty="0" smtClean="0"/>
              <a:t>Writing helps you think.</a:t>
            </a:r>
          </a:p>
          <a:p>
            <a:pPr marL="971550" lvl="1" indent="-514350">
              <a:buFont typeface="+mj-lt"/>
              <a:buAutoNum type="arabicPeriod"/>
            </a:pPr>
            <a:endParaRPr lang="en-GB" dirty="0"/>
          </a:p>
          <a:p>
            <a:pPr marL="971550" lvl="1" indent="-514350">
              <a:buFont typeface="+mj-lt"/>
              <a:buAutoNum type="arabicPeriod"/>
            </a:pPr>
            <a:endParaRPr lang="en-GB" dirty="0" smtClean="0"/>
          </a:p>
          <a:p>
            <a:pPr marL="971550" lvl="1" indent="-514350">
              <a:buFont typeface="+mj-lt"/>
              <a:buAutoNum type="arabicPeriod"/>
            </a:pPr>
            <a:endParaRPr lang="en-GB" dirty="0" smtClean="0"/>
          </a:p>
          <a:p>
            <a:pPr marL="971550" lvl="1" indent="-514350">
              <a:buFont typeface="+mj-lt"/>
              <a:buAutoNum type="arabicPeriod"/>
            </a:pPr>
            <a:r>
              <a:rPr lang="en-GB" dirty="0" smtClean="0"/>
              <a:t>Save the trees!</a:t>
            </a:r>
          </a:p>
          <a:p>
            <a:pPr marL="971550" lvl="1" indent="-514350">
              <a:buFont typeface="+mj-lt"/>
              <a:buAutoNum type="arabicPeriod"/>
            </a:pPr>
            <a:endParaRPr lang="en-GB" dirty="0" smtClean="0"/>
          </a:p>
          <a:p>
            <a:pPr marL="971550" lvl="1" indent="-514350">
              <a:buFont typeface="+mj-lt"/>
              <a:buAutoNum type="arabicPeriod"/>
            </a:pPr>
            <a:endParaRPr lang="en-GB" dirty="0"/>
          </a:p>
        </p:txBody>
      </p:sp>
      <p:sp>
        <p:nvSpPr>
          <p:cNvPr id="4" name="Date Placeholder 3"/>
          <p:cNvSpPr>
            <a:spLocks noGrp="1"/>
          </p:cNvSpPr>
          <p:nvPr>
            <p:ph type="dt" sz="half" idx="10"/>
          </p:nvPr>
        </p:nvSpPr>
        <p:spPr/>
        <p:txBody>
          <a:bodyPr/>
          <a:lstStyle/>
          <a:p>
            <a:fld id="{593ADF96-3801-410A-8100-5AA8E9B62ED3}" type="datetime1">
              <a:rPr lang="en-US" smtClean="0"/>
              <a:t>8/24/2017</a:t>
            </a:fld>
            <a:endParaRPr lang="en-US"/>
          </a:p>
        </p:txBody>
      </p:sp>
      <p:pic>
        <p:nvPicPr>
          <p:cNvPr id="1026" name="Picture 2" descr="printers destruction 的图像结果"/>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867399" y="607106"/>
            <a:ext cx="3048000" cy="2286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riting and thinking 的图像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3130" y="3283206"/>
            <a:ext cx="1609725" cy="15240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paper save the trees 的图像结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5197306"/>
            <a:ext cx="2847975" cy="1257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21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CJ ?</a:t>
            </a:r>
            <a:endParaRPr lang="en-US" dirty="0"/>
          </a:p>
        </p:txBody>
      </p:sp>
      <p:sp>
        <p:nvSpPr>
          <p:cNvPr id="3" name="Content Placeholder 2"/>
          <p:cNvSpPr>
            <a:spLocks noGrp="1"/>
          </p:cNvSpPr>
          <p:nvPr>
            <p:ph idx="1"/>
          </p:nvPr>
        </p:nvSpPr>
        <p:spPr/>
        <p:txBody>
          <a:bodyPr/>
          <a:lstStyle/>
          <a:p>
            <a:r>
              <a:rPr lang="en-US" dirty="0" smtClean="0"/>
              <a:t>Required </a:t>
            </a:r>
            <a:r>
              <a:rPr lang="en-US" b="1" u="sng" dirty="0" smtClean="0"/>
              <a:t>every</a:t>
            </a:r>
            <a:r>
              <a:rPr lang="en-US" dirty="0" smtClean="0"/>
              <a:t> class period.</a:t>
            </a:r>
          </a:p>
          <a:p>
            <a:endParaRPr lang="en-US" dirty="0"/>
          </a:p>
          <a:p>
            <a:r>
              <a:rPr lang="en-US" dirty="0" smtClean="0"/>
              <a:t>Fill </a:t>
            </a:r>
            <a:r>
              <a:rPr lang="en-US" smtClean="0"/>
              <a:t>out daily.</a:t>
            </a:r>
            <a:endParaRPr lang="en-US" dirty="0" smtClean="0"/>
          </a:p>
          <a:p>
            <a:endParaRPr lang="en-US" dirty="0"/>
          </a:p>
          <a:p>
            <a:r>
              <a:rPr lang="en-US" dirty="0" smtClean="0"/>
              <a:t>I will check CJ’s daily.</a:t>
            </a:r>
          </a:p>
        </p:txBody>
      </p:sp>
      <p:pic>
        <p:nvPicPr>
          <p:cNvPr id="13314" name="Picture 2" descr="C:\Users\kelsey\AppData\Local\Microsoft\Windows\Temporary Internet Files\Content.IE5\2N7CUQXX\MC900410407[1].wmf"/>
          <p:cNvPicPr>
            <a:picLocks noChangeAspect="1" noChangeArrowheads="1"/>
          </p:cNvPicPr>
          <p:nvPr/>
        </p:nvPicPr>
        <p:blipFill>
          <a:blip r:embed="rId2" cstate="print"/>
          <a:srcRect/>
          <a:stretch>
            <a:fillRect/>
          </a:stretch>
        </p:blipFill>
        <p:spPr bwMode="auto">
          <a:xfrm>
            <a:off x="5715000" y="228600"/>
            <a:ext cx="2999715" cy="2542577"/>
          </a:xfrm>
          <a:prstGeom prst="rect">
            <a:avLst/>
          </a:prstGeom>
          <a:noFill/>
        </p:spPr>
      </p:pic>
      <p:sp>
        <p:nvSpPr>
          <p:cNvPr id="4" name="Date Placeholder 3"/>
          <p:cNvSpPr>
            <a:spLocks noGrp="1"/>
          </p:cNvSpPr>
          <p:nvPr>
            <p:ph type="dt" sz="half" idx="10"/>
          </p:nvPr>
        </p:nvSpPr>
        <p:spPr/>
        <p:txBody>
          <a:bodyPr/>
          <a:lstStyle/>
          <a:p>
            <a:fld id="{7DCB81D9-C90B-445B-BA25-68AEC00EC075}"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Support</a:t>
            </a:r>
            <a:endParaRPr lang="en-US"/>
          </a:p>
        </p:txBody>
      </p:sp>
      <p:sp>
        <p:nvSpPr>
          <p:cNvPr id="3" name="Content Placeholder 2"/>
          <p:cNvSpPr>
            <a:spLocks noGrp="1"/>
          </p:cNvSpPr>
          <p:nvPr>
            <p:ph idx="1"/>
          </p:nvPr>
        </p:nvSpPr>
        <p:spPr/>
        <p:txBody>
          <a:bodyPr>
            <a:normAutofit/>
          </a:bodyPr>
          <a:lstStyle/>
          <a:p>
            <a:r>
              <a:rPr lang="en-US" smtClean="0"/>
              <a:t>Hours: </a:t>
            </a:r>
          </a:p>
          <a:p>
            <a:pPr lvl="1"/>
            <a:r>
              <a:rPr lang="en-US" smtClean="0"/>
              <a:t>To be determined</a:t>
            </a:r>
          </a:p>
          <a:p>
            <a:pPr lvl="1"/>
            <a:endParaRPr lang="en-US"/>
          </a:p>
          <a:p>
            <a:r>
              <a:rPr lang="en-US" smtClean="0"/>
              <a:t>I will also be available </a:t>
            </a:r>
          </a:p>
          <a:p>
            <a:pPr lvl="1"/>
            <a:r>
              <a:rPr lang="en-US" smtClean="0"/>
              <a:t>Times/dates posted on the board</a:t>
            </a:r>
          </a:p>
          <a:p>
            <a:pPr lvl="1"/>
            <a:endParaRPr lang="en-US" smtClean="0"/>
          </a:p>
          <a:p>
            <a:r>
              <a:rPr lang="en-US" smtClean="0"/>
              <a:t>If my room is open, you’re welcome to come in!</a:t>
            </a:r>
          </a:p>
          <a:p>
            <a:pPr lvl="1"/>
            <a:endParaRPr lang="en-US" smtClean="0"/>
          </a:p>
          <a:p>
            <a:pPr lvl="1"/>
            <a:endParaRPr lang="en-US"/>
          </a:p>
        </p:txBody>
      </p:sp>
      <p:pic>
        <p:nvPicPr>
          <p:cNvPr id="16387" name="Picture 3" descr="C:\Users\kelsey\AppData\Local\Microsoft\Windows\Temporary Internet Files\Content.IE5\BB4KUFB9\MC900389390[1].wmf"/>
          <p:cNvPicPr>
            <a:picLocks noChangeAspect="1" noChangeArrowheads="1"/>
          </p:cNvPicPr>
          <p:nvPr/>
        </p:nvPicPr>
        <p:blipFill>
          <a:blip r:embed="rId2" cstate="print"/>
          <a:srcRect/>
          <a:stretch>
            <a:fillRect/>
          </a:stretch>
        </p:blipFill>
        <p:spPr bwMode="auto">
          <a:xfrm>
            <a:off x="6096000" y="1447800"/>
            <a:ext cx="2733904" cy="3403090"/>
          </a:xfrm>
          <a:prstGeom prst="rect">
            <a:avLst/>
          </a:prstGeom>
          <a:noFill/>
        </p:spPr>
      </p:pic>
      <p:sp>
        <p:nvSpPr>
          <p:cNvPr id="4" name="Date Placeholder 3"/>
          <p:cNvSpPr>
            <a:spLocks noGrp="1"/>
          </p:cNvSpPr>
          <p:nvPr>
            <p:ph type="dt" sz="half" idx="10"/>
          </p:nvPr>
        </p:nvSpPr>
        <p:spPr/>
        <p:txBody>
          <a:bodyPr/>
          <a:lstStyle/>
          <a:p>
            <a:fld id="{3E84CD46-0D32-45EE-A05E-E2EF0F019E1B}"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Textbook</a:t>
            </a:r>
            <a:endParaRPr lang="en-US"/>
          </a:p>
        </p:txBody>
      </p:sp>
      <p:sp>
        <p:nvSpPr>
          <p:cNvPr id="3" name="Content Placeholder 2"/>
          <p:cNvSpPr>
            <a:spLocks noGrp="1"/>
          </p:cNvSpPr>
          <p:nvPr>
            <p:ph idx="1"/>
          </p:nvPr>
        </p:nvSpPr>
        <p:spPr/>
        <p:txBody>
          <a:bodyPr/>
          <a:lstStyle/>
          <a:p>
            <a:r>
              <a:rPr lang="en-US" smtClean="0"/>
              <a:t>Conceptual Physics</a:t>
            </a:r>
          </a:p>
          <a:p>
            <a:pPr lvl="1"/>
            <a:r>
              <a:rPr lang="en-US" smtClean="0"/>
              <a:t>Paul Hewitt</a:t>
            </a:r>
          </a:p>
          <a:p>
            <a:pPr lvl="1"/>
            <a:endParaRPr lang="en-US"/>
          </a:p>
          <a:p>
            <a:pPr lvl="1"/>
            <a:endParaRPr lang="en-US"/>
          </a:p>
        </p:txBody>
      </p:sp>
      <p:pic>
        <p:nvPicPr>
          <p:cNvPr id="4" name="Picture 3" descr="conceptual physics.png"/>
          <p:cNvPicPr>
            <a:picLocks noChangeAspect="1"/>
          </p:cNvPicPr>
          <p:nvPr/>
        </p:nvPicPr>
        <p:blipFill>
          <a:blip r:embed="rId3" cstate="print"/>
          <a:stretch>
            <a:fillRect/>
          </a:stretch>
        </p:blipFill>
        <p:spPr>
          <a:xfrm>
            <a:off x="5867400" y="1066800"/>
            <a:ext cx="2895600" cy="3579283"/>
          </a:xfrm>
          <a:prstGeom prst="rect">
            <a:avLst/>
          </a:prstGeom>
        </p:spPr>
      </p:pic>
      <p:pic>
        <p:nvPicPr>
          <p:cNvPr id="5" name="Picture 4" descr="paul hewitt.png"/>
          <p:cNvPicPr>
            <a:picLocks noChangeAspect="1"/>
          </p:cNvPicPr>
          <p:nvPr/>
        </p:nvPicPr>
        <p:blipFill>
          <a:blip r:embed="rId4" cstate="print"/>
          <a:stretch>
            <a:fillRect/>
          </a:stretch>
        </p:blipFill>
        <p:spPr>
          <a:xfrm>
            <a:off x="381000" y="3124200"/>
            <a:ext cx="3486150" cy="3105310"/>
          </a:xfrm>
          <a:prstGeom prst="rect">
            <a:avLst/>
          </a:prstGeom>
        </p:spPr>
      </p:pic>
      <p:sp>
        <p:nvSpPr>
          <p:cNvPr id="6" name="Date Placeholder 5"/>
          <p:cNvSpPr>
            <a:spLocks noGrp="1"/>
          </p:cNvSpPr>
          <p:nvPr>
            <p:ph type="dt" sz="half" idx="10"/>
          </p:nvPr>
        </p:nvSpPr>
        <p:spPr/>
        <p:txBody>
          <a:bodyPr/>
          <a:lstStyle/>
          <a:p>
            <a:fld id="{5BB05713-7FE7-4F25-97EC-DF6D44C9C3CD}" type="datetime1">
              <a:rPr lang="en-US" smtClean="0"/>
              <a:t>8/24/2017</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Additional Resources</a:t>
            </a:r>
            <a:endParaRPr lang="en-US"/>
          </a:p>
        </p:txBody>
      </p:sp>
      <p:sp>
        <p:nvSpPr>
          <p:cNvPr id="3" name="Content Placeholder 2"/>
          <p:cNvSpPr>
            <a:spLocks noGrp="1"/>
          </p:cNvSpPr>
          <p:nvPr>
            <p:ph idx="1"/>
          </p:nvPr>
        </p:nvSpPr>
        <p:spPr/>
        <p:txBody>
          <a:bodyPr>
            <a:normAutofit fontScale="92500" lnSpcReduction="10000"/>
          </a:bodyPr>
          <a:lstStyle/>
          <a:p>
            <a:r>
              <a:rPr lang="en-US" dirty="0" smtClean="0">
                <a:hlinkClick r:id="rId2"/>
              </a:rPr>
              <a:t>The Internet! Here are some suggested sites:</a:t>
            </a:r>
          </a:p>
          <a:p>
            <a:endParaRPr lang="en-US" dirty="0" smtClean="0">
              <a:hlinkClick r:id="rId2"/>
            </a:endParaRPr>
          </a:p>
          <a:p>
            <a:pPr lvl="1"/>
            <a:r>
              <a:rPr lang="en-US" dirty="0" smtClean="0">
                <a:hlinkClick r:id="rId2"/>
              </a:rPr>
              <a:t>www.physicsclassroom.com/Class</a:t>
            </a:r>
            <a:endParaRPr lang="en-US" dirty="0" smtClean="0"/>
          </a:p>
          <a:p>
            <a:endParaRPr lang="en-US" dirty="0" smtClean="0"/>
          </a:p>
          <a:p>
            <a:pPr lvl="1"/>
            <a:r>
              <a:rPr lang="en-US" dirty="0" smtClean="0">
                <a:hlinkClick r:id="rId3"/>
              </a:rPr>
              <a:t>www.nature.com</a:t>
            </a:r>
            <a:endParaRPr lang="en-US" dirty="0" smtClean="0"/>
          </a:p>
          <a:p>
            <a:endParaRPr lang="en-US" dirty="0"/>
          </a:p>
          <a:p>
            <a:pPr lvl="1"/>
            <a:r>
              <a:rPr lang="en-US" dirty="0" smtClean="0">
                <a:hlinkClick r:id="rId4"/>
              </a:rPr>
              <a:t>www.pbs.org</a:t>
            </a:r>
            <a:endParaRPr lang="en-US" dirty="0" smtClean="0"/>
          </a:p>
          <a:p>
            <a:endParaRPr lang="en-US" dirty="0" smtClean="0"/>
          </a:p>
          <a:p>
            <a:pPr lvl="1"/>
            <a:r>
              <a:rPr lang="en-US" dirty="0" smtClean="0">
                <a:hlinkClick r:id="rId5"/>
              </a:rPr>
              <a:t>http://phet.colorado.edu</a:t>
            </a:r>
            <a:endParaRPr lang="en-US" dirty="0" smtClean="0"/>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fld id="{B256B6A8-259B-44C5-A7E6-70F40EE87537}" type="datetime1">
              <a:rPr lang="en-US" smtClean="0"/>
              <a:t>8/24/2017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60"/>
            <a:ext cx="8229600" cy="668320"/>
          </a:xfrm>
        </p:spPr>
        <p:txBody>
          <a:bodyPr>
            <a:normAutofit/>
          </a:bodyPr>
          <a:lstStyle/>
          <a:p>
            <a:r>
              <a:rPr lang="en-US" sz="3600" dirty="0" smtClean="0"/>
              <a:t>Lesson Structure</a:t>
            </a:r>
            <a:endParaRPr lang="en-US" sz="3600" dirty="0"/>
          </a:p>
        </p:txBody>
      </p:sp>
      <p:sp>
        <p:nvSpPr>
          <p:cNvPr id="3" name="Content Placeholder 2"/>
          <p:cNvSpPr>
            <a:spLocks noGrp="1"/>
          </p:cNvSpPr>
          <p:nvPr>
            <p:ph idx="1"/>
          </p:nvPr>
        </p:nvSpPr>
        <p:spPr>
          <a:xfrm>
            <a:off x="-1" y="929817"/>
            <a:ext cx="9094833" cy="5751352"/>
          </a:xfrm>
        </p:spPr>
        <p:txBody>
          <a:bodyPr>
            <a:normAutofit fontScale="70000" lnSpcReduction="20000"/>
          </a:bodyPr>
          <a:lstStyle/>
          <a:p>
            <a:pPr marL="514350" indent="-514350">
              <a:buFont typeface="+mj-lt"/>
              <a:buAutoNum type="arabicPeriod"/>
            </a:pPr>
            <a:r>
              <a:rPr lang="en-US" dirty="0" smtClean="0"/>
              <a:t>Enter classroom</a:t>
            </a:r>
          </a:p>
          <a:p>
            <a:pPr marL="514350" indent="-514350">
              <a:buFont typeface="+mj-lt"/>
              <a:buAutoNum type="arabicPeriod"/>
            </a:pPr>
            <a:r>
              <a:rPr lang="en-US" dirty="0" smtClean="0"/>
              <a:t>Review of </a:t>
            </a:r>
            <a:r>
              <a:rPr lang="en-US" b="1" dirty="0" smtClean="0"/>
              <a:t>Previous Lesson</a:t>
            </a:r>
            <a:r>
              <a:rPr lang="en-US" dirty="0" smtClean="0"/>
              <a:t>:</a:t>
            </a:r>
          </a:p>
          <a:p>
            <a:pPr lvl="1"/>
            <a:r>
              <a:rPr lang="en-US" dirty="0" smtClean="0"/>
              <a:t>Copy and answer questions / complete a task about the previous lesson.</a:t>
            </a:r>
          </a:p>
          <a:p>
            <a:pPr lvl="2"/>
            <a:r>
              <a:rPr lang="en-US" dirty="0" smtClean="0"/>
              <a:t>Create a key and underline the </a:t>
            </a:r>
            <a:r>
              <a:rPr lang="en-US" b="1" u="sng" dirty="0" smtClean="0"/>
              <a:t>command</a:t>
            </a:r>
            <a:r>
              <a:rPr lang="en-US" dirty="0" smtClean="0"/>
              <a:t> words with solid lines and the </a:t>
            </a:r>
            <a:r>
              <a:rPr lang="en-US" b="1" dirty="0" smtClean="0"/>
              <a:t>content</a:t>
            </a:r>
            <a:r>
              <a:rPr lang="en-US" dirty="0" smtClean="0"/>
              <a:t> words with </a:t>
            </a:r>
            <a:r>
              <a:rPr lang="en-US" b="1" dirty="0" smtClean="0"/>
              <a:t>dotted lines</a:t>
            </a:r>
            <a:r>
              <a:rPr lang="en-US" dirty="0" smtClean="0"/>
              <a:t>.</a:t>
            </a:r>
          </a:p>
          <a:p>
            <a:pPr lvl="1"/>
            <a:r>
              <a:rPr lang="en-US" dirty="0"/>
              <a:t>Grade yourself on </a:t>
            </a:r>
            <a:r>
              <a:rPr lang="en-US" dirty="0" smtClean="0"/>
              <a:t>the vocabulary and </a:t>
            </a:r>
            <a:r>
              <a:rPr lang="en-US" dirty="0"/>
              <a:t>learning objectives from 0-3</a:t>
            </a:r>
            <a:r>
              <a:rPr lang="en-US" dirty="0" smtClean="0"/>
              <a:t>.</a:t>
            </a:r>
          </a:p>
          <a:p>
            <a:pPr marL="514350" indent="-514350">
              <a:buFont typeface="+mj-lt"/>
              <a:buAutoNum type="arabicPeriod"/>
            </a:pPr>
            <a:r>
              <a:rPr lang="en-US" dirty="0" smtClean="0"/>
              <a:t>Read out and discuss vocabulary and learning objectives of </a:t>
            </a:r>
            <a:r>
              <a:rPr lang="en-US" b="1" dirty="0" smtClean="0"/>
              <a:t>Current Lesson</a:t>
            </a:r>
            <a:r>
              <a:rPr lang="en-US" dirty="0" smtClean="0"/>
              <a:t>.</a:t>
            </a:r>
          </a:p>
          <a:p>
            <a:pPr marL="514350" indent="-514350">
              <a:buFont typeface="+mj-lt"/>
              <a:buAutoNum type="arabicPeriod"/>
            </a:pPr>
            <a:r>
              <a:rPr lang="en-US" dirty="0" smtClean="0"/>
              <a:t>Copy down title, vocabulary and </a:t>
            </a:r>
            <a:r>
              <a:rPr lang="en-US" dirty="0"/>
              <a:t>learning </a:t>
            </a:r>
            <a:r>
              <a:rPr lang="en-US" dirty="0" smtClean="0"/>
              <a:t>objectives.</a:t>
            </a:r>
          </a:p>
          <a:p>
            <a:pPr marL="514350" indent="-514350">
              <a:buFont typeface="+mj-lt"/>
              <a:buAutoNum type="arabicPeriod"/>
            </a:pPr>
            <a:r>
              <a:rPr lang="en-US" dirty="0" smtClean="0"/>
              <a:t>Grade yourself on the vocabulary and learning objectives from 0-3.</a:t>
            </a:r>
          </a:p>
          <a:p>
            <a:pPr marL="514350" indent="-514350">
              <a:buFont typeface="+mj-lt"/>
              <a:buAutoNum type="arabicPeriod"/>
            </a:pPr>
            <a:r>
              <a:rPr lang="en-US" dirty="0" smtClean="0"/>
              <a:t>Introduction</a:t>
            </a:r>
          </a:p>
          <a:p>
            <a:pPr marL="514350" indent="-514350">
              <a:buFont typeface="+mj-lt"/>
              <a:buAutoNum type="arabicPeriod"/>
            </a:pPr>
            <a:r>
              <a:rPr lang="en-US" dirty="0" smtClean="0"/>
              <a:t>Main</a:t>
            </a:r>
          </a:p>
          <a:p>
            <a:pPr marL="514350" indent="-514350">
              <a:buFont typeface="+mj-lt"/>
              <a:buAutoNum type="arabicPeriod"/>
            </a:pPr>
            <a:r>
              <a:rPr lang="en-US" dirty="0" smtClean="0"/>
              <a:t>Plenary e.g. Vocabulary Word Map</a:t>
            </a:r>
          </a:p>
          <a:p>
            <a:pPr lvl="1"/>
            <a:r>
              <a:rPr lang="en-GB" sz="2900" dirty="0" smtClean="0"/>
              <a:t>Underline </a:t>
            </a:r>
            <a:r>
              <a:rPr lang="en-GB" sz="2900" dirty="0"/>
              <a:t>the </a:t>
            </a:r>
            <a:r>
              <a:rPr lang="en-GB" sz="2900" b="1" u="sng" dirty="0"/>
              <a:t>command</a:t>
            </a:r>
            <a:r>
              <a:rPr lang="en-GB" sz="2900" dirty="0"/>
              <a:t> </a:t>
            </a:r>
            <a:r>
              <a:rPr lang="en-GB" sz="2900" dirty="0" smtClean="0"/>
              <a:t>and </a:t>
            </a:r>
            <a:r>
              <a:rPr lang="en-GB" sz="2900" dirty="0"/>
              <a:t>the </a:t>
            </a:r>
            <a:r>
              <a:rPr lang="en-GB" sz="2900" b="1" dirty="0"/>
              <a:t>content</a:t>
            </a:r>
            <a:r>
              <a:rPr lang="en-GB" sz="2900" dirty="0"/>
              <a:t> words </a:t>
            </a:r>
            <a:r>
              <a:rPr lang="en-GB" sz="2900" dirty="0" smtClean="0"/>
              <a:t>as above in </a:t>
            </a:r>
            <a:r>
              <a:rPr lang="en-GB" sz="2900" dirty="0"/>
              <a:t>any </a:t>
            </a:r>
            <a:r>
              <a:rPr lang="en-GB" sz="2900" dirty="0" smtClean="0"/>
              <a:t>written questions.</a:t>
            </a:r>
          </a:p>
          <a:p>
            <a:pPr marL="742950" indent="-742950" defTabSz="449263">
              <a:buFont typeface="+mj-lt"/>
              <a:buAutoNum type="arabicPeriod"/>
            </a:pPr>
            <a:r>
              <a:rPr lang="en-US" sz="3600" dirty="0"/>
              <a:t>Fill out </a:t>
            </a:r>
            <a:r>
              <a:rPr lang="en-US" sz="3600" dirty="0" smtClean="0"/>
              <a:t>CJ</a:t>
            </a:r>
            <a:endParaRPr lang="en-US" sz="3300" dirty="0"/>
          </a:p>
          <a:p>
            <a:pPr marL="514350" indent="-514350">
              <a:buFont typeface="+mj-lt"/>
              <a:buAutoNum type="arabicPeriod"/>
            </a:pPr>
            <a:r>
              <a:rPr lang="en-US" dirty="0" smtClean="0"/>
              <a:t>Grade </a:t>
            </a:r>
            <a:r>
              <a:rPr lang="en-US" dirty="0"/>
              <a:t>yourself on </a:t>
            </a:r>
            <a:r>
              <a:rPr lang="en-US" dirty="0" smtClean="0"/>
              <a:t>the vocabulary and </a:t>
            </a:r>
            <a:r>
              <a:rPr lang="en-US" dirty="0"/>
              <a:t>learning objectives from 0-3.</a:t>
            </a:r>
          </a:p>
        </p:txBody>
      </p:sp>
      <p:sp>
        <p:nvSpPr>
          <p:cNvPr id="4" name="Date Placeholder 3"/>
          <p:cNvSpPr>
            <a:spLocks noGrp="1"/>
          </p:cNvSpPr>
          <p:nvPr>
            <p:ph type="dt" sz="half" idx="10"/>
          </p:nvPr>
        </p:nvSpPr>
        <p:spPr/>
        <p:txBody>
          <a:bodyPr/>
          <a:lstStyle/>
          <a:p>
            <a:fld id="{C76C2206-71E3-48D4-8836-7912DBC56DF6}" type="datetime1">
              <a:rPr lang="en-US" smtClean="0"/>
              <a:t>8/24/2017</a:t>
            </a:fld>
            <a:endParaRPr lang="en-US"/>
          </a:p>
        </p:txBody>
      </p:sp>
      <p:pic>
        <p:nvPicPr>
          <p:cNvPr id="1026" name="Picture 2" descr="time clip art 的图像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1" y="399060"/>
            <a:ext cx="1246232" cy="12335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43214" y="6371029"/>
            <a:ext cx="2233386" cy="369332"/>
          </a:xfrm>
          <a:prstGeom prst="rect">
            <a:avLst/>
          </a:prstGeom>
          <a:noFill/>
          <a:ln w="50800">
            <a:solidFill>
              <a:schemeClr val="accent1"/>
            </a:solidFill>
            <a:prstDash val="sysDot"/>
          </a:ln>
        </p:spPr>
        <p:txBody>
          <a:bodyPr wrap="square" rtlCol="0">
            <a:spAutoFit/>
          </a:bodyPr>
          <a:lstStyle/>
          <a:p>
            <a:pPr algn="ctr"/>
            <a:r>
              <a:rPr lang="en-GB" dirty="0" smtClean="0"/>
              <a:t>Do number 10 now.</a:t>
            </a:r>
            <a:endParaRPr lang="en-GB" dirty="0"/>
          </a:p>
        </p:txBody>
      </p:sp>
      <p:cxnSp>
        <p:nvCxnSpPr>
          <p:cNvPr id="7" name="Straight Arrow Connector 6"/>
          <p:cNvCxnSpPr>
            <a:stCxn id="6" idx="0"/>
          </p:cNvCxnSpPr>
          <p:nvPr/>
        </p:nvCxnSpPr>
        <p:spPr>
          <a:xfrm flipH="1" flipV="1">
            <a:off x="1447800" y="6221908"/>
            <a:ext cx="712107" cy="149121"/>
          </a:xfrm>
          <a:prstGeom prst="straightConnector1">
            <a:avLst/>
          </a:prstGeom>
          <a:ln w="50800">
            <a:prstDash val="sysDot"/>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055576" y="6462202"/>
            <a:ext cx="1745671" cy="400110"/>
          </a:xfrm>
          <a:prstGeom prst="rect">
            <a:avLst/>
          </a:prstGeom>
        </p:spPr>
        <p:txBody>
          <a:bodyPr wrap="none">
            <a:spAutoFit/>
          </a:bodyPr>
          <a:lstStyle/>
          <a:p>
            <a:r>
              <a:rPr lang="en-GB" sz="2000" b="1" dirty="0" smtClean="0"/>
              <a:t>Content words</a:t>
            </a:r>
            <a:endParaRPr lang="en-GB" sz="1050" dirty="0"/>
          </a:p>
        </p:txBody>
      </p:sp>
      <p:cxnSp>
        <p:nvCxnSpPr>
          <p:cNvPr id="9" name="Straight Connector 8"/>
          <p:cNvCxnSpPr/>
          <p:nvPr/>
        </p:nvCxnSpPr>
        <p:spPr>
          <a:xfrm>
            <a:off x="7162800" y="6781800"/>
            <a:ext cx="1524000" cy="1892"/>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055576" y="6236602"/>
            <a:ext cx="2048510" cy="400110"/>
          </a:xfrm>
          <a:prstGeom prst="rect">
            <a:avLst/>
          </a:prstGeom>
        </p:spPr>
        <p:txBody>
          <a:bodyPr wrap="none">
            <a:spAutoFit/>
          </a:bodyPr>
          <a:lstStyle/>
          <a:p>
            <a:r>
              <a:rPr lang="en-GB" sz="2000" b="1" u="sng" dirty="0" smtClean="0"/>
              <a:t>Command words </a:t>
            </a:r>
            <a:endParaRPr lang="en-GB" sz="1000" dirty="0"/>
          </a:p>
        </p:txBody>
      </p:sp>
      <p:cxnSp>
        <p:nvCxnSpPr>
          <p:cNvPr id="11" name="Straight Connector 10"/>
          <p:cNvCxnSpPr/>
          <p:nvPr/>
        </p:nvCxnSpPr>
        <p:spPr>
          <a:xfrm>
            <a:off x="7620000" y="2133600"/>
            <a:ext cx="6858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64607" y="2362200"/>
            <a:ext cx="990600" cy="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8"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B718335317324FBA289608C9896D4C" ma:contentTypeVersion="0" ma:contentTypeDescription="Create a new document." ma:contentTypeScope="" ma:versionID="07b72504a7456c81c0b758dd1da3d73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A15756-682F-4167-A705-C90CFE0329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2580AE3-D2E9-4CEC-B124-84D56BD014E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25B84DB5-EDEF-4127-9873-5485760948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4929</TotalTime>
  <Words>1361</Words>
  <Application>Microsoft Office PowerPoint</Application>
  <PresentationFormat>On-screen Show (4:3)</PresentationFormat>
  <Paragraphs>299</Paragraphs>
  <Slides>33</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宋体</vt:lpstr>
      <vt:lpstr>Arial</vt:lpstr>
      <vt:lpstr>Calibri</vt:lpstr>
      <vt:lpstr>Office Theme</vt:lpstr>
      <vt:lpstr>Use of Chinese 普通话</vt:lpstr>
      <vt:lpstr>Organisation/Neatness</vt:lpstr>
      <vt:lpstr>Grading yourself</vt:lpstr>
      <vt:lpstr>Command Words</vt:lpstr>
      <vt:lpstr>Content / Keywords</vt:lpstr>
      <vt:lpstr>Key:</vt:lpstr>
      <vt:lpstr>Review of Previous Lesson</vt:lpstr>
      <vt:lpstr>Review of Previous Lesson</vt:lpstr>
      <vt:lpstr>Physics</vt:lpstr>
      <vt:lpstr>Vocabulary</vt:lpstr>
      <vt:lpstr>Vocabulary</vt:lpstr>
      <vt:lpstr>Learning Objectives</vt:lpstr>
      <vt:lpstr>Learning Objectives</vt:lpstr>
      <vt:lpstr>Learning Objectives</vt:lpstr>
      <vt:lpstr>Language Immersion</vt:lpstr>
      <vt:lpstr>Course Description</vt:lpstr>
      <vt:lpstr>Updated Grading Policy</vt:lpstr>
      <vt:lpstr>Class Tests</vt:lpstr>
      <vt:lpstr>Quizzes</vt:lpstr>
      <vt:lpstr>Binders</vt:lpstr>
      <vt:lpstr>Labs</vt:lpstr>
      <vt:lpstr>Homework</vt:lpstr>
      <vt:lpstr>Required Class Equipment</vt:lpstr>
      <vt:lpstr>Late Assignments</vt:lpstr>
      <vt:lpstr>No Name Assignments</vt:lpstr>
      <vt:lpstr>Absences</vt:lpstr>
      <vt:lpstr>Paper</vt:lpstr>
      <vt:lpstr>Paper</vt:lpstr>
      <vt:lpstr>CJ ?</vt:lpstr>
      <vt:lpstr>Student Support</vt:lpstr>
      <vt:lpstr>Textbook</vt:lpstr>
      <vt:lpstr>Additional Resources</vt:lpstr>
      <vt:lpstr>Lesson Structure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7th Grade Physics</dc:title>
  <dc:creator>kelsey</dc:creator>
  <cp:lastModifiedBy>Neill Lee</cp:lastModifiedBy>
  <cp:revision>132</cp:revision>
  <cp:lastPrinted>2014-08-13T14:13:30Z</cp:lastPrinted>
  <dcterms:created xsi:type="dcterms:W3CDTF">2013-08-07T00:33:38Z</dcterms:created>
  <dcterms:modified xsi:type="dcterms:W3CDTF">2017-08-24T07:13:40Z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0x010100CEB718335317324FBA289608C9896D4C</vt:lpwstr>
  </property>
  <property fmtid="{D5CDD505-2E9C-101B-9397-08002B2CF9AE}" pid="3" name="_dlc_DocIdItemGuid">
    <vt:lpwstr>cb51811d-61a9-4da8-8c4e-4578d09c4cc8</vt:lpwstr>
  </property>
  <property fmtid="{D5CDD505-2E9C-101B-9397-08002B2CF9AE}" pid="4" name="Order">
    <vt:r8>6700</vt:r8>
  </property>
  <property fmtid="{D5CDD505-2E9C-101B-9397-08002B2CF9AE}" pid="5" name="TemplateUrl">
    <vt:lpwstr/>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ies>
</file>