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17" r:id="rId2"/>
    <p:sldMasterId id="2147483829" r:id="rId3"/>
  </p:sldMasterIdLst>
  <p:notesMasterIdLst>
    <p:notesMasterId r:id="rId52"/>
  </p:notesMasterIdLst>
  <p:handoutMasterIdLst>
    <p:handoutMasterId r:id="rId53"/>
  </p:handoutMasterIdLst>
  <p:sldIdLst>
    <p:sldId id="256" r:id="rId4"/>
    <p:sldId id="264" r:id="rId5"/>
    <p:sldId id="337" r:id="rId6"/>
    <p:sldId id="340" r:id="rId7"/>
    <p:sldId id="338" r:id="rId8"/>
    <p:sldId id="339" r:id="rId9"/>
    <p:sldId id="341" r:id="rId10"/>
    <p:sldId id="342" r:id="rId11"/>
    <p:sldId id="343" r:id="rId12"/>
    <p:sldId id="344" r:id="rId13"/>
    <p:sldId id="345" r:id="rId14"/>
    <p:sldId id="346" r:id="rId15"/>
    <p:sldId id="347" r:id="rId16"/>
    <p:sldId id="351" r:id="rId17"/>
    <p:sldId id="348" r:id="rId18"/>
    <p:sldId id="350" r:id="rId19"/>
    <p:sldId id="352" r:id="rId20"/>
    <p:sldId id="362" r:id="rId21"/>
    <p:sldId id="356" r:id="rId22"/>
    <p:sldId id="358" r:id="rId23"/>
    <p:sldId id="357" r:id="rId24"/>
    <p:sldId id="361" r:id="rId25"/>
    <p:sldId id="365" r:id="rId26"/>
    <p:sldId id="368" r:id="rId27"/>
    <p:sldId id="354" r:id="rId28"/>
    <p:sldId id="370" r:id="rId29"/>
    <p:sldId id="371" r:id="rId30"/>
    <p:sldId id="372" r:id="rId31"/>
    <p:sldId id="373" r:id="rId32"/>
    <p:sldId id="374" r:id="rId33"/>
    <p:sldId id="375" r:id="rId34"/>
    <p:sldId id="376" r:id="rId35"/>
    <p:sldId id="378" r:id="rId36"/>
    <p:sldId id="369" r:id="rId37"/>
    <p:sldId id="367" r:id="rId38"/>
    <p:sldId id="366" r:id="rId39"/>
    <p:sldId id="355" r:id="rId40"/>
    <p:sldId id="380" r:id="rId41"/>
    <p:sldId id="379" r:id="rId42"/>
    <p:sldId id="381" r:id="rId43"/>
    <p:sldId id="382" r:id="rId44"/>
    <p:sldId id="383" r:id="rId45"/>
    <p:sldId id="384" r:id="rId46"/>
    <p:sldId id="385" r:id="rId47"/>
    <p:sldId id="273" r:id="rId48"/>
    <p:sldId id="334" r:id="rId49"/>
    <p:sldId id="363" r:id="rId50"/>
    <p:sldId id="364" r:id="rId51"/>
  </p:sldIdLst>
  <p:sldSz cx="12192000" cy="6858000"/>
  <p:notesSz cx="6858000" cy="9144000"/>
  <p:defaultTextStyle>
    <a:defPPr>
      <a:defRPr lang="en-GB"/>
    </a:defPPr>
    <a:lvl1pPr algn="l" rtl="0" eaLnBrk="0" fontAlgn="base" hangingPunct="0">
      <a:spcBef>
        <a:spcPct val="0"/>
      </a:spcBef>
      <a:spcAft>
        <a:spcPct val="0"/>
      </a:spcAft>
      <a:defRPr sz="3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3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3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Arial" panose="020B0604020202020204" pitchFamily="34" charset="0"/>
        <a:ea typeface="+mn-ea"/>
        <a:cs typeface="+mn-cs"/>
      </a:defRPr>
    </a:lvl5pPr>
    <a:lvl6pPr marL="2286000" algn="l" defTabSz="914400" rtl="0" eaLnBrk="1" latinLnBrk="0" hangingPunct="1">
      <a:defRPr sz="3200" kern="1200">
        <a:solidFill>
          <a:schemeClr val="tx1"/>
        </a:solidFill>
        <a:latin typeface="Arial" panose="020B0604020202020204" pitchFamily="34" charset="0"/>
        <a:ea typeface="+mn-ea"/>
        <a:cs typeface="+mn-cs"/>
      </a:defRPr>
    </a:lvl6pPr>
    <a:lvl7pPr marL="2743200" algn="l" defTabSz="914400" rtl="0" eaLnBrk="1" latinLnBrk="0" hangingPunct="1">
      <a:defRPr sz="3200" kern="1200">
        <a:solidFill>
          <a:schemeClr val="tx1"/>
        </a:solidFill>
        <a:latin typeface="Arial" panose="020B0604020202020204" pitchFamily="34" charset="0"/>
        <a:ea typeface="+mn-ea"/>
        <a:cs typeface="+mn-cs"/>
      </a:defRPr>
    </a:lvl7pPr>
    <a:lvl8pPr marL="3200400" algn="l" defTabSz="914400" rtl="0" eaLnBrk="1" latinLnBrk="0" hangingPunct="1">
      <a:defRPr sz="3200" kern="1200">
        <a:solidFill>
          <a:schemeClr val="tx1"/>
        </a:solidFill>
        <a:latin typeface="Arial" panose="020B0604020202020204" pitchFamily="34" charset="0"/>
        <a:ea typeface="+mn-ea"/>
        <a:cs typeface="+mn-cs"/>
      </a:defRPr>
    </a:lvl8pPr>
    <a:lvl9pPr marL="3657600" algn="l" defTabSz="914400" rtl="0" eaLnBrk="1" latinLnBrk="0" hangingPunct="1">
      <a:defRPr sz="3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92" y="-189"/>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handoutMaster" Target="handoutMasters/handoutMaster1.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ClrTx/>
              <a:buFontTx/>
              <a:buNone/>
              <a:defRPr sz="1200">
                <a:effectLst/>
                <a:latin typeface="Arial" charset="0"/>
              </a:defRPr>
            </a:lvl1pPr>
          </a:lstStyle>
          <a:p>
            <a:pPr>
              <a:defRPr/>
            </a:pPr>
            <a:endParaRPr lang="en-GB"/>
          </a:p>
        </p:txBody>
      </p:sp>
      <p:sp>
        <p:nvSpPr>
          <p:cNvPr id="788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ClrTx/>
              <a:buFontTx/>
              <a:buNone/>
              <a:defRPr sz="1200">
                <a:effectLst/>
                <a:latin typeface="Arial" charset="0"/>
              </a:defRPr>
            </a:lvl1pPr>
          </a:lstStyle>
          <a:p>
            <a:pPr>
              <a:defRPr/>
            </a:pPr>
            <a:endParaRPr lang="en-GB"/>
          </a:p>
        </p:txBody>
      </p:sp>
      <p:sp>
        <p:nvSpPr>
          <p:cNvPr id="788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buClrTx/>
              <a:buFontTx/>
              <a:buNone/>
              <a:defRPr sz="1200">
                <a:effectLst/>
                <a:latin typeface="Arial" charset="0"/>
              </a:defRPr>
            </a:lvl1pPr>
          </a:lstStyle>
          <a:p>
            <a:pPr>
              <a:defRPr/>
            </a:pPr>
            <a:endParaRPr lang="en-GB"/>
          </a:p>
        </p:txBody>
      </p:sp>
      <p:sp>
        <p:nvSpPr>
          <p:cNvPr id="788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0"/>
              </a:spcBef>
              <a:buClrTx/>
              <a:buFontTx/>
              <a:buNone/>
              <a:defRPr sz="1200" smtClean="0">
                <a:effectLst/>
              </a:defRPr>
            </a:lvl1pPr>
          </a:lstStyle>
          <a:p>
            <a:pPr>
              <a:defRPr/>
            </a:pPr>
            <a:fld id="{F52FE39C-93AC-4DB3-8116-C38D48BFB256}" type="slidenum">
              <a:rPr lang="en-GB" altLang="en-US"/>
              <a:pPr>
                <a:defRPr/>
              </a:pPr>
              <a:t>‹#›</a:t>
            </a:fld>
            <a:endParaRPr lang="en-GB" altLang="en-US"/>
          </a:p>
        </p:txBody>
      </p:sp>
    </p:spTree>
    <p:extLst>
      <p:ext uri="{BB962C8B-B14F-4D97-AF65-F5344CB8AC3E}">
        <p14:creationId xmlns:p14="http://schemas.microsoft.com/office/powerpoint/2010/main" val="62770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ClrTx/>
              <a:buFontTx/>
              <a:buNone/>
              <a:defRPr sz="1200">
                <a:effectLst/>
                <a:latin typeface="Arial" charset="0"/>
              </a:defRPr>
            </a:lvl1pPr>
          </a:lstStyle>
          <a:p>
            <a:pPr>
              <a:defRPr/>
            </a:pPr>
            <a:endParaRPr lang="en-GB"/>
          </a:p>
        </p:txBody>
      </p:sp>
      <p:sp>
        <p:nvSpPr>
          <p:cNvPr id="20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ClrTx/>
              <a:buFontTx/>
              <a:buNone/>
              <a:defRPr sz="1200">
                <a:effectLst/>
                <a:latin typeface="Arial" charset="0"/>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buClrTx/>
              <a:buFontTx/>
              <a:buNone/>
              <a:defRPr sz="1200">
                <a:effectLst/>
                <a:latin typeface="Arial" charset="0"/>
              </a:defRPr>
            </a:lvl1pPr>
          </a:lstStyle>
          <a:p>
            <a:pPr>
              <a:defRPr/>
            </a:pPr>
            <a:endParaRPr lang="en-GB"/>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0"/>
              </a:spcBef>
              <a:buClrTx/>
              <a:buFontTx/>
              <a:buNone/>
              <a:defRPr sz="1200" smtClean="0">
                <a:effectLst/>
              </a:defRPr>
            </a:lvl1pPr>
          </a:lstStyle>
          <a:p>
            <a:pPr>
              <a:defRPr/>
            </a:pPr>
            <a:fld id="{726F57FE-8A94-4CFD-905E-149F5FF6768A}" type="slidenum">
              <a:rPr lang="en-GB" altLang="en-US"/>
              <a:pPr>
                <a:defRPr/>
              </a:pPr>
              <a:t>‹#›</a:t>
            </a:fld>
            <a:endParaRPr lang="en-GB" altLang="en-US"/>
          </a:p>
        </p:txBody>
      </p:sp>
    </p:spTree>
    <p:extLst>
      <p:ext uri="{BB962C8B-B14F-4D97-AF65-F5344CB8AC3E}">
        <p14:creationId xmlns:p14="http://schemas.microsoft.com/office/powerpoint/2010/main" val="26897151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9F4A566-C459-448B-A4A2-8F139C5B46F6}" type="slidenum">
              <a:rPr lang="en-GB" altLang="en-US"/>
              <a:pPr>
                <a:spcBef>
                  <a:spcPct val="0"/>
                </a:spcBef>
              </a:pPr>
              <a:t>1</a:t>
            </a:fld>
            <a:endParaRPr lang="en-GB" altLang="en-US"/>
          </a:p>
        </p:txBody>
      </p:sp>
      <p:sp>
        <p:nvSpPr>
          <p:cNvPr id="6147" name="Rectangle 2"/>
          <p:cNvSpPr>
            <a:spLocks noGrp="1" noRot="1" noChangeAspect="1" noChangeArrowheads="1" noTextEdit="1"/>
          </p:cNvSpPr>
          <p:nvPr>
            <p:ph type="sldImg"/>
          </p:nvPr>
        </p:nvSpPr>
        <p:spPr>
          <a:xfrm>
            <a:off x="381000" y="685800"/>
            <a:ext cx="6096000" cy="3429000"/>
          </a:xfrm>
          <a:ln/>
        </p:spPr>
      </p:sp>
      <p:sp>
        <p:nvSpPr>
          <p:cNvPr id="6148"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F9FF1D7-95F9-4A52-89D8-58220703F892}" type="slidenum">
              <a:rPr lang="en-GB" altLang="en-US"/>
              <a:pPr>
                <a:spcBef>
                  <a:spcPct val="0"/>
                </a:spcBef>
              </a:pPr>
              <a:t>2</a:t>
            </a:fld>
            <a:endParaRPr lang="en-GB" altLang="en-US"/>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1DC24F-5E3B-4FAF-BFF2-86F8C50DC3D1}"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0275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8C3B6EC-3E18-4C6E-BD5A-7E9150D0F816}" type="slidenum">
              <a:rPr lang="en-GB" altLang="en-US"/>
              <a:pPr>
                <a:spcBef>
                  <a:spcPct val="0"/>
                </a:spcBef>
              </a:pPr>
              <a:t>45</a:t>
            </a:fld>
            <a:endParaRPr lang="en-GB" altLang="en-US"/>
          </a:p>
        </p:txBody>
      </p:sp>
      <p:sp>
        <p:nvSpPr>
          <p:cNvPr id="37891" name="Rectangle 2"/>
          <p:cNvSpPr>
            <a:spLocks noGrp="1" noRot="1" noChangeAspect="1" noChangeArrowheads="1" noTextEdit="1"/>
          </p:cNvSpPr>
          <p:nvPr>
            <p:ph type="sldImg"/>
          </p:nvPr>
        </p:nvSpPr>
        <p:spPr>
          <a:xfrm>
            <a:off x="381000" y="685800"/>
            <a:ext cx="6096000" cy="3429000"/>
          </a:xfrm>
          <a:ln/>
        </p:spPr>
      </p:sp>
      <p:sp>
        <p:nvSpPr>
          <p:cNvPr id="37892"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EC475E0-65CA-4888-8ED8-77F9A1666FF4}" type="slidenum">
              <a:rPr lang="en-GB" altLang="en-US"/>
              <a:pPr>
                <a:spcBef>
                  <a:spcPct val="0"/>
                </a:spcBef>
              </a:pPr>
              <a:t>46</a:t>
            </a:fld>
            <a:endParaRPr lang="en-GB" altLang="en-US"/>
          </a:p>
        </p:txBody>
      </p:sp>
      <p:sp>
        <p:nvSpPr>
          <p:cNvPr id="39939" name="Rectangle 2"/>
          <p:cNvSpPr>
            <a:spLocks noGrp="1" noRot="1" noChangeAspect="1" noChangeArrowheads="1" noTextEdit="1"/>
          </p:cNvSpPr>
          <p:nvPr>
            <p:ph type="sldImg"/>
          </p:nvPr>
        </p:nvSpPr>
        <p:spPr>
          <a:xfrm>
            <a:off x="381000" y="685800"/>
            <a:ext cx="6096000" cy="3429000"/>
          </a:xfrm>
          <a:ln/>
        </p:spPr>
      </p:sp>
      <p:sp>
        <p:nvSpPr>
          <p:cNvPr id="39940"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rgbClr val="32324A"/>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664633" y="1311276"/>
            <a:ext cx="13906500"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en-US" sz="1800">
                <a:latin typeface="Arial" charset="0"/>
              </a:endParaRPr>
            </a:p>
          </p:txBody>
        </p:sp>
        <p:sp>
          <p:nvSpPr>
            <p:cNvPr id="20" name="Rectangle 18"/>
            <p:cNvSpPr>
              <a:spLocks noChangeArrowheads="1"/>
            </p:cNvSpPr>
            <p:nvPr userDrawn="1"/>
          </p:nvSpPr>
          <p:spPr bwMode="hidden">
            <a:xfrm rot="39991575" flipH="1" flipV="1">
              <a:off x="5381"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en-US" sz="1800">
                <a:latin typeface="Arial" charset="0"/>
              </a:endParaRPr>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latin typeface="Arial" charset="0"/>
              </a:endParaRPr>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latin typeface="Arial" charset="0"/>
              </a:endParaRPr>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latin typeface="Arial" charset="0"/>
              </a:endParaRPr>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latin typeface="Arial" charset="0"/>
              </a:endParaRPr>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latin typeface="Arial" charset="0"/>
              </a:endParaRPr>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latin typeface="Arial" charset="0"/>
              </a:endParaRPr>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latin typeface="Arial" charset="0"/>
              </a:endParaRPr>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latin typeface="Arial" charset="0"/>
              </a:endParaRPr>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latin typeface="Arial" charset="0"/>
              </a:endParaRPr>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latin typeface="Arial" charset="0"/>
              </a:endParaRPr>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latin typeface="Arial" charset="0"/>
              </a:endParaRPr>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grpSp>
      <p:sp>
        <p:nvSpPr>
          <p:cNvPr id="12506" name="Rectangle 218"/>
          <p:cNvSpPr>
            <a:spLocks noGrp="1" noChangeArrowheads="1"/>
          </p:cNvSpPr>
          <p:nvPr>
            <p:ph type="ctrTitle" sz="quarter"/>
          </p:nvPr>
        </p:nvSpPr>
        <p:spPr>
          <a:xfrm>
            <a:off x="914400" y="1844676"/>
            <a:ext cx="10363200" cy="1736725"/>
          </a:xfrm>
        </p:spPr>
        <p:txBody>
          <a:bodyPr anchor="b" anchorCtr="1"/>
          <a:lstStyle>
            <a:lvl1pPr>
              <a:defRPr sz="5400"/>
            </a:lvl1pPr>
          </a:lstStyle>
          <a:p>
            <a:pPr lvl="0"/>
            <a:r>
              <a:rPr lang="en-GB" noProof="0"/>
              <a:t>Click to edit Master title style</a:t>
            </a:r>
          </a:p>
        </p:txBody>
      </p:sp>
      <p:sp>
        <p:nvSpPr>
          <p:cNvPr id="12507" name="Rectangle 219"/>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en-GB" noProof="0"/>
              <a:t>Click to edit Master subtitle style</a:t>
            </a:r>
          </a:p>
        </p:txBody>
      </p:sp>
      <p:sp>
        <p:nvSpPr>
          <p:cNvPr id="220" name="Rectangle 220"/>
          <p:cNvSpPr>
            <a:spLocks noGrp="1" noChangeArrowheads="1"/>
          </p:cNvSpPr>
          <p:nvPr>
            <p:ph type="dt" sz="quarter" idx="10"/>
          </p:nvPr>
        </p:nvSpPr>
        <p:spPr/>
        <p:txBody>
          <a:bodyPr/>
          <a:lstStyle>
            <a:lvl1pPr>
              <a:defRPr/>
            </a:lvl1pPr>
          </a:lstStyle>
          <a:p>
            <a:pPr>
              <a:defRPr/>
            </a:pPr>
            <a:fld id="{DFBF05B2-BBF0-400F-8F50-EDF5FA927691}" type="datetime1">
              <a:rPr lang="en-GB"/>
              <a:pPr>
                <a:defRPr/>
              </a:pPr>
              <a:t>03/11/2020</a:t>
            </a:fld>
            <a:endParaRPr lang="en-GB"/>
          </a:p>
        </p:txBody>
      </p:sp>
      <p:sp>
        <p:nvSpPr>
          <p:cNvPr id="221" name="Rectangle 221"/>
          <p:cNvSpPr>
            <a:spLocks noGrp="1" noChangeArrowheads="1"/>
          </p:cNvSpPr>
          <p:nvPr>
            <p:ph type="ftr" sz="quarter" idx="11"/>
          </p:nvPr>
        </p:nvSpPr>
        <p:spPr>
          <a:xfrm>
            <a:off x="4165600" y="6248400"/>
            <a:ext cx="3860800" cy="457200"/>
          </a:xfrm>
        </p:spPr>
        <p:txBody>
          <a:bodyPr/>
          <a:lstStyle>
            <a:lvl1pPr>
              <a:defRPr/>
            </a:lvl1pPr>
          </a:lstStyle>
          <a:p>
            <a:pPr>
              <a:defRPr/>
            </a:pPr>
            <a:endParaRPr lang="en-GB"/>
          </a:p>
        </p:txBody>
      </p:sp>
      <p:sp>
        <p:nvSpPr>
          <p:cNvPr id="222" name="Rectangle 222"/>
          <p:cNvSpPr>
            <a:spLocks noGrp="1" noChangeArrowheads="1"/>
          </p:cNvSpPr>
          <p:nvPr>
            <p:ph type="sldNum" sz="quarter" idx="12"/>
          </p:nvPr>
        </p:nvSpPr>
        <p:spPr/>
        <p:txBody>
          <a:bodyPr/>
          <a:lstStyle>
            <a:lvl1pPr>
              <a:defRPr smtClean="0"/>
            </a:lvl1pPr>
          </a:lstStyle>
          <a:p>
            <a:pPr>
              <a:defRPr/>
            </a:pPr>
            <a:fld id="{C768CD22-6599-4465-B114-DEE327586573}" type="slidenum">
              <a:rPr lang="en-GB" altLang="en-US"/>
              <a:pPr>
                <a:defRPr/>
              </a:pPr>
              <a:t>‹#›</a:t>
            </a:fld>
            <a:endParaRPr lang="en-GB" altLang="en-US"/>
          </a:p>
        </p:txBody>
      </p:sp>
    </p:spTree>
    <p:extLst>
      <p:ext uri="{BB962C8B-B14F-4D97-AF65-F5344CB8AC3E}">
        <p14:creationId xmlns:p14="http://schemas.microsoft.com/office/powerpoint/2010/main" val="4069999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p:cNvSpPr>
            <a:spLocks noGrp="1" noChangeArrowheads="1"/>
          </p:cNvSpPr>
          <p:nvPr>
            <p:ph type="sldNum" sz="quarter" idx="10"/>
          </p:nvPr>
        </p:nvSpPr>
        <p:spPr>
          <a:ln/>
        </p:spPr>
        <p:txBody>
          <a:bodyPr/>
          <a:lstStyle>
            <a:lvl1pPr>
              <a:defRPr/>
            </a:lvl1pPr>
          </a:lstStyle>
          <a:p>
            <a:pPr>
              <a:defRPr/>
            </a:pPr>
            <a:fld id="{7014EA64-0067-4E1E-A4FB-65D1281B80B7}" type="slidenum">
              <a:rPr lang="en-GB" altLang="en-US"/>
              <a:pPr>
                <a:defRPr/>
              </a:pPr>
              <a:t>‹#›</a:t>
            </a:fld>
            <a:endParaRPr lang="en-GB" altLang="en-US"/>
          </a:p>
        </p:txBody>
      </p:sp>
      <p:sp>
        <p:nvSpPr>
          <p:cNvPr id="5" name="Rectangle 219"/>
          <p:cNvSpPr>
            <a:spLocks noGrp="1" noChangeArrowheads="1"/>
          </p:cNvSpPr>
          <p:nvPr>
            <p:ph type="dt" sz="half" idx="11"/>
          </p:nvPr>
        </p:nvSpPr>
        <p:spPr>
          <a:ln/>
        </p:spPr>
        <p:txBody>
          <a:bodyPr/>
          <a:lstStyle>
            <a:lvl1pPr>
              <a:defRPr/>
            </a:lvl1pPr>
          </a:lstStyle>
          <a:p>
            <a:pPr>
              <a:defRPr/>
            </a:pPr>
            <a:fld id="{84784B39-3C50-4E20-8E64-0A43202FAEE5}" type="datetime1">
              <a:rPr lang="en-GB"/>
              <a:pPr>
                <a:defRPr/>
              </a:pPr>
              <a:t>03/11/2020</a:t>
            </a:fld>
            <a:endParaRPr lang="en-GB"/>
          </a:p>
        </p:txBody>
      </p:sp>
      <p:sp>
        <p:nvSpPr>
          <p:cNvPr id="6" name="Rectangle 220"/>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98253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94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859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p:cNvSpPr>
            <a:spLocks noGrp="1" noChangeArrowheads="1"/>
          </p:cNvSpPr>
          <p:nvPr>
            <p:ph type="sldNum" sz="quarter" idx="10"/>
          </p:nvPr>
        </p:nvSpPr>
        <p:spPr>
          <a:ln/>
        </p:spPr>
        <p:txBody>
          <a:bodyPr/>
          <a:lstStyle>
            <a:lvl1pPr>
              <a:defRPr/>
            </a:lvl1pPr>
          </a:lstStyle>
          <a:p>
            <a:pPr>
              <a:defRPr/>
            </a:pPr>
            <a:fld id="{F06199A4-4887-4BBF-BA62-675D99AAA0BB}" type="slidenum">
              <a:rPr lang="en-GB" altLang="en-US"/>
              <a:pPr>
                <a:defRPr/>
              </a:pPr>
              <a:t>‹#›</a:t>
            </a:fld>
            <a:endParaRPr lang="en-GB" altLang="en-US"/>
          </a:p>
        </p:txBody>
      </p:sp>
      <p:sp>
        <p:nvSpPr>
          <p:cNvPr id="5" name="Rectangle 219"/>
          <p:cNvSpPr>
            <a:spLocks noGrp="1" noChangeArrowheads="1"/>
          </p:cNvSpPr>
          <p:nvPr>
            <p:ph type="dt" sz="half" idx="11"/>
          </p:nvPr>
        </p:nvSpPr>
        <p:spPr>
          <a:ln/>
        </p:spPr>
        <p:txBody>
          <a:bodyPr/>
          <a:lstStyle>
            <a:lvl1pPr>
              <a:defRPr/>
            </a:lvl1pPr>
          </a:lstStyle>
          <a:p>
            <a:pPr>
              <a:defRPr/>
            </a:pPr>
            <a:fld id="{189409FE-2AE1-42D1-AA8F-9E6C85D779A9}" type="datetime1">
              <a:rPr lang="en-GB"/>
              <a:pPr>
                <a:defRPr/>
              </a:pPr>
              <a:t>03/11/2020</a:t>
            </a:fld>
            <a:endParaRPr lang="en-GB"/>
          </a:p>
        </p:txBody>
      </p:sp>
      <p:sp>
        <p:nvSpPr>
          <p:cNvPr id="6" name="Rectangle 220"/>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530775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ED2F241-2338-4C88-80EF-B5385087DE7D}" type="datetime1">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3412322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9448800" y="3177"/>
            <a:ext cx="2743200" cy="771525"/>
          </a:xfrm>
        </p:spPr>
        <p:txBody>
          <a:bodyPr/>
          <a:lstStyle>
            <a:lvl1pPr algn="r">
              <a:defRPr sz="1800"/>
            </a:lvl1pPr>
          </a:lstStyle>
          <a:p>
            <a:fld id="{D65E0F83-204F-467C-915A-1893AE95C5EE}" type="datetime1">
              <a:rPr lang="en-GB" smtClean="0"/>
              <a:t>03/11/2020</a:t>
            </a:fld>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1353802" y="6480864"/>
            <a:ext cx="838199" cy="365125"/>
          </a:xfrm>
        </p:spPr>
        <p:txBody>
          <a:bodyPr/>
          <a:lstStyle>
            <a:lvl1pPr>
              <a:defRPr sz="1800"/>
            </a:lvl1pPr>
          </a:lstStyle>
          <a:p>
            <a:fld id="{4B01FC61-CA6D-4B16-89C4-874433749ACD}" type="slidenum">
              <a:rPr lang="en-GB" smtClean="0"/>
              <a:pPr/>
              <a:t>‹#›</a:t>
            </a:fld>
            <a:endParaRPr lang="en-GB"/>
          </a:p>
        </p:txBody>
      </p:sp>
    </p:spTree>
    <p:extLst>
      <p:ext uri="{BB962C8B-B14F-4D97-AF65-F5344CB8AC3E}">
        <p14:creationId xmlns:p14="http://schemas.microsoft.com/office/powerpoint/2010/main" val="2215402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F3C683-99A1-4753-8426-4CEA9FA40662}" type="datetime1">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2878501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28F27BF-2810-4558-B43D-8E1ADB6D1DDD}" type="datetime1">
              <a:rPr lang="en-GB" smtClean="0"/>
              <a:t>03/11/2020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3132086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3FA1614-171C-4528-A51E-E2E7A5686B02}" type="datetime1">
              <a:rPr lang="en-GB" smtClean="0"/>
              <a:t>03/11/2020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3425490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481AABB-D895-44D0-88F0-844E908983FA}" type="datetime1">
              <a:rPr lang="en-GB" smtClean="0"/>
              <a:t>03/11/2020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450310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16AD5A-06B1-45D5-A9CD-0480E3276B87}" type="datetime1">
              <a:rPr lang="en-GB" smtClean="0"/>
              <a:t>03/11/2020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30793915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CC3FDC2-3141-4E51-9C78-84BA2E0570DE}" type="datetime1">
              <a:rPr lang="en-GB" smtClean="0"/>
              <a:t>03/11/2020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1546212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p:cNvSpPr>
            <a:spLocks noGrp="1" noChangeArrowheads="1"/>
          </p:cNvSpPr>
          <p:nvPr>
            <p:ph type="sldNum" sz="quarter" idx="10"/>
          </p:nvPr>
        </p:nvSpPr>
        <p:spPr>
          <a:ln/>
        </p:spPr>
        <p:txBody>
          <a:bodyPr/>
          <a:lstStyle>
            <a:lvl1pPr>
              <a:defRPr/>
            </a:lvl1pPr>
          </a:lstStyle>
          <a:p>
            <a:pPr>
              <a:defRPr/>
            </a:pPr>
            <a:fld id="{C626C82B-5DDD-440E-B6A2-EF2C4E569CB6}" type="slidenum">
              <a:rPr lang="en-GB" altLang="en-US"/>
              <a:pPr>
                <a:defRPr/>
              </a:pPr>
              <a:t>‹#›</a:t>
            </a:fld>
            <a:endParaRPr lang="en-GB" altLang="en-US"/>
          </a:p>
        </p:txBody>
      </p:sp>
      <p:sp>
        <p:nvSpPr>
          <p:cNvPr id="5" name="Rectangle 219"/>
          <p:cNvSpPr>
            <a:spLocks noGrp="1" noChangeArrowheads="1"/>
          </p:cNvSpPr>
          <p:nvPr>
            <p:ph type="dt" sz="half" idx="11"/>
          </p:nvPr>
        </p:nvSpPr>
        <p:spPr>
          <a:ln/>
        </p:spPr>
        <p:txBody>
          <a:bodyPr/>
          <a:lstStyle>
            <a:lvl1pPr>
              <a:defRPr/>
            </a:lvl1pPr>
          </a:lstStyle>
          <a:p>
            <a:pPr>
              <a:defRPr/>
            </a:pPr>
            <a:fld id="{3B5297BC-B427-44B9-AD51-F144BC85A42F}" type="datetime1">
              <a:rPr lang="en-GB"/>
              <a:pPr>
                <a:defRPr/>
              </a:pPr>
              <a:t>03/11/2020</a:t>
            </a:fld>
            <a:endParaRPr lang="en-GB"/>
          </a:p>
        </p:txBody>
      </p:sp>
      <p:sp>
        <p:nvSpPr>
          <p:cNvPr id="6" name="Rectangle 220"/>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2313880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E8B3523-FD49-4408-9D98-16B226732BCD}" type="datetime1">
              <a:rPr lang="en-GB" smtClean="0"/>
              <a:t>03/11/2020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539815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F28AF58-B50A-48AF-B429-3304D264588E}" type="datetime1">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1106952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5B8BB2-49AA-4F0C-B4A5-FA8CCD7B88AC}" type="datetime1">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13680831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ED2F241-2338-4C88-80EF-B5385087DE7D}" type="datetime1">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26006583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9448800" y="3175"/>
            <a:ext cx="2743200" cy="771525"/>
          </a:xfrm>
        </p:spPr>
        <p:txBody>
          <a:bodyPr/>
          <a:lstStyle>
            <a:lvl1pPr algn="r">
              <a:defRPr sz="2400"/>
            </a:lvl1pPr>
          </a:lstStyle>
          <a:p>
            <a:fld id="{D65E0F83-204F-467C-915A-1893AE95C5EE}" type="datetime1">
              <a:rPr lang="en-GB" smtClean="0"/>
              <a:t>03/11/2020</a:t>
            </a:fld>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1353800" y="6480862"/>
            <a:ext cx="838199" cy="365125"/>
          </a:xfrm>
        </p:spPr>
        <p:txBody>
          <a:bodyPr/>
          <a:lstStyle>
            <a:lvl1pPr>
              <a:defRPr sz="2400"/>
            </a:lvl1pPr>
          </a:lstStyle>
          <a:p>
            <a:fld id="{4B01FC61-CA6D-4B16-89C4-874433749ACD}" type="slidenum">
              <a:rPr lang="en-GB" smtClean="0"/>
              <a:pPr/>
              <a:t>‹#›</a:t>
            </a:fld>
            <a:endParaRPr lang="en-GB"/>
          </a:p>
        </p:txBody>
      </p:sp>
    </p:spTree>
    <p:extLst>
      <p:ext uri="{BB962C8B-B14F-4D97-AF65-F5344CB8AC3E}">
        <p14:creationId xmlns:p14="http://schemas.microsoft.com/office/powerpoint/2010/main" val="4046271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F3C683-99A1-4753-8426-4CEA9FA40662}" type="datetime1">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39345404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28F27BF-2810-4558-B43D-8E1ADB6D1DDD}" type="datetime1">
              <a:rPr lang="en-GB" smtClean="0"/>
              <a:t>03/11/2020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8503254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3FA1614-171C-4528-A51E-E2E7A5686B02}" type="datetime1">
              <a:rPr lang="en-GB" smtClean="0"/>
              <a:t>03/11/2020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17339508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481AABB-D895-44D0-88F0-844E908983FA}" type="datetime1">
              <a:rPr lang="en-GB" smtClean="0"/>
              <a:t>03/11/2020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33243927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16AD5A-06B1-45D5-A9CD-0480E3276B87}" type="datetime1">
              <a:rPr lang="en-GB" smtClean="0"/>
              <a:t>03/11/2020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310604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18"/>
          <p:cNvSpPr>
            <a:spLocks noGrp="1" noChangeArrowheads="1"/>
          </p:cNvSpPr>
          <p:nvPr>
            <p:ph type="sldNum" sz="quarter" idx="10"/>
          </p:nvPr>
        </p:nvSpPr>
        <p:spPr>
          <a:ln/>
        </p:spPr>
        <p:txBody>
          <a:bodyPr/>
          <a:lstStyle>
            <a:lvl1pPr>
              <a:defRPr/>
            </a:lvl1pPr>
          </a:lstStyle>
          <a:p>
            <a:pPr>
              <a:defRPr/>
            </a:pPr>
            <a:fld id="{E6103CE3-A7D0-41FC-8E6B-1938507F9DCF}" type="slidenum">
              <a:rPr lang="en-GB" altLang="en-US"/>
              <a:pPr>
                <a:defRPr/>
              </a:pPr>
              <a:t>‹#›</a:t>
            </a:fld>
            <a:endParaRPr lang="en-GB" altLang="en-US"/>
          </a:p>
        </p:txBody>
      </p:sp>
      <p:sp>
        <p:nvSpPr>
          <p:cNvPr id="5" name="Rectangle 219"/>
          <p:cNvSpPr>
            <a:spLocks noGrp="1" noChangeArrowheads="1"/>
          </p:cNvSpPr>
          <p:nvPr>
            <p:ph type="dt" sz="half" idx="11"/>
          </p:nvPr>
        </p:nvSpPr>
        <p:spPr>
          <a:ln/>
        </p:spPr>
        <p:txBody>
          <a:bodyPr/>
          <a:lstStyle>
            <a:lvl1pPr>
              <a:defRPr/>
            </a:lvl1pPr>
          </a:lstStyle>
          <a:p>
            <a:pPr>
              <a:defRPr/>
            </a:pPr>
            <a:fld id="{26FD307F-6409-483A-A01F-9F49D9A42C48}" type="datetime1">
              <a:rPr lang="en-GB"/>
              <a:pPr>
                <a:defRPr/>
              </a:pPr>
              <a:t>03/11/2020</a:t>
            </a:fld>
            <a:endParaRPr lang="en-GB"/>
          </a:p>
        </p:txBody>
      </p:sp>
      <p:sp>
        <p:nvSpPr>
          <p:cNvPr id="6" name="Rectangle 220"/>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0665060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C3FDC2-3141-4E51-9C78-84BA2E0570DE}" type="datetime1">
              <a:rPr lang="en-GB" smtClean="0"/>
              <a:t>03/11/2020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30479946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E8B3523-FD49-4408-9D98-16B226732BCD}" type="datetime1">
              <a:rPr lang="en-GB" smtClean="0"/>
              <a:t>03/11/2020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16121483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F28AF58-B50A-48AF-B429-3304D264588E}" type="datetime1">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40406551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5B8BB2-49AA-4F0C-B4A5-FA8CCD7B88AC}" type="datetime1">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1FC61-CA6D-4B16-89C4-874433749ACD}" type="slidenum">
              <a:rPr lang="en-GB" smtClean="0"/>
              <a:t>‹#›</a:t>
            </a:fld>
            <a:endParaRPr lang="en-GB"/>
          </a:p>
        </p:txBody>
      </p:sp>
    </p:spTree>
    <p:extLst>
      <p:ext uri="{BB962C8B-B14F-4D97-AF65-F5344CB8AC3E}">
        <p14:creationId xmlns:p14="http://schemas.microsoft.com/office/powerpoint/2010/main" val="789755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18"/>
          <p:cNvSpPr>
            <a:spLocks noGrp="1" noChangeArrowheads="1"/>
          </p:cNvSpPr>
          <p:nvPr>
            <p:ph type="sldNum" sz="quarter" idx="10"/>
          </p:nvPr>
        </p:nvSpPr>
        <p:spPr>
          <a:ln/>
        </p:spPr>
        <p:txBody>
          <a:bodyPr/>
          <a:lstStyle>
            <a:lvl1pPr>
              <a:defRPr/>
            </a:lvl1pPr>
          </a:lstStyle>
          <a:p>
            <a:pPr>
              <a:defRPr/>
            </a:pPr>
            <a:fld id="{068E9FC8-6977-489C-B347-33C3F0EB0958}" type="slidenum">
              <a:rPr lang="en-GB" altLang="en-US"/>
              <a:pPr>
                <a:defRPr/>
              </a:pPr>
              <a:t>‹#›</a:t>
            </a:fld>
            <a:endParaRPr lang="en-GB" altLang="en-US"/>
          </a:p>
        </p:txBody>
      </p:sp>
      <p:sp>
        <p:nvSpPr>
          <p:cNvPr id="6" name="Rectangle 219"/>
          <p:cNvSpPr>
            <a:spLocks noGrp="1" noChangeArrowheads="1"/>
          </p:cNvSpPr>
          <p:nvPr>
            <p:ph type="dt" sz="half" idx="11"/>
          </p:nvPr>
        </p:nvSpPr>
        <p:spPr>
          <a:ln/>
        </p:spPr>
        <p:txBody>
          <a:bodyPr/>
          <a:lstStyle>
            <a:lvl1pPr>
              <a:defRPr/>
            </a:lvl1pPr>
          </a:lstStyle>
          <a:p>
            <a:pPr>
              <a:defRPr/>
            </a:pPr>
            <a:fld id="{55F2E74C-B5F9-483F-8BBD-3AC66C717816}" type="datetime1">
              <a:rPr lang="en-GB"/>
              <a:pPr>
                <a:defRPr/>
              </a:pPr>
              <a:t>03/11/2020</a:t>
            </a:fld>
            <a:endParaRPr lang="en-GB"/>
          </a:p>
        </p:txBody>
      </p:sp>
      <p:sp>
        <p:nvSpPr>
          <p:cNvPr id="7" name="Rectangle 220"/>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4537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18"/>
          <p:cNvSpPr>
            <a:spLocks noGrp="1" noChangeArrowheads="1"/>
          </p:cNvSpPr>
          <p:nvPr>
            <p:ph type="sldNum" sz="quarter" idx="10"/>
          </p:nvPr>
        </p:nvSpPr>
        <p:spPr>
          <a:ln/>
        </p:spPr>
        <p:txBody>
          <a:bodyPr/>
          <a:lstStyle>
            <a:lvl1pPr>
              <a:defRPr/>
            </a:lvl1pPr>
          </a:lstStyle>
          <a:p>
            <a:pPr>
              <a:defRPr/>
            </a:pPr>
            <a:fld id="{02DE14E1-2777-44CE-8549-7910B0CEC41F}" type="slidenum">
              <a:rPr lang="en-GB" altLang="en-US"/>
              <a:pPr>
                <a:defRPr/>
              </a:pPr>
              <a:t>‹#›</a:t>
            </a:fld>
            <a:endParaRPr lang="en-GB" altLang="en-US"/>
          </a:p>
        </p:txBody>
      </p:sp>
      <p:sp>
        <p:nvSpPr>
          <p:cNvPr id="8" name="Rectangle 219"/>
          <p:cNvSpPr>
            <a:spLocks noGrp="1" noChangeArrowheads="1"/>
          </p:cNvSpPr>
          <p:nvPr>
            <p:ph type="dt" sz="half" idx="11"/>
          </p:nvPr>
        </p:nvSpPr>
        <p:spPr>
          <a:ln/>
        </p:spPr>
        <p:txBody>
          <a:bodyPr/>
          <a:lstStyle>
            <a:lvl1pPr>
              <a:defRPr/>
            </a:lvl1pPr>
          </a:lstStyle>
          <a:p>
            <a:pPr>
              <a:defRPr/>
            </a:pPr>
            <a:fld id="{1E1A9DF4-A293-4F3C-901A-9121ACD8CFB8}" type="datetime1">
              <a:rPr lang="en-GB"/>
              <a:pPr>
                <a:defRPr/>
              </a:pPr>
              <a:t>03/11/2020</a:t>
            </a:fld>
            <a:endParaRPr lang="en-GB"/>
          </a:p>
        </p:txBody>
      </p:sp>
      <p:sp>
        <p:nvSpPr>
          <p:cNvPr id="9" name="Rectangle 220"/>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467144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18"/>
          <p:cNvSpPr>
            <a:spLocks noGrp="1" noChangeArrowheads="1"/>
          </p:cNvSpPr>
          <p:nvPr>
            <p:ph type="sldNum" sz="quarter" idx="10"/>
          </p:nvPr>
        </p:nvSpPr>
        <p:spPr>
          <a:ln/>
        </p:spPr>
        <p:txBody>
          <a:bodyPr/>
          <a:lstStyle>
            <a:lvl1pPr>
              <a:defRPr/>
            </a:lvl1pPr>
          </a:lstStyle>
          <a:p>
            <a:pPr>
              <a:defRPr/>
            </a:pPr>
            <a:fld id="{EB52A0B7-F86E-4B81-8C2F-AB6F0AF72A32}" type="slidenum">
              <a:rPr lang="en-GB" altLang="en-US"/>
              <a:pPr>
                <a:defRPr/>
              </a:pPr>
              <a:t>‹#›</a:t>
            </a:fld>
            <a:endParaRPr lang="en-GB" altLang="en-US"/>
          </a:p>
        </p:txBody>
      </p:sp>
      <p:sp>
        <p:nvSpPr>
          <p:cNvPr id="4" name="Rectangle 219"/>
          <p:cNvSpPr>
            <a:spLocks noGrp="1" noChangeArrowheads="1"/>
          </p:cNvSpPr>
          <p:nvPr>
            <p:ph type="dt" sz="half" idx="11"/>
          </p:nvPr>
        </p:nvSpPr>
        <p:spPr>
          <a:ln/>
        </p:spPr>
        <p:txBody>
          <a:bodyPr/>
          <a:lstStyle>
            <a:lvl1pPr>
              <a:defRPr/>
            </a:lvl1pPr>
          </a:lstStyle>
          <a:p>
            <a:pPr>
              <a:defRPr/>
            </a:pPr>
            <a:fld id="{39CA4E1F-DCAD-49E7-A4D0-ECFF0137C5BF}" type="datetime1">
              <a:rPr lang="en-GB"/>
              <a:pPr>
                <a:defRPr/>
              </a:pPr>
              <a:t>03/11/2020</a:t>
            </a:fld>
            <a:endParaRPr lang="en-GB"/>
          </a:p>
        </p:txBody>
      </p:sp>
      <p:sp>
        <p:nvSpPr>
          <p:cNvPr id="5" name="Rectangle 220"/>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832258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FBF4FAF1-4819-4C41-85CC-F69A308EB8D1}" type="slidenum">
              <a:rPr lang="en-GB" altLang="en-US"/>
              <a:pPr>
                <a:defRPr/>
              </a:pPr>
              <a:t>‹#›</a:t>
            </a:fld>
            <a:endParaRPr lang="en-GB" altLang="en-US"/>
          </a:p>
        </p:txBody>
      </p:sp>
      <p:sp>
        <p:nvSpPr>
          <p:cNvPr id="3" name="Rectangle 219"/>
          <p:cNvSpPr>
            <a:spLocks noGrp="1" noChangeArrowheads="1"/>
          </p:cNvSpPr>
          <p:nvPr>
            <p:ph type="dt" sz="half" idx="11"/>
          </p:nvPr>
        </p:nvSpPr>
        <p:spPr>
          <a:ln/>
        </p:spPr>
        <p:txBody>
          <a:bodyPr/>
          <a:lstStyle>
            <a:lvl1pPr>
              <a:defRPr/>
            </a:lvl1pPr>
          </a:lstStyle>
          <a:p>
            <a:pPr>
              <a:defRPr/>
            </a:pPr>
            <a:fld id="{2E162873-6221-485B-B87C-B5F08582D53C}" type="datetime1">
              <a:rPr lang="en-GB"/>
              <a:pPr>
                <a:defRPr/>
              </a:pPr>
              <a:t>03/11/2020</a:t>
            </a:fld>
            <a:endParaRPr lang="en-GB"/>
          </a:p>
        </p:txBody>
      </p:sp>
      <p:sp>
        <p:nvSpPr>
          <p:cNvPr id="4" name="Rectangle 220"/>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051019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F98DB057-1E86-456A-9C44-F25A90CCF70D}" type="slidenum">
              <a:rPr lang="en-GB" altLang="en-US"/>
              <a:pPr>
                <a:defRPr/>
              </a:pPr>
              <a:t>‹#›</a:t>
            </a:fld>
            <a:endParaRPr lang="en-GB" altLang="en-US"/>
          </a:p>
        </p:txBody>
      </p:sp>
      <p:sp>
        <p:nvSpPr>
          <p:cNvPr id="6" name="Rectangle 219"/>
          <p:cNvSpPr>
            <a:spLocks noGrp="1" noChangeArrowheads="1"/>
          </p:cNvSpPr>
          <p:nvPr>
            <p:ph type="dt" sz="half" idx="11"/>
          </p:nvPr>
        </p:nvSpPr>
        <p:spPr>
          <a:ln/>
        </p:spPr>
        <p:txBody>
          <a:bodyPr/>
          <a:lstStyle>
            <a:lvl1pPr>
              <a:defRPr/>
            </a:lvl1pPr>
          </a:lstStyle>
          <a:p>
            <a:pPr>
              <a:defRPr/>
            </a:pPr>
            <a:fld id="{42C9901E-4CB9-48C0-AED3-C8F585F52D5B}" type="datetime1">
              <a:rPr lang="en-GB"/>
              <a:pPr>
                <a:defRPr/>
              </a:pPr>
              <a:t>03/11/2020</a:t>
            </a:fld>
            <a:endParaRPr lang="en-GB"/>
          </a:p>
        </p:txBody>
      </p:sp>
      <p:sp>
        <p:nvSpPr>
          <p:cNvPr id="7" name="Rectangle 220"/>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994374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E0170C66-8F28-473E-9E6D-0478EFB73A32}" type="slidenum">
              <a:rPr lang="en-GB" altLang="en-US"/>
              <a:pPr>
                <a:defRPr/>
              </a:pPr>
              <a:t>‹#›</a:t>
            </a:fld>
            <a:endParaRPr lang="en-GB" altLang="en-US"/>
          </a:p>
        </p:txBody>
      </p:sp>
      <p:sp>
        <p:nvSpPr>
          <p:cNvPr id="6" name="Rectangle 219"/>
          <p:cNvSpPr>
            <a:spLocks noGrp="1" noChangeArrowheads="1"/>
          </p:cNvSpPr>
          <p:nvPr>
            <p:ph type="dt" sz="half" idx="11"/>
          </p:nvPr>
        </p:nvSpPr>
        <p:spPr>
          <a:ln/>
        </p:spPr>
        <p:txBody>
          <a:bodyPr/>
          <a:lstStyle>
            <a:lvl1pPr>
              <a:defRPr/>
            </a:lvl1pPr>
          </a:lstStyle>
          <a:p>
            <a:pPr>
              <a:defRPr/>
            </a:pPr>
            <a:fld id="{6E8ADCC2-7D77-461B-AECA-5EE7F2ABC7C9}" type="datetime1">
              <a:rPr lang="en-GB"/>
              <a:pPr>
                <a:defRPr/>
              </a:pPr>
              <a:t>03/11/2020</a:t>
            </a:fld>
            <a:endParaRPr lang="en-GB"/>
          </a:p>
        </p:txBody>
      </p:sp>
      <p:sp>
        <p:nvSpPr>
          <p:cNvPr id="7" name="Rectangle 220"/>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08549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2F2F47"/>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662517" y="1308101"/>
            <a:ext cx="13906501" cy="5908675"/>
            <a:chOff x="-313" y="824"/>
            <a:chExt cx="6570" cy="3722"/>
          </a:xfrm>
        </p:grpSpPr>
        <p:sp>
          <p:nvSpPr>
            <p:cNvPr id="11267"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68"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69"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70"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71"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72"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73"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74"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75"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76"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77"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78"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79"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80"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81"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en-US" sz="1800">
                <a:effectLst>
                  <a:outerShdw blurRad="38100" dist="38100" dir="2700000" algn="tl">
                    <a:srgbClr val="000000"/>
                  </a:outerShdw>
                </a:effectLst>
                <a:latin typeface="Arial" charset="0"/>
              </a:endParaRPr>
            </a:p>
          </p:txBody>
        </p:sp>
        <p:sp>
          <p:nvSpPr>
            <p:cNvPr id="11282"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en-US" sz="1800">
                <a:effectLst>
                  <a:outerShdw blurRad="38100" dist="38100" dir="2700000" algn="tl">
                    <a:srgbClr val="000000"/>
                  </a:outerShdw>
                </a:effectLst>
                <a:latin typeface="Arial" charset="0"/>
              </a:endParaRPr>
            </a:p>
          </p:txBody>
        </p:sp>
        <p:sp>
          <p:nvSpPr>
            <p:cNvPr id="11283"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effectLst>
                  <a:outerShdw blurRad="38100" dist="38100" dir="2700000" algn="tl">
                    <a:srgbClr val="000000"/>
                  </a:outerShdw>
                </a:effectLst>
                <a:latin typeface="Arial" charset="0"/>
              </a:endParaRPr>
            </a:p>
          </p:txBody>
        </p:sp>
        <p:sp>
          <p:nvSpPr>
            <p:cNvPr id="11284"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effectLst>
                  <a:outerShdw blurRad="38100" dist="38100" dir="2700000" algn="tl">
                    <a:srgbClr val="000000"/>
                  </a:outerShdw>
                </a:effectLst>
                <a:latin typeface="Arial" charset="0"/>
              </a:endParaRPr>
            </a:p>
          </p:txBody>
        </p:sp>
        <p:sp>
          <p:nvSpPr>
            <p:cNvPr id="11285"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effectLst>
                  <a:outerShdw blurRad="38100" dist="38100" dir="2700000" algn="tl">
                    <a:srgbClr val="000000"/>
                  </a:outerShdw>
                </a:effectLst>
                <a:latin typeface="Arial" charset="0"/>
              </a:endParaRPr>
            </a:p>
          </p:txBody>
        </p:sp>
        <p:sp>
          <p:nvSpPr>
            <p:cNvPr id="11286"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effectLst>
                  <a:outerShdw blurRad="38100" dist="38100" dir="2700000" algn="tl">
                    <a:srgbClr val="000000"/>
                  </a:outerShdw>
                </a:effectLst>
                <a:latin typeface="Arial" charset="0"/>
              </a:endParaRPr>
            </a:p>
          </p:txBody>
        </p:sp>
        <p:sp>
          <p:nvSpPr>
            <p:cNvPr id="11287"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effectLst>
                  <a:outerShdw blurRad="38100" dist="38100" dir="2700000" algn="tl">
                    <a:srgbClr val="000000"/>
                  </a:outerShdw>
                </a:effectLst>
                <a:latin typeface="Arial" charset="0"/>
              </a:endParaRPr>
            </a:p>
          </p:txBody>
        </p:sp>
        <p:sp>
          <p:nvSpPr>
            <p:cNvPr id="11288"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effectLst>
                  <a:outerShdw blurRad="38100" dist="38100" dir="2700000" algn="tl">
                    <a:srgbClr val="000000"/>
                  </a:outerShdw>
                </a:effectLst>
                <a:latin typeface="Arial" charset="0"/>
              </a:endParaRPr>
            </a:p>
          </p:txBody>
        </p:sp>
        <p:sp>
          <p:nvSpPr>
            <p:cNvPr id="11289"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90"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effectLst>
                  <a:outerShdw blurRad="38100" dist="38100" dir="2700000" algn="tl">
                    <a:srgbClr val="000000"/>
                  </a:outerShdw>
                </a:effectLst>
                <a:latin typeface="Arial" charset="0"/>
              </a:endParaRPr>
            </a:p>
          </p:txBody>
        </p:sp>
        <p:sp>
          <p:nvSpPr>
            <p:cNvPr id="11291"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effectLst>
                  <a:outerShdw blurRad="38100" dist="38100" dir="2700000" algn="tl">
                    <a:srgbClr val="000000"/>
                  </a:outerShdw>
                </a:effectLst>
                <a:latin typeface="Arial" charset="0"/>
              </a:endParaRPr>
            </a:p>
          </p:txBody>
        </p:sp>
        <p:sp>
          <p:nvSpPr>
            <p:cNvPr id="11292"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effectLst>
                  <a:outerShdw blurRad="38100" dist="38100" dir="2700000" algn="tl">
                    <a:srgbClr val="000000"/>
                  </a:outerShdw>
                </a:effectLst>
                <a:latin typeface="Arial" charset="0"/>
              </a:endParaRPr>
            </a:p>
          </p:txBody>
        </p:sp>
        <p:sp>
          <p:nvSpPr>
            <p:cNvPr id="11293"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1800">
                <a:effectLst>
                  <a:outerShdw blurRad="38100" dist="38100" dir="2700000" algn="tl">
                    <a:srgbClr val="000000"/>
                  </a:outerShdw>
                </a:effectLst>
                <a:latin typeface="Arial" charset="0"/>
              </a:endParaRPr>
            </a:p>
          </p:txBody>
        </p:sp>
        <p:sp>
          <p:nvSpPr>
            <p:cNvPr id="11294"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95"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96"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97"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98"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sz="1800">
                <a:effectLst>
                  <a:outerShdw blurRad="38100" dist="38100" dir="2700000" algn="tl">
                    <a:srgbClr val="000000"/>
                  </a:outerShdw>
                </a:effectLst>
                <a:latin typeface="Arial" charset="0"/>
              </a:endParaRPr>
            </a:p>
          </p:txBody>
        </p:sp>
        <p:sp>
          <p:nvSpPr>
            <p:cNvPr id="11299"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00"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01"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02"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03"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04"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05"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06"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07"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08"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09"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10"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11"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12"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13"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14"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15"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16"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17"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18"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19"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20"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21"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22"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23"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24"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25"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26"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27"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28"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29"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30"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31"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32"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33"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34"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35"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36"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37"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38"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39"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40"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41"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42"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43"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44"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45"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46"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47"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48"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49"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50"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51"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52"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53"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54"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55"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56"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57"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58"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59"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60"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61"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62"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63"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64"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65"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66"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67"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68"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69"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70"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71"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72"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73"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74"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75"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76"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77"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78"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79"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80"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81"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82"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83"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84"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85"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86"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87"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88"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89"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90"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91"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92"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93"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94"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95"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96"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97"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98"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399"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00"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01"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02"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03"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04"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05"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06"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07"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08"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09"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10"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11"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12"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13"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14"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15"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16"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17"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18"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19"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20"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21"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22"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23"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24"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25"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26"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27"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28"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29"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30"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31"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32"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33"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34"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35"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36"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37"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38"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39"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40"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41"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42"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43"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44"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45"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46"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47"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48"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49"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50"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51"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52"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53"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54"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55"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56"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57"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58"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59"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60"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61"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62"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63"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64"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65"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66"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67"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68"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69"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70"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71"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72"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73"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74"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75"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76"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77"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78"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79"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80"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sp>
          <p:nvSpPr>
            <p:cNvPr id="11481"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US" sz="3200">
                <a:effectLst>
                  <a:outerShdw blurRad="38100" dist="38100" dir="2700000" algn="tl">
                    <a:srgbClr val="000000">
                      <a:alpha val="43137"/>
                    </a:srgbClr>
                  </a:outerShdw>
                </a:effectLst>
                <a:latin typeface="Arial" charset="0"/>
              </a:endParaRPr>
            </a:p>
          </p:txBody>
        </p:sp>
      </p:grpSp>
      <p:sp>
        <p:nvSpPr>
          <p:cNvPr id="11482" name="Rectangle 218"/>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0"/>
              </a:spcBef>
              <a:buClrTx/>
              <a:buFontTx/>
              <a:buNone/>
              <a:defRPr sz="1200" smtClean="0">
                <a:effectLst>
                  <a:outerShdw blurRad="38100" dist="38100" dir="2700000" algn="tl">
                    <a:srgbClr val="000000"/>
                  </a:outerShdw>
                </a:effectLst>
              </a:defRPr>
            </a:lvl1pPr>
          </a:lstStyle>
          <a:p>
            <a:pPr>
              <a:defRPr/>
            </a:pPr>
            <a:fld id="{410B9F6F-D3FB-4127-94E7-0D8D7BCE6F49}" type="slidenum">
              <a:rPr lang="en-GB" altLang="en-US"/>
              <a:pPr>
                <a:defRPr/>
              </a:pPr>
              <a:t>‹#›</a:t>
            </a:fld>
            <a:endParaRPr lang="en-GB" altLang="en-US"/>
          </a:p>
        </p:txBody>
      </p:sp>
      <p:sp>
        <p:nvSpPr>
          <p:cNvPr id="11483" name="Rectangle 219"/>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buClrTx/>
              <a:buFontTx/>
              <a:buNone/>
              <a:defRPr sz="1200">
                <a:effectLst>
                  <a:outerShdw blurRad="38100" dist="38100" dir="2700000" algn="tl">
                    <a:srgbClr val="000000"/>
                  </a:outerShdw>
                </a:effectLst>
                <a:latin typeface="Arial" charset="0"/>
              </a:defRPr>
            </a:lvl1pPr>
          </a:lstStyle>
          <a:p>
            <a:pPr>
              <a:defRPr/>
            </a:pPr>
            <a:fld id="{37E79993-CA64-4CE3-B749-14BCCAAD8A5A}" type="datetime1">
              <a:rPr lang="en-GB"/>
              <a:pPr>
                <a:defRPr/>
              </a:pPr>
              <a:t>03/11/2020</a:t>
            </a:fld>
            <a:endParaRPr lang="en-GB"/>
          </a:p>
        </p:txBody>
      </p:sp>
      <p:sp>
        <p:nvSpPr>
          <p:cNvPr id="11484" name="Rectangle 220"/>
          <p:cNvSpPr>
            <a:spLocks noGrp="1" noChangeArrowheads="1"/>
          </p:cNvSpPr>
          <p:nvPr>
            <p:ph type="ftr" sz="quarter" idx="3"/>
          </p:nvPr>
        </p:nvSpPr>
        <p:spPr bwMode="auto">
          <a:xfrm>
            <a:off x="4165600" y="6243638"/>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spcBef>
                <a:spcPct val="0"/>
              </a:spcBef>
              <a:buClrTx/>
              <a:buFontTx/>
              <a:buNone/>
              <a:defRPr sz="1200">
                <a:effectLst>
                  <a:outerShdw blurRad="38100" dist="38100" dir="2700000" algn="tl">
                    <a:srgbClr val="000000"/>
                  </a:outerShdw>
                </a:effectLst>
                <a:latin typeface="Arial" charset="0"/>
              </a:defRPr>
            </a:lvl1pPr>
          </a:lstStyle>
          <a:p>
            <a:pPr>
              <a:defRPr/>
            </a:pPr>
            <a:endParaRPr lang="en-GB"/>
          </a:p>
        </p:txBody>
      </p:sp>
      <p:sp>
        <p:nvSpPr>
          <p:cNvPr id="11485" name="Rectangle 221"/>
          <p:cNvSpPr>
            <a:spLocks noGrp="1" noChangeArrowheads="1"/>
          </p:cNvSpPr>
          <p:nvPr>
            <p:ph type="body" idx="1"/>
          </p:nvPr>
        </p:nvSpPr>
        <p:spPr bwMode="auto">
          <a:xfrm>
            <a:off x="609600" y="1600200"/>
            <a:ext cx="109728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486" name="Rectangle 22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Tree>
  </p:cSld>
  <p:clrMap bg1="dk2" tx1="lt1" bg2="dk1" tx2="lt2" accent1="accent1" accent2="accent2" accent3="accent3" accent4="accent4" accent5="accent5" accent6="accent6" hlink="hlink" folHlink="folHlink"/>
  <p:sldLayoutIdLst>
    <p:sldLayoutId id="2147483816"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9448800" y="-3507"/>
            <a:ext cx="27432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A43264D6-0BAC-41CE-B311-5CEF1781B35A}" type="datetime1">
              <a:rPr lang="en-GB" smtClean="0"/>
              <a:t>03/11/2020</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1218461" y="6475723"/>
            <a:ext cx="97354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4B01FC61-CA6D-4B16-89C4-874433749ACD}" type="slidenum">
              <a:rPr lang="en-GB" smtClean="0"/>
              <a:pPr/>
              <a:t>‹#›</a:t>
            </a:fld>
            <a:endParaRPr lang="en-GB"/>
          </a:p>
        </p:txBody>
      </p:sp>
    </p:spTree>
    <p:extLst>
      <p:ext uri="{BB962C8B-B14F-4D97-AF65-F5344CB8AC3E}">
        <p14:creationId xmlns:p14="http://schemas.microsoft.com/office/powerpoint/2010/main" val="3636360584"/>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hf hdr="0" ft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9448800" y="-3507"/>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A43264D6-0BAC-41CE-B311-5CEF1781B35A}" type="datetime1">
              <a:rPr lang="en-GB" smtClean="0"/>
              <a:t>03/11/2020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1218460" y="6475721"/>
            <a:ext cx="97354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B01FC61-CA6D-4B16-89C4-874433749ACD}" type="slidenum">
              <a:rPr lang="en-GB" smtClean="0"/>
              <a:pPr/>
              <a:t>‹#›</a:t>
            </a:fld>
            <a:endParaRPr lang="en-GB"/>
          </a:p>
        </p:txBody>
      </p:sp>
    </p:spTree>
    <p:extLst>
      <p:ext uri="{BB962C8B-B14F-4D97-AF65-F5344CB8AC3E}">
        <p14:creationId xmlns:p14="http://schemas.microsoft.com/office/powerpoint/2010/main" val="3042356067"/>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d29eb5meqa6ct7.cloudfront.net/as_computer_science/visual_basic_console_mode.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hyperlink" Target="https://4565e4f1bb6fcb191b6a80b2e8cd1502a3f5fc3b.googledrive.com/host/0BxvAvCIUrln7bjJWaDAwZ0lBVFU/as_computer_science/visual_basic_console/1_identifiers.ppt"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4565e4f1bb6fcb191b6a80b2e8cd1502a3f5fc3b.googledrive.com/host/0BxvAvCIUrln7bjJWaDAwZ0lBVFU/as_computer_science/visual_basic_console/1_identifiers.ppt"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s://www.timeanddate.com/calendar/months/"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20"/>
          <p:cNvSpPr>
            <a:spLocks noGrp="1" noChangeArrowheads="1"/>
          </p:cNvSpPr>
          <p:nvPr>
            <p:ph type="dt" sz="quarter" idx="10"/>
          </p:nvPr>
        </p:nvSpPr>
        <p:spPr/>
        <p:txBody>
          <a:bodyPr/>
          <a:lstStyle/>
          <a:p>
            <a:pPr>
              <a:defRPr/>
            </a:pPr>
            <a:fld id="{963681D6-BC97-4EA9-A100-0FC9B20367C5}" type="datetime1">
              <a:rPr lang="en-GB"/>
              <a:pPr>
                <a:defRPr/>
              </a:pPr>
              <a:t>03/11/2020</a:t>
            </a:fld>
            <a:endParaRPr lang="en-GB"/>
          </a:p>
        </p:txBody>
      </p:sp>
      <p:sp>
        <p:nvSpPr>
          <p:cNvPr id="6" name="Rectangle 222"/>
          <p:cNvSpPr>
            <a:spLocks noGrp="1" noChangeArrowheads="1"/>
          </p:cNvSpPr>
          <p:nvPr>
            <p:ph type="sldNum" sz="quarter" idx="12"/>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879D915A-F9BB-4308-88B9-48BFD0C30C26}" type="slidenum">
              <a:rPr lang="en-GB" altLang="en-US" sz="1200"/>
              <a:pPr eaLnBrk="1" hangingPunct="1">
                <a:defRPr/>
              </a:pPr>
              <a:t>1</a:t>
            </a:fld>
            <a:endParaRPr lang="en-GB" altLang="en-US" sz="1200"/>
          </a:p>
        </p:txBody>
      </p:sp>
      <p:sp>
        <p:nvSpPr>
          <p:cNvPr id="2050" name="Rectangle 2"/>
          <p:cNvSpPr>
            <a:spLocks noGrp="1" noChangeArrowheads="1"/>
          </p:cNvSpPr>
          <p:nvPr>
            <p:ph type="ctrTitle"/>
          </p:nvPr>
        </p:nvSpPr>
        <p:spPr/>
        <p:txBody>
          <a:bodyPr/>
          <a:lstStyle/>
          <a:p>
            <a:pPr eaLnBrk="1" hangingPunct="1">
              <a:defRPr/>
            </a:pPr>
            <a:r>
              <a:rPr lang="en-GB"/>
              <a:t>2.1 Selection</a:t>
            </a:r>
          </a:p>
        </p:txBody>
      </p:sp>
      <p:sp>
        <p:nvSpPr>
          <p:cNvPr id="2052" name="Rectangle 4"/>
          <p:cNvSpPr>
            <a:spLocks noGrp="1" noChangeArrowheads="1"/>
          </p:cNvSpPr>
          <p:nvPr>
            <p:ph type="subTitle" idx="1"/>
          </p:nvPr>
        </p:nvSpPr>
        <p:spPr>
          <a:xfrm>
            <a:off x="2743200" y="3886200"/>
            <a:ext cx="6705600" cy="1752600"/>
          </a:xfrm>
        </p:spPr>
        <p:txBody>
          <a:bodyPr/>
          <a:lstStyle/>
          <a:p>
            <a:pPr eaLnBrk="1" hangingPunct="1">
              <a:defRPr/>
            </a:pPr>
            <a:r>
              <a:rPr lang="en-GB" b="1"/>
              <a:t>If</a:t>
            </a:r>
            <a:r>
              <a:rPr lang="en-GB"/>
              <a:t> selection construct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B595286F-6A78-4218-8C5E-925F1CDAA4E8}" type="slidenum">
              <a:rPr lang="en-GB" altLang="en-US" sz="1200"/>
              <a:pPr eaLnBrk="1" hangingPunct="1">
                <a:defRPr/>
              </a:pPr>
              <a:t>10</a:t>
            </a:fld>
            <a:endParaRPr lang="en-GB" altLang="en-US" sz="1200"/>
          </a:p>
        </p:txBody>
      </p:sp>
      <p:sp>
        <p:nvSpPr>
          <p:cNvPr id="5" name="Date Placeholder 4"/>
          <p:cNvSpPr>
            <a:spLocks noGrp="1"/>
          </p:cNvSpPr>
          <p:nvPr>
            <p:ph type="dt" sz="quarter" idx="11"/>
          </p:nvPr>
        </p:nvSpPr>
        <p:spPr/>
        <p:txBody>
          <a:bodyPr/>
          <a:lstStyle/>
          <a:p>
            <a:pPr>
              <a:defRPr/>
            </a:pPr>
            <a:fld id="{8DB8E0C9-C229-435A-BC81-F4C6A4ED5548}" type="datetime1">
              <a:rPr lang="en-GB"/>
              <a:pPr>
                <a:defRPr/>
              </a:pPr>
              <a:t>03/11/2020</a:t>
            </a:fld>
            <a:endParaRPr lang="en-GB"/>
          </a:p>
        </p:txBody>
      </p:sp>
      <p:sp>
        <p:nvSpPr>
          <p:cNvPr id="212994" name="Rectangle 2"/>
          <p:cNvSpPr>
            <a:spLocks noGrp="1" noChangeArrowheads="1"/>
          </p:cNvSpPr>
          <p:nvPr>
            <p:ph type="title"/>
          </p:nvPr>
        </p:nvSpPr>
        <p:spPr/>
        <p:txBody>
          <a:bodyPr/>
          <a:lstStyle/>
          <a:p>
            <a:pPr eaLnBrk="1" hangingPunct="1">
              <a:defRPr/>
            </a:pPr>
            <a:r>
              <a:rPr lang="en-GB"/>
              <a:t>Notes</a:t>
            </a:r>
          </a:p>
        </p:txBody>
      </p:sp>
      <p:sp>
        <p:nvSpPr>
          <p:cNvPr id="212995" name="Rectangle 3"/>
          <p:cNvSpPr>
            <a:spLocks noGrp="1" noChangeArrowheads="1"/>
          </p:cNvSpPr>
          <p:nvPr>
            <p:ph type="body" idx="1"/>
          </p:nvPr>
        </p:nvSpPr>
        <p:spPr/>
        <p:txBody>
          <a:bodyPr/>
          <a:lstStyle/>
          <a:p>
            <a:pPr eaLnBrk="1" hangingPunct="1">
              <a:defRPr/>
            </a:pPr>
            <a:r>
              <a:rPr lang="en-GB"/>
              <a:t>The </a:t>
            </a:r>
            <a:r>
              <a:rPr lang="en-GB" b="1"/>
              <a:t>Else</a:t>
            </a:r>
            <a:r>
              <a:rPr lang="en-GB"/>
              <a:t> part of the construct is executed if the boolean condition is false.</a:t>
            </a:r>
          </a:p>
          <a:p>
            <a:pPr eaLnBrk="1" hangingPunct="1">
              <a:defRPr/>
            </a:pPr>
            <a:r>
              <a:rPr lang="en-GB"/>
              <a:t>There are two routes through this example and one condition to test.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8F947716-8C19-4C8C-A95A-54851F02B3D8}" type="slidenum">
              <a:rPr lang="en-GB" altLang="en-US" sz="1200"/>
              <a:pPr eaLnBrk="1" hangingPunct="1">
                <a:defRPr/>
              </a:pPr>
              <a:t>11</a:t>
            </a:fld>
            <a:endParaRPr lang="en-GB" altLang="en-US" sz="1200"/>
          </a:p>
        </p:txBody>
      </p:sp>
      <p:sp>
        <p:nvSpPr>
          <p:cNvPr id="4" name="Date Placeholder 4"/>
          <p:cNvSpPr>
            <a:spLocks noGrp="1"/>
          </p:cNvSpPr>
          <p:nvPr>
            <p:ph type="dt" sz="quarter" idx="11"/>
          </p:nvPr>
        </p:nvSpPr>
        <p:spPr/>
        <p:txBody>
          <a:bodyPr/>
          <a:lstStyle/>
          <a:p>
            <a:pPr>
              <a:defRPr/>
            </a:pPr>
            <a:fld id="{159A5272-B951-4AC8-B8E6-57A34843AAA5}" type="datetime1">
              <a:rPr lang="en-GB"/>
              <a:pPr>
                <a:defRPr/>
              </a:pPr>
              <a:t>03/11/2020</a:t>
            </a:fld>
            <a:endParaRPr lang="en-GB"/>
          </a:p>
        </p:txBody>
      </p:sp>
      <p:sp>
        <p:nvSpPr>
          <p:cNvPr id="214020" name="Rectangle 4"/>
          <p:cNvSpPr>
            <a:spLocks noChangeArrowheads="1"/>
          </p:cNvSpPr>
          <p:nvPr/>
        </p:nvSpPr>
        <p:spPr bwMode="auto">
          <a:xfrm>
            <a:off x="4724400" y="1676400"/>
            <a:ext cx="2590800" cy="3124200"/>
          </a:xfrm>
          <a:prstGeom prst="rect">
            <a:avLst/>
          </a:prstGeom>
          <a:noFill/>
          <a:ln w="381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buClr>
                <a:schemeClr val="hlink"/>
              </a:buClr>
              <a:defRPr/>
            </a:pPr>
            <a:r>
              <a:rPr lang="en-GB" sz="2800" b="1">
                <a:solidFill>
                  <a:srgbClr val="000000"/>
                </a:solidFill>
                <a:effectLst>
                  <a:outerShdw blurRad="38100" dist="38100" dir="2700000" algn="tl">
                    <a:srgbClr val="FFFFFF"/>
                  </a:outerShdw>
                </a:effectLst>
                <a:latin typeface="Arial" charset="0"/>
              </a:rPr>
              <a:t>3.</a:t>
            </a:r>
            <a:r>
              <a:rPr lang="en-GB" sz="2800">
                <a:effectLst>
                  <a:outerShdw blurRad="38100" dist="38100" dir="2700000" algn="tl">
                    <a:srgbClr val="000000"/>
                  </a:outerShdw>
                </a:effectLst>
                <a:latin typeface="Arial" charset="0"/>
              </a:rPr>
              <a:t> If ….. Then </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 </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ElseIf</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Else</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End If</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59F13F31-C4AA-4D45-BF25-BA37BCFD4667}" type="slidenum">
              <a:rPr lang="en-GB" altLang="en-US" sz="1200"/>
              <a:pPr eaLnBrk="1" hangingPunct="1">
                <a:defRPr/>
              </a:pPr>
              <a:t>12</a:t>
            </a:fld>
            <a:endParaRPr lang="en-GB" altLang="en-US" sz="1200"/>
          </a:p>
        </p:txBody>
      </p:sp>
      <p:sp>
        <p:nvSpPr>
          <p:cNvPr id="4" name="Date Placeholder 4"/>
          <p:cNvSpPr>
            <a:spLocks noGrp="1"/>
          </p:cNvSpPr>
          <p:nvPr>
            <p:ph type="dt" sz="quarter" idx="11"/>
          </p:nvPr>
        </p:nvSpPr>
        <p:spPr/>
        <p:txBody>
          <a:bodyPr/>
          <a:lstStyle/>
          <a:p>
            <a:pPr>
              <a:defRPr/>
            </a:pPr>
            <a:fld id="{DFBF44F0-930E-4EA7-BE14-2FAE6D9C8A7F}" type="datetime1">
              <a:rPr lang="en-GB"/>
              <a:pPr>
                <a:defRPr/>
              </a:pPr>
              <a:t>03/11/2020</a:t>
            </a:fld>
            <a:endParaRPr lang="en-GB"/>
          </a:p>
        </p:txBody>
      </p:sp>
      <p:sp>
        <p:nvSpPr>
          <p:cNvPr id="215043" name="Rectangle 3"/>
          <p:cNvSpPr>
            <a:spLocks noGrp="1" noChangeArrowheads="1"/>
          </p:cNvSpPr>
          <p:nvPr>
            <p:ph type="body" idx="1"/>
          </p:nvPr>
        </p:nvSpPr>
        <p:spPr>
          <a:xfrm>
            <a:off x="1828800" y="609600"/>
            <a:ext cx="8534400" cy="5524500"/>
          </a:xfrm>
        </p:spPr>
        <p:txBody>
          <a:bodyPr/>
          <a:lstStyle/>
          <a:p>
            <a:pPr eaLnBrk="1" hangingPunct="1">
              <a:lnSpc>
                <a:spcPct val="90000"/>
              </a:lnSpc>
              <a:defRPr/>
            </a:pPr>
            <a:r>
              <a:rPr lang="en-GB"/>
              <a:t>If Age &gt; 16 Then </a:t>
            </a:r>
            <a:r>
              <a:rPr lang="en-GB">
                <a:solidFill>
                  <a:srgbClr val="00CC00"/>
                </a:solidFill>
              </a:rPr>
              <a:t>‘ Age greater than 16?</a:t>
            </a:r>
          </a:p>
          <a:p>
            <a:pPr lvl="1" eaLnBrk="1" hangingPunct="1">
              <a:lnSpc>
                <a:spcPct val="90000"/>
              </a:lnSpc>
              <a:defRPr/>
            </a:pPr>
            <a:r>
              <a:rPr lang="en-GB"/>
              <a:t>Console.WriteLine(“You are old enough to drive.”)</a:t>
            </a:r>
          </a:p>
          <a:p>
            <a:pPr eaLnBrk="1" hangingPunct="1">
              <a:lnSpc>
                <a:spcPct val="90000"/>
              </a:lnSpc>
              <a:defRPr/>
            </a:pPr>
            <a:r>
              <a:rPr lang="en-GB"/>
              <a:t>ElseIf Age = 16 Then </a:t>
            </a:r>
            <a:r>
              <a:rPr lang="en-GB">
                <a:solidFill>
                  <a:srgbClr val="00CC00"/>
                </a:solidFill>
              </a:rPr>
              <a:t>‘ Age 16 exactly?</a:t>
            </a:r>
            <a:endParaRPr lang="en-GB"/>
          </a:p>
          <a:p>
            <a:pPr lvl="1" eaLnBrk="1" hangingPunct="1">
              <a:lnSpc>
                <a:spcPct val="90000"/>
              </a:lnSpc>
              <a:defRPr/>
            </a:pPr>
            <a:r>
              <a:rPr lang="en-GB"/>
              <a:t>Console.WriteLine(“Sorry, you are too young to drive. You only have to wait less than a year though.”)</a:t>
            </a:r>
          </a:p>
          <a:p>
            <a:pPr eaLnBrk="1" hangingPunct="1">
              <a:lnSpc>
                <a:spcPct val="90000"/>
              </a:lnSpc>
              <a:defRPr/>
            </a:pPr>
            <a:r>
              <a:rPr lang="en-GB"/>
              <a:t>Else </a:t>
            </a:r>
            <a:r>
              <a:rPr lang="en-GB">
                <a:solidFill>
                  <a:srgbClr val="00CC00"/>
                </a:solidFill>
              </a:rPr>
              <a:t>‘ Age 15 or less.</a:t>
            </a:r>
            <a:endParaRPr lang="en-GB"/>
          </a:p>
          <a:p>
            <a:pPr lvl="1" eaLnBrk="1" hangingPunct="1">
              <a:lnSpc>
                <a:spcPct val="90000"/>
              </a:lnSpc>
              <a:defRPr/>
            </a:pPr>
            <a:r>
              <a:rPr lang="en-GB"/>
              <a:t>Console.WriteLine(“Sorry, you are too young to drive. You must be 17 years old.”)</a:t>
            </a:r>
          </a:p>
          <a:p>
            <a:pPr eaLnBrk="1" hangingPunct="1">
              <a:lnSpc>
                <a:spcPct val="90000"/>
              </a:lnSpc>
              <a:defRPr/>
            </a:pPr>
            <a:r>
              <a:rPr lang="en-GB"/>
              <a:t>End If</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CC6A7A8B-36E3-42C3-8058-C83F3BB88CE6}" type="slidenum">
              <a:rPr lang="en-GB" altLang="en-US" sz="1200"/>
              <a:pPr eaLnBrk="1" hangingPunct="1">
                <a:defRPr/>
              </a:pPr>
              <a:t>13</a:t>
            </a:fld>
            <a:endParaRPr lang="en-GB" altLang="en-US" sz="1200"/>
          </a:p>
        </p:txBody>
      </p:sp>
      <p:sp>
        <p:nvSpPr>
          <p:cNvPr id="5" name="Date Placeholder 4"/>
          <p:cNvSpPr>
            <a:spLocks noGrp="1"/>
          </p:cNvSpPr>
          <p:nvPr>
            <p:ph type="dt" sz="quarter" idx="11"/>
          </p:nvPr>
        </p:nvSpPr>
        <p:spPr/>
        <p:txBody>
          <a:bodyPr/>
          <a:lstStyle/>
          <a:p>
            <a:pPr>
              <a:defRPr/>
            </a:pPr>
            <a:fld id="{DB9C2FC2-FE87-43D6-8723-E33070A6F5A0}" type="datetime1">
              <a:rPr lang="en-GB"/>
              <a:pPr>
                <a:defRPr/>
              </a:pPr>
              <a:t>03/11/2020</a:t>
            </a:fld>
            <a:endParaRPr lang="en-GB"/>
          </a:p>
        </p:txBody>
      </p:sp>
      <p:sp>
        <p:nvSpPr>
          <p:cNvPr id="216066" name="Rectangle 2"/>
          <p:cNvSpPr>
            <a:spLocks noGrp="1" noChangeArrowheads="1"/>
          </p:cNvSpPr>
          <p:nvPr>
            <p:ph type="title"/>
          </p:nvPr>
        </p:nvSpPr>
        <p:spPr>
          <a:xfrm>
            <a:off x="1981200" y="152400"/>
            <a:ext cx="8229600" cy="1143000"/>
          </a:xfrm>
        </p:spPr>
        <p:txBody>
          <a:bodyPr/>
          <a:lstStyle/>
          <a:p>
            <a:pPr eaLnBrk="1" hangingPunct="1">
              <a:defRPr/>
            </a:pPr>
            <a:r>
              <a:rPr lang="en-GB"/>
              <a:t>Notes</a:t>
            </a:r>
          </a:p>
        </p:txBody>
      </p:sp>
      <p:sp>
        <p:nvSpPr>
          <p:cNvPr id="216067" name="Rectangle 3"/>
          <p:cNvSpPr>
            <a:spLocks noGrp="1" noChangeArrowheads="1"/>
          </p:cNvSpPr>
          <p:nvPr>
            <p:ph type="body" idx="1"/>
          </p:nvPr>
        </p:nvSpPr>
        <p:spPr>
          <a:xfrm>
            <a:off x="1828800" y="1447800"/>
            <a:ext cx="8534400" cy="4876800"/>
          </a:xfrm>
        </p:spPr>
        <p:txBody>
          <a:bodyPr/>
          <a:lstStyle/>
          <a:p>
            <a:pPr eaLnBrk="1" hangingPunct="1">
              <a:lnSpc>
                <a:spcPct val="90000"/>
              </a:lnSpc>
              <a:defRPr/>
            </a:pPr>
            <a:r>
              <a:rPr lang="en-GB"/>
              <a:t>There are three routes through this example and two boolean conditions to test.</a:t>
            </a:r>
          </a:p>
          <a:p>
            <a:pPr eaLnBrk="1" hangingPunct="1">
              <a:lnSpc>
                <a:spcPct val="90000"/>
              </a:lnSpc>
              <a:defRPr/>
            </a:pPr>
            <a:r>
              <a:rPr lang="en-GB"/>
              <a:t>For example:</a:t>
            </a:r>
          </a:p>
          <a:p>
            <a:pPr lvl="1" eaLnBrk="1" hangingPunct="1">
              <a:lnSpc>
                <a:spcPct val="90000"/>
              </a:lnSpc>
              <a:defRPr/>
            </a:pPr>
            <a:r>
              <a:rPr lang="en-GB"/>
              <a:t>If Age is 16:</a:t>
            </a:r>
          </a:p>
          <a:p>
            <a:pPr lvl="2" eaLnBrk="1" hangingPunct="1">
              <a:lnSpc>
                <a:spcPct val="90000"/>
              </a:lnSpc>
              <a:defRPr/>
            </a:pPr>
            <a:r>
              <a:rPr lang="en-GB"/>
              <a:t>The first condition </a:t>
            </a:r>
            <a:r>
              <a:rPr lang="en-GB" i="1"/>
              <a:t>Age </a:t>
            </a:r>
            <a:r>
              <a:rPr lang="en-GB"/>
              <a:t>&gt; 16 is false.</a:t>
            </a:r>
          </a:p>
          <a:p>
            <a:pPr lvl="2" eaLnBrk="1" hangingPunct="1">
              <a:lnSpc>
                <a:spcPct val="90000"/>
              </a:lnSpc>
              <a:defRPr/>
            </a:pPr>
            <a:r>
              <a:rPr lang="en-GB"/>
              <a:t>The second one, </a:t>
            </a:r>
            <a:r>
              <a:rPr lang="en-GB" i="1"/>
              <a:t>Age </a:t>
            </a:r>
            <a:r>
              <a:rPr lang="en-GB"/>
              <a:t> = 16, is tested, and since it is true the next two lines of code are executed.</a:t>
            </a:r>
          </a:p>
          <a:p>
            <a:pPr lvl="2" eaLnBrk="1" hangingPunct="1">
              <a:lnSpc>
                <a:spcPct val="90000"/>
              </a:lnSpc>
              <a:defRPr/>
            </a:pPr>
            <a:r>
              <a:rPr lang="en-GB"/>
              <a:t>The Else part would be skipped.</a:t>
            </a:r>
          </a:p>
          <a:p>
            <a:pPr eaLnBrk="1" hangingPunct="1">
              <a:lnSpc>
                <a:spcPct val="90000"/>
              </a:lnSpc>
              <a:defRPr/>
            </a:pPr>
            <a:r>
              <a:rPr lang="en-GB"/>
              <a:t>More routes are possible if you use more ElseIf statements.</a:t>
            </a:r>
          </a:p>
          <a:p>
            <a:pPr eaLnBrk="1" hangingPunct="1">
              <a:lnSpc>
                <a:spcPct val="90000"/>
              </a:lnSpc>
              <a:defRPr/>
            </a:pPr>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2BDBB355-B663-4982-B8B4-514D5C98F463}" type="slidenum">
              <a:rPr lang="en-GB" altLang="en-US" sz="1200"/>
              <a:pPr eaLnBrk="1" hangingPunct="1">
                <a:defRPr/>
              </a:pPr>
              <a:t>14</a:t>
            </a:fld>
            <a:endParaRPr lang="en-GB" altLang="en-US" sz="1200"/>
          </a:p>
        </p:txBody>
      </p:sp>
      <p:sp>
        <p:nvSpPr>
          <p:cNvPr id="5" name="Date Placeholder 4"/>
          <p:cNvSpPr>
            <a:spLocks noGrp="1"/>
          </p:cNvSpPr>
          <p:nvPr>
            <p:ph type="dt" sz="quarter" idx="11"/>
          </p:nvPr>
        </p:nvSpPr>
        <p:spPr/>
        <p:txBody>
          <a:bodyPr/>
          <a:lstStyle/>
          <a:p>
            <a:pPr>
              <a:defRPr/>
            </a:pPr>
            <a:fld id="{52906703-F4ED-4154-896C-8F799324F027}" type="datetime1">
              <a:rPr lang="en-GB"/>
              <a:pPr>
                <a:defRPr/>
              </a:pPr>
              <a:t>03/11/2020</a:t>
            </a:fld>
            <a:endParaRPr lang="en-GB"/>
          </a:p>
        </p:txBody>
      </p:sp>
      <p:sp>
        <p:nvSpPr>
          <p:cNvPr id="220162" name="Rectangle 2"/>
          <p:cNvSpPr>
            <a:spLocks noGrp="1" noChangeArrowheads="1"/>
          </p:cNvSpPr>
          <p:nvPr>
            <p:ph type="title"/>
          </p:nvPr>
        </p:nvSpPr>
        <p:spPr/>
        <p:txBody>
          <a:bodyPr/>
          <a:lstStyle/>
          <a:p>
            <a:pPr eaLnBrk="1" hangingPunct="1">
              <a:defRPr/>
            </a:pPr>
            <a:r>
              <a:rPr lang="en-GB"/>
              <a:t>Concatenation</a:t>
            </a:r>
          </a:p>
        </p:txBody>
      </p:sp>
      <p:sp>
        <p:nvSpPr>
          <p:cNvPr id="220163" name="Rectangle 3"/>
          <p:cNvSpPr>
            <a:spLocks noGrp="1" noChangeArrowheads="1"/>
          </p:cNvSpPr>
          <p:nvPr>
            <p:ph type="body" idx="1"/>
          </p:nvPr>
        </p:nvSpPr>
        <p:spPr/>
        <p:txBody>
          <a:bodyPr/>
          <a:lstStyle/>
          <a:p>
            <a:pPr eaLnBrk="1" hangingPunct="1">
              <a:defRPr/>
            </a:pPr>
            <a:r>
              <a:rPr lang="en-GB" dirty="0"/>
              <a:t>Joins strings together using the &amp; operator.</a:t>
            </a:r>
          </a:p>
          <a:p>
            <a:pPr lvl="1" eaLnBrk="1" hangingPunct="1">
              <a:defRPr/>
            </a:pPr>
            <a:r>
              <a:rPr lang="en-GB" dirty="0"/>
              <a:t>e.g. Putting a variable in a message:</a:t>
            </a:r>
          </a:p>
          <a:p>
            <a:pPr lvl="2" eaLnBrk="1" hangingPunct="1">
              <a:defRPr/>
            </a:pPr>
            <a:r>
              <a:rPr lang="en-GB" dirty="0"/>
              <a:t> </a:t>
            </a:r>
            <a:r>
              <a:rPr lang="en-GB" dirty="0" err="1"/>
              <a:t>Console.WriteLine</a:t>
            </a:r>
            <a:r>
              <a:rPr lang="en-GB" dirty="0"/>
              <a:t>(“My name is “ </a:t>
            </a:r>
            <a:r>
              <a:rPr lang="en-GB" b="1" dirty="0"/>
              <a:t>&amp;</a:t>
            </a:r>
            <a:r>
              <a:rPr lang="en-GB" dirty="0"/>
              <a:t> Name </a:t>
            </a:r>
            <a:r>
              <a:rPr lang="en-GB" b="1" dirty="0"/>
              <a:t>&amp;</a:t>
            </a:r>
            <a:r>
              <a:rPr lang="en-GB" dirty="0"/>
              <a:t> “. I am “ </a:t>
            </a:r>
            <a:r>
              <a:rPr lang="en-GB" b="1" dirty="0"/>
              <a:t>&amp;</a:t>
            </a:r>
            <a:r>
              <a:rPr lang="en-GB" dirty="0"/>
              <a:t> Age </a:t>
            </a:r>
            <a:r>
              <a:rPr lang="en-GB" b="1" dirty="0"/>
              <a:t>&amp;</a:t>
            </a:r>
            <a:r>
              <a:rPr lang="en-GB" dirty="0"/>
              <a:t> “ years old.”)</a:t>
            </a:r>
          </a:p>
          <a:p>
            <a:pPr lvl="2" eaLnBrk="1" hangingPunct="1">
              <a:defRPr/>
            </a:pPr>
            <a:r>
              <a:rPr lang="en-GB" dirty="0"/>
              <a:t>Will show </a:t>
            </a:r>
            <a:r>
              <a:rPr lang="en-GB" i="1" dirty="0"/>
              <a:t>My name is …… I am … years old.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C549E93C-4596-4E36-9AC6-6DD4AA1986B5}" type="slidenum">
              <a:rPr lang="en-GB" altLang="en-US" sz="1200"/>
              <a:pPr eaLnBrk="1" hangingPunct="1">
                <a:defRPr/>
              </a:pPr>
              <a:t>15</a:t>
            </a:fld>
            <a:endParaRPr lang="en-GB" altLang="en-US" sz="1200"/>
          </a:p>
        </p:txBody>
      </p:sp>
      <p:sp>
        <p:nvSpPr>
          <p:cNvPr id="5" name="Date Placeholder 4"/>
          <p:cNvSpPr>
            <a:spLocks noGrp="1"/>
          </p:cNvSpPr>
          <p:nvPr>
            <p:ph type="dt" sz="quarter" idx="11"/>
          </p:nvPr>
        </p:nvSpPr>
        <p:spPr/>
        <p:txBody>
          <a:bodyPr/>
          <a:lstStyle/>
          <a:p>
            <a:pPr>
              <a:defRPr/>
            </a:pPr>
            <a:fld id="{D70FC463-4CDB-4BDD-8CDE-40BF2978682D}" type="datetime1">
              <a:rPr lang="en-GB"/>
              <a:pPr>
                <a:defRPr/>
              </a:pPr>
              <a:t>03/11/2020</a:t>
            </a:fld>
            <a:endParaRPr lang="en-GB"/>
          </a:p>
        </p:txBody>
      </p:sp>
      <p:sp>
        <p:nvSpPr>
          <p:cNvPr id="217090" name="Rectangle 2"/>
          <p:cNvSpPr>
            <a:spLocks noGrp="1" noChangeArrowheads="1"/>
          </p:cNvSpPr>
          <p:nvPr>
            <p:ph type="title"/>
          </p:nvPr>
        </p:nvSpPr>
        <p:spPr/>
        <p:txBody>
          <a:bodyPr/>
          <a:lstStyle/>
          <a:p>
            <a:pPr eaLnBrk="1" hangingPunct="1">
              <a:defRPr/>
            </a:pPr>
            <a:r>
              <a:rPr lang="en-GB" sz="4000" dirty="0"/>
              <a:t>Program 2.1a </a:t>
            </a:r>
            <a:br>
              <a:rPr lang="en-GB" sz="4000" dirty="0"/>
            </a:br>
            <a:r>
              <a:rPr lang="en-GB" sz="4000" dirty="0"/>
              <a:t>Deciding exam grades</a:t>
            </a:r>
          </a:p>
        </p:txBody>
      </p:sp>
      <p:sp>
        <p:nvSpPr>
          <p:cNvPr id="217091" name="Rectangle 3"/>
          <p:cNvSpPr>
            <a:spLocks noGrp="1" noChangeArrowheads="1"/>
          </p:cNvSpPr>
          <p:nvPr>
            <p:ph type="body" idx="1"/>
          </p:nvPr>
        </p:nvSpPr>
        <p:spPr/>
        <p:txBody>
          <a:bodyPr/>
          <a:lstStyle/>
          <a:p>
            <a:pPr eaLnBrk="1" hangingPunct="1">
              <a:defRPr/>
            </a:pPr>
            <a:r>
              <a:rPr lang="en-GB" sz="3600" b="1" dirty="0"/>
              <a:t>Specification</a:t>
            </a:r>
            <a:r>
              <a:rPr lang="en-GB" sz="3600" dirty="0"/>
              <a:t>:</a:t>
            </a:r>
          </a:p>
          <a:p>
            <a:pPr lvl="1" eaLnBrk="1" hangingPunct="1">
              <a:defRPr/>
            </a:pPr>
            <a:r>
              <a:rPr lang="en-GB" dirty="0"/>
              <a:t>Ask the user to enter an exam mark from 0 to 100.</a:t>
            </a:r>
          </a:p>
          <a:p>
            <a:pPr lvl="1" eaLnBrk="1" hangingPunct="1">
              <a:defRPr/>
            </a:pPr>
            <a:r>
              <a:rPr lang="en-GB" dirty="0"/>
              <a:t>Display the grade it represents – Merit (60 or more), Pass (40 – 59), Fail (under 40).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6917A353-5DB5-4FF4-B523-9AF2A628A60F}" type="slidenum">
              <a:rPr lang="en-GB" altLang="en-US" sz="1200"/>
              <a:pPr eaLnBrk="1" hangingPunct="1">
                <a:defRPr/>
              </a:pPr>
              <a:t>16</a:t>
            </a:fld>
            <a:endParaRPr lang="en-GB" altLang="en-US" sz="1200"/>
          </a:p>
        </p:txBody>
      </p:sp>
      <p:sp>
        <p:nvSpPr>
          <p:cNvPr id="5" name="Date Placeholder 4"/>
          <p:cNvSpPr>
            <a:spLocks noGrp="1"/>
          </p:cNvSpPr>
          <p:nvPr>
            <p:ph type="dt" sz="quarter" idx="11"/>
          </p:nvPr>
        </p:nvSpPr>
        <p:spPr/>
        <p:txBody>
          <a:bodyPr/>
          <a:lstStyle/>
          <a:p>
            <a:pPr>
              <a:defRPr/>
            </a:pPr>
            <a:fld id="{75067E46-D765-4397-83D9-3856F6595058}" type="datetime1">
              <a:rPr lang="en-GB"/>
              <a:pPr>
                <a:defRPr/>
              </a:pPr>
              <a:t>03/11/2020</a:t>
            </a:fld>
            <a:endParaRPr lang="en-GB"/>
          </a:p>
        </p:txBody>
      </p:sp>
      <p:sp>
        <p:nvSpPr>
          <p:cNvPr id="219138" name="Rectangle 2"/>
          <p:cNvSpPr>
            <a:spLocks noGrp="1" noChangeArrowheads="1"/>
          </p:cNvSpPr>
          <p:nvPr>
            <p:ph type="title"/>
          </p:nvPr>
        </p:nvSpPr>
        <p:spPr/>
        <p:txBody>
          <a:bodyPr/>
          <a:lstStyle/>
          <a:p>
            <a:pPr eaLnBrk="1" hangingPunct="1">
              <a:defRPr/>
            </a:pPr>
            <a:r>
              <a:rPr lang="en-GB" sz="4000"/>
              <a:t>Program 2.1a</a:t>
            </a:r>
            <a:br>
              <a:rPr lang="en-GB" sz="4000"/>
            </a:br>
            <a:r>
              <a:rPr lang="en-GB" sz="4000"/>
              <a:t>Deciding exam grades</a:t>
            </a:r>
          </a:p>
        </p:txBody>
      </p:sp>
      <p:sp>
        <p:nvSpPr>
          <p:cNvPr id="219139" name="Rectangle 3"/>
          <p:cNvSpPr>
            <a:spLocks noGrp="1" noChangeArrowheads="1"/>
          </p:cNvSpPr>
          <p:nvPr>
            <p:ph type="body" idx="1"/>
          </p:nvPr>
        </p:nvSpPr>
        <p:spPr/>
        <p:txBody>
          <a:bodyPr/>
          <a:lstStyle/>
          <a:p>
            <a:pPr eaLnBrk="1" hangingPunct="1">
              <a:lnSpc>
                <a:spcPct val="80000"/>
              </a:lnSpc>
              <a:defRPr/>
            </a:pPr>
            <a:r>
              <a:rPr lang="en-GB" altLang="en-US" sz="2000" dirty="0"/>
              <a:t>Dim Mark As Integer</a:t>
            </a:r>
          </a:p>
          <a:p>
            <a:pPr eaLnBrk="1" hangingPunct="1">
              <a:lnSpc>
                <a:spcPct val="80000"/>
              </a:lnSpc>
              <a:defRPr/>
            </a:pPr>
            <a:r>
              <a:rPr lang="en-GB" altLang="en-US" sz="2000" dirty="0" err="1"/>
              <a:t>Console.WriteLine</a:t>
            </a:r>
            <a:r>
              <a:rPr lang="en-GB" altLang="en-US" sz="2000" dirty="0"/>
              <a:t>("Enter a mark.")</a:t>
            </a:r>
          </a:p>
          <a:p>
            <a:pPr eaLnBrk="1" hangingPunct="1">
              <a:lnSpc>
                <a:spcPct val="80000"/>
              </a:lnSpc>
              <a:defRPr/>
            </a:pPr>
            <a:r>
              <a:rPr lang="en-GB" altLang="en-US" sz="2000" dirty="0"/>
              <a:t>Mark = </a:t>
            </a:r>
            <a:r>
              <a:rPr lang="en-GB" altLang="en-US" sz="2000" dirty="0" err="1"/>
              <a:t>Console.ReadLine</a:t>
            </a:r>
            <a:endParaRPr lang="en-GB" altLang="en-US" sz="2000" dirty="0"/>
          </a:p>
          <a:p>
            <a:pPr eaLnBrk="1" hangingPunct="1">
              <a:lnSpc>
                <a:spcPct val="80000"/>
              </a:lnSpc>
              <a:defRPr/>
            </a:pPr>
            <a:r>
              <a:rPr lang="en-US" altLang="en-US" sz="2000" dirty="0">
                <a:solidFill>
                  <a:srgbClr val="00CC00"/>
                </a:solidFill>
              </a:rPr>
              <a:t>‘The following If statement is after the declaring and storing lines because the Mark has to be stored before we can test it; it is before the Message boxes because we have to decide which one to display.</a:t>
            </a:r>
            <a:endParaRPr lang="en-GB" altLang="en-US" sz="2000" dirty="0">
              <a:solidFill>
                <a:srgbClr val="00CC00"/>
              </a:solidFill>
            </a:endParaRPr>
          </a:p>
          <a:p>
            <a:pPr eaLnBrk="1" hangingPunct="1">
              <a:lnSpc>
                <a:spcPct val="80000"/>
              </a:lnSpc>
              <a:defRPr/>
            </a:pPr>
            <a:r>
              <a:rPr lang="en-GB" altLang="en-US" sz="2000" dirty="0"/>
              <a:t>If Mark &gt;=60 Then </a:t>
            </a:r>
            <a:r>
              <a:rPr lang="en-GB" altLang="en-US" sz="2000" dirty="0">
                <a:solidFill>
                  <a:srgbClr val="00CC00"/>
                </a:solidFill>
              </a:rPr>
              <a:t>‘Mark 60 or more?</a:t>
            </a:r>
          </a:p>
          <a:p>
            <a:pPr lvl="1" eaLnBrk="1" hangingPunct="1">
              <a:lnSpc>
                <a:spcPct val="80000"/>
              </a:lnSpc>
              <a:defRPr/>
            </a:pPr>
            <a:r>
              <a:rPr lang="en-GB" altLang="en-US" sz="1800" dirty="0" err="1"/>
              <a:t>Console.WriteLine</a:t>
            </a:r>
            <a:r>
              <a:rPr lang="en-GB" altLang="en-US" sz="1800" dirty="0"/>
              <a:t>(“Merit”)</a:t>
            </a:r>
          </a:p>
          <a:p>
            <a:pPr eaLnBrk="1" hangingPunct="1">
              <a:lnSpc>
                <a:spcPct val="80000"/>
              </a:lnSpc>
              <a:defRPr/>
            </a:pPr>
            <a:r>
              <a:rPr lang="en-GB" altLang="en-US" sz="2000" dirty="0" err="1"/>
              <a:t>ElseIf</a:t>
            </a:r>
            <a:r>
              <a:rPr lang="en-GB" altLang="en-US" sz="2000" dirty="0"/>
              <a:t> Mark &gt;= 40 Then </a:t>
            </a:r>
            <a:r>
              <a:rPr lang="en-GB" altLang="en-US" sz="2000" dirty="0">
                <a:solidFill>
                  <a:srgbClr val="00CC00"/>
                </a:solidFill>
              </a:rPr>
              <a:t>‘Mark 40 - 59?</a:t>
            </a:r>
          </a:p>
          <a:p>
            <a:pPr lvl="1" eaLnBrk="1" hangingPunct="1">
              <a:lnSpc>
                <a:spcPct val="80000"/>
              </a:lnSpc>
              <a:defRPr/>
            </a:pPr>
            <a:r>
              <a:rPr lang="en-GB" altLang="en-US" sz="1800" dirty="0" err="1"/>
              <a:t>Console.WriteLine</a:t>
            </a:r>
            <a:r>
              <a:rPr lang="en-GB" altLang="en-US" sz="1800" dirty="0"/>
              <a:t>(“Pass”)</a:t>
            </a:r>
          </a:p>
          <a:p>
            <a:pPr eaLnBrk="1" hangingPunct="1">
              <a:lnSpc>
                <a:spcPct val="80000"/>
              </a:lnSpc>
              <a:defRPr/>
            </a:pPr>
            <a:r>
              <a:rPr lang="en-GB" altLang="en-US" sz="2000" dirty="0"/>
              <a:t>Else </a:t>
            </a:r>
            <a:r>
              <a:rPr lang="en-GB" altLang="en-US" sz="2000" dirty="0">
                <a:solidFill>
                  <a:srgbClr val="00CC00"/>
                </a:solidFill>
              </a:rPr>
              <a:t>‘Mark under 40.</a:t>
            </a:r>
          </a:p>
          <a:p>
            <a:pPr lvl="1" eaLnBrk="1" hangingPunct="1">
              <a:lnSpc>
                <a:spcPct val="80000"/>
              </a:lnSpc>
              <a:defRPr/>
            </a:pPr>
            <a:r>
              <a:rPr lang="en-GB" altLang="en-US" sz="1800" dirty="0" err="1"/>
              <a:t>Console.WriteLine</a:t>
            </a:r>
            <a:r>
              <a:rPr lang="en-GB" altLang="en-US" sz="1800" dirty="0"/>
              <a:t>(“A mark of “ &amp; Mark &amp; “ is a fail.”)</a:t>
            </a:r>
          </a:p>
          <a:p>
            <a:pPr eaLnBrk="1" hangingPunct="1">
              <a:lnSpc>
                <a:spcPct val="80000"/>
              </a:lnSpc>
              <a:defRPr/>
            </a:pPr>
            <a:r>
              <a:rPr lang="en-GB" altLang="en-US" sz="2000" dirty="0"/>
              <a:t>End If</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4D66ED84-80B4-4EE3-A950-E5D4EEF82CEF}" type="slidenum">
              <a:rPr lang="en-GB" altLang="en-US" sz="1200"/>
              <a:pPr eaLnBrk="1" hangingPunct="1">
                <a:defRPr/>
              </a:pPr>
              <a:t>17</a:t>
            </a:fld>
            <a:endParaRPr lang="en-GB" altLang="en-US" sz="1200"/>
          </a:p>
        </p:txBody>
      </p:sp>
      <p:sp>
        <p:nvSpPr>
          <p:cNvPr id="5" name="Date Placeholder 4"/>
          <p:cNvSpPr>
            <a:spLocks noGrp="1"/>
          </p:cNvSpPr>
          <p:nvPr>
            <p:ph type="dt" sz="quarter" idx="11"/>
          </p:nvPr>
        </p:nvSpPr>
        <p:spPr/>
        <p:txBody>
          <a:bodyPr/>
          <a:lstStyle/>
          <a:p>
            <a:pPr>
              <a:defRPr/>
            </a:pPr>
            <a:fld id="{6C4ED1DE-A4BC-4851-901C-26F034183289}" type="datetime1">
              <a:rPr lang="en-GB"/>
              <a:pPr>
                <a:defRPr/>
              </a:pPr>
              <a:t>03/11/2020</a:t>
            </a:fld>
            <a:endParaRPr lang="en-GB"/>
          </a:p>
        </p:txBody>
      </p:sp>
      <p:sp>
        <p:nvSpPr>
          <p:cNvPr id="221186" name="Rectangle 2"/>
          <p:cNvSpPr>
            <a:spLocks noGrp="1" noChangeArrowheads="1"/>
          </p:cNvSpPr>
          <p:nvPr>
            <p:ph type="title"/>
          </p:nvPr>
        </p:nvSpPr>
        <p:spPr/>
        <p:txBody>
          <a:bodyPr/>
          <a:lstStyle/>
          <a:p>
            <a:pPr eaLnBrk="1" hangingPunct="1">
              <a:defRPr/>
            </a:pPr>
            <a:r>
              <a:rPr lang="en-GB" sz="4000"/>
              <a:t>Program 2.1a </a:t>
            </a:r>
            <a:br>
              <a:rPr lang="en-GB" sz="4000"/>
            </a:br>
            <a:r>
              <a:rPr lang="en-GB" sz="4000"/>
              <a:t>Deciding exam grades</a:t>
            </a:r>
          </a:p>
        </p:txBody>
      </p:sp>
      <p:sp>
        <p:nvSpPr>
          <p:cNvPr id="221187" name="Rectangle 3"/>
          <p:cNvSpPr>
            <a:spLocks noGrp="1" noChangeArrowheads="1"/>
          </p:cNvSpPr>
          <p:nvPr>
            <p:ph type="body" idx="1"/>
          </p:nvPr>
        </p:nvSpPr>
        <p:spPr/>
        <p:txBody>
          <a:bodyPr/>
          <a:lstStyle/>
          <a:p>
            <a:pPr eaLnBrk="1" hangingPunct="1">
              <a:defRPr/>
            </a:pPr>
            <a:r>
              <a:rPr lang="en-GB"/>
              <a:t>Run the program and test each of the three routes through the </a:t>
            </a:r>
            <a:r>
              <a:rPr lang="en-GB" b="1"/>
              <a:t>If</a:t>
            </a:r>
            <a:r>
              <a:rPr lang="en-GB"/>
              <a:t> construct by entering the following marks:</a:t>
            </a:r>
          </a:p>
          <a:p>
            <a:pPr lvl="1" eaLnBrk="1" hangingPunct="1">
              <a:defRPr/>
            </a:pPr>
            <a:r>
              <a:rPr lang="en-GB"/>
              <a:t>70</a:t>
            </a:r>
          </a:p>
          <a:p>
            <a:pPr lvl="1" eaLnBrk="1" hangingPunct="1">
              <a:defRPr/>
            </a:pPr>
            <a:r>
              <a:rPr lang="en-GB"/>
              <a:t>50</a:t>
            </a:r>
          </a:p>
          <a:p>
            <a:pPr lvl="1" eaLnBrk="1" hangingPunct="1">
              <a:defRPr/>
            </a:pPr>
            <a:r>
              <a:rPr lang="en-GB"/>
              <a:t>30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387920C1-ECFE-4D9F-A13B-5A07E42372FC}" type="slidenum">
              <a:rPr lang="en-GB" altLang="en-US" sz="1200"/>
              <a:pPr eaLnBrk="1" hangingPunct="1">
                <a:defRPr/>
              </a:pPr>
              <a:t>18</a:t>
            </a:fld>
            <a:endParaRPr lang="en-GB" altLang="en-US" sz="1200"/>
          </a:p>
        </p:txBody>
      </p:sp>
      <p:sp>
        <p:nvSpPr>
          <p:cNvPr id="5" name="Date Placeholder 4"/>
          <p:cNvSpPr>
            <a:spLocks noGrp="1"/>
          </p:cNvSpPr>
          <p:nvPr>
            <p:ph type="dt" sz="quarter" idx="11"/>
          </p:nvPr>
        </p:nvSpPr>
        <p:spPr/>
        <p:txBody>
          <a:bodyPr/>
          <a:lstStyle/>
          <a:p>
            <a:pPr>
              <a:defRPr/>
            </a:pPr>
            <a:fld id="{3DA11B68-65E2-4EC9-B485-20B7A34105B9}" type="datetime1">
              <a:rPr lang="en-GB"/>
              <a:pPr>
                <a:defRPr/>
              </a:pPr>
              <a:t>03/11/2020</a:t>
            </a:fld>
            <a:endParaRPr lang="en-GB"/>
          </a:p>
        </p:txBody>
      </p:sp>
      <p:sp>
        <p:nvSpPr>
          <p:cNvPr id="291842" name="Rectangle 2"/>
          <p:cNvSpPr>
            <a:spLocks noGrp="1" noChangeArrowheads="1"/>
          </p:cNvSpPr>
          <p:nvPr>
            <p:ph type="title"/>
          </p:nvPr>
        </p:nvSpPr>
        <p:spPr>
          <a:xfrm>
            <a:off x="1981200" y="0"/>
            <a:ext cx="8229600" cy="1143000"/>
          </a:xfrm>
        </p:spPr>
        <p:txBody>
          <a:bodyPr/>
          <a:lstStyle/>
          <a:p>
            <a:pPr eaLnBrk="1" hangingPunct="1">
              <a:defRPr/>
            </a:pPr>
            <a:r>
              <a:rPr lang="en-GB"/>
              <a:t>Validation</a:t>
            </a:r>
          </a:p>
        </p:txBody>
      </p:sp>
      <p:sp>
        <p:nvSpPr>
          <p:cNvPr id="291843" name="Rectangle 3"/>
          <p:cNvSpPr>
            <a:spLocks noGrp="1" noChangeArrowheads="1"/>
          </p:cNvSpPr>
          <p:nvPr>
            <p:ph type="body" idx="1"/>
          </p:nvPr>
        </p:nvSpPr>
        <p:spPr>
          <a:xfrm>
            <a:off x="1981200" y="1143000"/>
            <a:ext cx="8382000" cy="5257800"/>
          </a:xfrm>
        </p:spPr>
        <p:txBody>
          <a:bodyPr/>
          <a:lstStyle/>
          <a:p>
            <a:pPr eaLnBrk="1" hangingPunct="1">
              <a:defRPr/>
            </a:pPr>
            <a:r>
              <a:rPr lang="en-GB" sz="3600" dirty="0"/>
              <a:t>Checking what the user enters obeys predefined rules.</a:t>
            </a:r>
          </a:p>
          <a:p>
            <a:pPr lvl="1" eaLnBrk="1" hangingPunct="1">
              <a:defRPr/>
            </a:pPr>
            <a:r>
              <a:rPr lang="en-GB" sz="3200" dirty="0"/>
              <a:t>e.g. enters numbers less than ….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057400" y="0"/>
            <a:ext cx="8229600" cy="1143000"/>
          </a:xfrm>
          <a:noFill/>
        </p:spPr>
        <p:txBody>
          <a:bodyPr/>
          <a:lstStyle/>
          <a:p>
            <a:r>
              <a:rPr lang="en-US" altLang="en-US">
                <a:effectLst/>
              </a:rPr>
              <a:t>Validation: Checking for errors1</a:t>
            </a:r>
            <a:endParaRPr lang="en-GB" altLang="en-US">
              <a:effectLst/>
            </a:endParaRPr>
          </a:p>
        </p:txBody>
      </p:sp>
      <p:sp>
        <p:nvSpPr>
          <p:cNvPr id="23555" name="Rectangle 3"/>
          <p:cNvSpPr>
            <a:spLocks noGrp="1" noChangeArrowheads="1"/>
          </p:cNvSpPr>
          <p:nvPr>
            <p:ph type="body" idx="1"/>
          </p:nvPr>
        </p:nvSpPr>
        <p:spPr>
          <a:xfrm>
            <a:off x="1600200" y="1219200"/>
            <a:ext cx="8229600" cy="5410200"/>
          </a:xfrm>
        </p:spPr>
        <p:txBody>
          <a:bodyPr/>
          <a:lstStyle/>
          <a:p>
            <a:pPr>
              <a:defRPr/>
            </a:pPr>
            <a:r>
              <a:rPr lang="en-US">
                <a:effectLst/>
              </a:rPr>
              <a:t>There are 2 ways to form IF constructs to check for errors:</a:t>
            </a:r>
          </a:p>
          <a:p>
            <a:pPr lvl="1">
              <a:defRPr/>
            </a:pPr>
            <a:r>
              <a:rPr lang="en-US" b="1">
                <a:effectLst/>
              </a:rPr>
              <a:t>Simplistic Method:</a:t>
            </a:r>
          </a:p>
          <a:p>
            <a:pPr lvl="2">
              <a:defRPr/>
            </a:pPr>
            <a:r>
              <a:rPr lang="en-US">
                <a:effectLst/>
              </a:rPr>
              <a:t>If </a:t>
            </a:r>
            <a:r>
              <a:rPr lang="en-US" i="1">
                <a:effectLst/>
                <a:latin typeface="Tahoma" pitchFamily="34" charset="0"/>
                <a:cs typeface="Tahoma" pitchFamily="34" charset="0"/>
              </a:rPr>
              <a:t>ErrorCheck is True</a:t>
            </a:r>
            <a:r>
              <a:rPr lang="en-US">
                <a:effectLst/>
              </a:rPr>
              <a:t> Then</a:t>
            </a:r>
          </a:p>
          <a:p>
            <a:pPr lvl="3">
              <a:defRPr/>
            </a:pPr>
            <a:r>
              <a:rPr lang="en-GB"/>
              <a:t>Console.WriteLine</a:t>
            </a:r>
            <a:r>
              <a:rPr lang="en-US">
                <a:effectLst/>
              </a:rPr>
              <a:t>(“</a:t>
            </a:r>
            <a:r>
              <a:rPr lang="en-US" i="1">
                <a:effectLst/>
                <a:latin typeface="Tahoma" pitchFamily="34" charset="0"/>
                <a:cs typeface="Tahoma" pitchFamily="34" charset="0"/>
              </a:rPr>
              <a:t>Suitable Error Message.</a:t>
            </a:r>
            <a:r>
              <a:rPr lang="en-US">
                <a:effectLst/>
              </a:rPr>
              <a:t>”)</a:t>
            </a:r>
          </a:p>
          <a:p>
            <a:pPr lvl="3">
              <a:defRPr/>
            </a:pPr>
            <a:r>
              <a:rPr lang="en-US" sz="2400" b="1">
                <a:solidFill>
                  <a:srgbClr val="00CC00"/>
                </a:solidFill>
                <a:effectLst/>
              </a:rPr>
              <a:t>‘Show a suitable error message.</a:t>
            </a:r>
          </a:p>
          <a:p>
            <a:pPr lvl="3">
              <a:defRPr/>
            </a:pPr>
            <a:r>
              <a:rPr lang="en-US" sz="2800" b="1">
                <a:effectLst/>
              </a:rPr>
              <a:t>Exit Sub </a:t>
            </a:r>
            <a:r>
              <a:rPr lang="en-US" sz="2800" b="1">
                <a:solidFill>
                  <a:srgbClr val="00CC00"/>
                </a:solidFill>
                <a:effectLst/>
              </a:rPr>
              <a:t>‘Stop the procedure.</a:t>
            </a:r>
          </a:p>
          <a:p>
            <a:pPr lvl="2">
              <a:defRPr/>
            </a:pPr>
            <a:r>
              <a:rPr lang="en-US">
                <a:effectLst/>
              </a:rPr>
              <a:t>End If</a:t>
            </a:r>
          </a:p>
          <a:p>
            <a:pPr lvl="2">
              <a:defRPr/>
            </a:pPr>
            <a:r>
              <a:rPr lang="en-US" i="1">
                <a:effectLst/>
                <a:latin typeface="Tahoma" pitchFamily="34" charset="0"/>
                <a:cs typeface="Tahoma" pitchFamily="34" charset="0"/>
              </a:rPr>
              <a:t>…..</a:t>
            </a:r>
          </a:p>
          <a:p>
            <a:pPr lvl="2">
              <a:defRPr/>
            </a:pPr>
            <a:r>
              <a:rPr lang="en-US" i="1">
                <a:effectLst/>
                <a:latin typeface="Tahoma" pitchFamily="34" charset="0"/>
                <a:cs typeface="Tahoma" pitchFamily="34" charset="0"/>
              </a:rPr>
              <a:t>Code that you want executed if everything is OK.</a:t>
            </a:r>
          </a:p>
          <a:p>
            <a:pPr lvl="2">
              <a:defRPr/>
            </a:pPr>
            <a:r>
              <a:rPr lang="en-US" i="1">
                <a:effectLst/>
                <a:latin typeface="Tahoma" pitchFamily="34" charset="0"/>
                <a:cs typeface="Tahoma" pitchFamily="34" charset="0"/>
              </a:rPr>
              <a:t>……</a:t>
            </a:r>
            <a:r>
              <a:rPr lang="en-US">
                <a:effectLst/>
              </a:rPr>
              <a:t> </a:t>
            </a:r>
          </a:p>
        </p:txBody>
      </p:sp>
      <p:sp>
        <p:nvSpPr>
          <p:cNvPr id="43014" name="Text Box 6"/>
          <p:cNvSpPr txBox="1">
            <a:spLocks noChangeArrowheads="1"/>
          </p:cNvSpPr>
          <p:nvPr/>
        </p:nvSpPr>
        <p:spPr bwMode="auto">
          <a:xfrm>
            <a:off x="8518526" y="4038601"/>
            <a:ext cx="2149475" cy="1165225"/>
          </a:xfrm>
          <a:prstGeom prst="rect">
            <a:avLst/>
          </a:prstGeom>
          <a:noFill/>
          <a:ln w="9525" cap="rnd" algn="ctr">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eaLnBrk="0" hangingPunct="0">
              <a:defRPr sz="3200">
                <a:solidFill>
                  <a:schemeClr val="tx1"/>
                </a:solidFill>
                <a:latin typeface="Arial" charset="0"/>
              </a:defRPr>
            </a:lvl1pPr>
            <a:lvl2pPr marL="539750" eaLnBrk="0" hangingPunct="0">
              <a:defRPr sz="3200">
                <a:solidFill>
                  <a:schemeClr val="tx1"/>
                </a:solidFill>
                <a:latin typeface="Arial" charset="0"/>
              </a:defRPr>
            </a:lvl2pPr>
            <a:lvl3pPr eaLnBrk="0" hangingPunct="0">
              <a:defRPr sz="3200">
                <a:solidFill>
                  <a:schemeClr val="tx1"/>
                </a:solidFill>
                <a:latin typeface="Arial" charset="0"/>
              </a:defRPr>
            </a:lvl3pPr>
            <a:lvl4pPr eaLnBrk="0" hangingPunct="0">
              <a:defRPr sz="3200">
                <a:solidFill>
                  <a:schemeClr val="tx1"/>
                </a:solidFill>
                <a:latin typeface="Arial" charset="0"/>
              </a:defRPr>
            </a:lvl4pPr>
            <a:lvl5pPr eaLnBrk="0" hangingPunct="0">
              <a:defRPr sz="3200">
                <a:solidFill>
                  <a:schemeClr val="tx1"/>
                </a:solidFill>
                <a:latin typeface="Arial" charset="0"/>
              </a:defRPr>
            </a:lvl5pPr>
            <a:lvl6pPr eaLnBrk="0" fontAlgn="base" hangingPunct="0">
              <a:spcBef>
                <a:spcPct val="20000"/>
              </a:spcBef>
              <a:spcAft>
                <a:spcPct val="0"/>
              </a:spcAft>
              <a:buClr>
                <a:schemeClr val="hlink"/>
              </a:buClr>
              <a:buFont typeface="Wingdings" pitchFamily="2" charset="2"/>
              <a:buChar char="l"/>
              <a:defRPr sz="3200">
                <a:solidFill>
                  <a:schemeClr val="tx1"/>
                </a:solidFill>
                <a:latin typeface="Arial" charset="0"/>
              </a:defRPr>
            </a:lvl6pPr>
            <a:lvl7pPr eaLnBrk="0" fontAlgn="base" hangingPunct="0">
              <a:spcBef>
                <a:spcPct val="20000"/>
              </a:spcBef>
              <a:spcAft>
                <a:spcPct val="0"/>
              </a:spcAft>
              <a:buClr>
                <a:schemeClr val="hlink"/>
              </a:buClr>
              <a:buFont typeface="Wingdings" pitchFamily="2" charset="2"/>
              <a:buChar char="l"/>
              <a:defRPr sz="3200">
                <a:solidFill>
                  <a:schemeClr val="tx1"/>
                </a:solidFill>
                <a:latin typeface="Arial" charset="0"/>
              </a:defRPr>
            </a:lvl7pPr>
            <a:lvl8pPr eaLnBrk="0" fontAlgn="base" hangingPunct="0">
              <a:spcBef>
                <a:spcPct val="20000"/>
              </a:spcBef>
              <a:spcAft>
                <a:spcPct val="0"/>
              </a:spcAft>
              <a:buClr>
                <a:schemeClr val="hlink"/>
              </a:buClr>
              <a:buFont typeface="Wingdings" pitchFamily="2" charset="2"/>
              <a:buChar char="l"/>
              <a:defRPr sz="3200">
                <a:solidFill>
                  <a:schemeClr val="tx1"/>
                </a:solidFill>
                <a:latin typeface="Arial" charset="0"/>
              </a:defRPr>
            </a:lvl8pPr>
            <a:lvl9pPr eaLnBrk="0" fontAlgn="base" hangingPunct="0">
              <a:spcBef>
                <a:spcPct val="20000"/>
              </a:spcBef>
              <a:spcAft>
                <a:spcPct val="0"/>
              </a:spcAft>
              <a:buClr>
                <a:schemeClr val="hlink"/>
              </a:buClr>
              <a:buFont typeface="Wingdings" pitchFamily="2" charset="2"/>
              <a:buChar char="l"/>
              <a:defRPr sz="3200">
                <a:solidFill>
                  <a:schemeClr val="tx1"/>
                </a:solidFill>
                <a:latin typeface="Arial" charset="0"/>
              </a:defRPr>
            </a:lvl9pPr>
          </a:lstStyle>
          <a:p>
            <a:pPr eaLnBrk="1" hangingPunct="1">
              <a:spcBef>
                <a:spcPct val="20000"/>
              </a:spcBef>
              <a:buClr>
                <a:schemeClr val="hlink"/>
              </a:buClr>
              <a:buFont typeface="Wingdings" panose="05000000000000000000" pitchFamily="2" charset="2"/>
              <a:buNone/>
              <a:defRPr/>
            </a:pPr>
            <a:r>
              <a:rPr lang="en-GB" sz="1400" i="1">
                <a:effectLst>
                  <a:outerShdw blurRad="38100" dist="38100" dir="2700000" algn="tl">
                    <a:srgbClr val="000000"/>
                  </a:outerShdw>
                </a:effectLst>
              </a:rPr>
              <a:t>Without </a:t>
            </a:r>
            <a:r>
              <a:rPr lang="en-GB" sz="1400" b="1" i="1">
                <a:effectLst>
                  <a:outerShdw blurRad="38100" dist="38100" dir="2700000" algn="tl">
                    <a:srgbClr val="000000"/>
                  </a:outerShdw>
                </a:effectLst>
              </a:rPr>
              <a:t>Exit Sub</a:t>
            </a:r>
            <a:r>
              <a:rPr lang="en-GB" sz="1400" i="1">
                <a:effectLst>
                  <a:outerShdw blurRad="38100" dist="38100" dir="2700000" algn="tl">
                    <a:srgbClr val="000000"/>
                  </a:outerShdw>
                </a:effectLst>
              </a:rPr>
              <a:t> your program will correctly report the error but will continue and crash anyway. </a:t>
            </a:r>
          </a:p>
        </p:txBody>
      </p:sp>
      <p:sp>
        <p:nvSpPr>
          <p:cNvPr id="43015" name="Line 7"/>
          <p:cNvSpPr>
            <a:spLocks noChangeShapeType="1"/>
          </p:cNvSpPr>
          <p:nvPr/>
        </p:nvSpPr>
        <p:spPr bwMode="auto">
          <a:xfrm flipH="1">
            <a:off x="8229600" y="42672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spcBef>
                <a:spcPct val="20000"/>
              </a:spcBef>
              <a:buClr>
                <a:schemeClr val="hlink"/>
              </a:buClr>
              <a:buFont typeface="Wingdings" panose="05000000000000000000" pitchFamily="2" charset="2"/>
              <a:buChar char="l"/>
              <a:defRPr/>
            </a:pPr>
            <a:endParaRPr lang="en-GB">
              <a:effectLst>
                <a:outerShdw blurRad="38100" dist="38100" dir="2700000" algn="tl">
                  <a:srgbClr val="000000">
                    <a:alpha val="43137"/>
                  </a:srgbClr>
                </a:outerShdw>
              </a:effectLst>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F284A845-3E8D-45A9-B793-55DC4AFE644B}" type="slidenum">
              <a:rPr lang="en-GB" altLang="en-US" sz="1200"/>
              <a:pPr eaLnBrk="1" hangingPunct="1">
                <a:defRPr/>
              </a:pPr>
              <a:t>2</a:t>
            </a:fld>
            <a:endParaRPr lang="en-GB" altLang="en-US" sz="1200"/>
          </a:p>
        </p:txBody>
      </p:sp>
      <p:sp>
        <p:nvSpPr>
          <p:cNvPr id="5" name="Date Placeholder 4"/>
          <p:cNvSpPr>
            <a:spLocks noGrp="1"/>
          </p:cNvSpPr>
          <p:nvPr>
            <p:ph type="dt" sz="quarter" idx="11"/>
          </p:nvPr>
        </p:nvSpPr>
        <p:spPr/>
        <p:txBody>
          <a:bodyPr/>
          <a:lstStyle/>
          <a:p>
            <a:pPr>
              <a:defRPr/>
            </a:pPr>
            <a:fld id="{42C39729-23E3-4E42-AA72-887D7938692F}" type="datetime1">
              <a:rPr lang="en-GB"/>
              <a:pPr>
                <a:defRPr/>
              </a:pPr>
              <a:t>03/11/2020</a:t>
            </a:fld>
            <a:endParaRPr lang="en-GB"/>
          </a:p>
        </p:txBody>
      </p:sp>
      <p:sp>
        <p:nvSpPr>
          <p:cNvPr id="14338" name="Rectangle 2"/>
          <p:cNvSpPr>
            <a:spLocks noGrp="1" noChangeArrowheads="1"/>
          </p:cNvSpPr>
          <p:nvPr>
            <p:ph type="title"/>
          </p:nvPr>
        </p:nvSpPr>
        <p:spPr/>
        <p:txBody>
          <a:bodyPr/>
          <a:lstStyle/>
          <a:p>
            <a:pPr eaLnBrk="1" hangingPunct="1">
              <a:defRPr/>
            </a:pPr>
            <a:r>
              <a:rPr lang="en-GB"/>
              <a:t>Learning Objectives</a:t>
            </a:r>
          </a:p>
        </p:txBody>
      </p:sp>
      <p:sp>
        <p:nvSpPr>
          <p:cNvPr id="14339" name="Rectangle 3"/>
          <p:cNvSpPr>
            <a:spLocks noGrp="1" noChangeArrowheads="1"/>
          </p:cNvSpPr>
          <p:nvPr>
            <p:ph type="body" idx="1"/>
          </p:nvPr>
        </p:nvSpPr>
        <p:spPr/>
        <p:txBody>
          <a:bodyPr/>
          <a:lstStyle/>
          <a:p>
            <a:pPr eaLnBrk="1" hangingPunct="1">
              <a:defRPr/>
            </a:pPr>
            <a:r>
              <a:rPr lang="en-GB"/>
              <a:t>Describe the If structure and its variations.</a:t>
            </a:r>
          </a:p>
          <a:p>
            <a:pPr eaLnBrk="1" hangingPunct="1">
              <a:defRPr/>
            </a:pPr>
            <a:r>
              <a:rPr lang="en-GB"/>
              <a:t>Use and explain concatenation.</a:t>
            </a:r>
          </a:p>
          <a:p>
            <a:pPr lvl="1" eaLnBrk="1" hangingPunct="1">
              <a:defRPr/>
            </a:pPr>
            <a:r>
              <a:rPr lang="en-GB"/>
              <a:t>Explain why we may want to join strings together and how we do it.</a:t>
            </a:r>
          </a:p>
          <a:p>
            <a:pPr eaLnBrk="1" hangingPunct="1">
              <a:defRPr/>
            </a:pPr>
            <a:r>
              <a:rPr lang="en-GB"/>
              <a:t>Describe validation and explain how to do it.</a:t>
            </a:r>
          </a:p>
          <a:p>
            <a:pPr eaLnBrk="1" hangingPunct="1">
              <a:defRPr/>
            </a:pPr>
            <a:endParaRPr lang="en-GB"/>
          </a:p>
          <a:p>
            <a:pPr lvl="1" eaLnBrk="1" hangingPunct="1">
              <a:defRPr/>
            </a:pPr>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057400" y="0"/>
            <a:ext cx="8229600" cy="1143000"/>
          </a:xfrm>
          <a:noFill/>
        </p:spPr>
        <p:txBody>
          <a:bodyPr/>
          <a:lstStyle/>
          <a:p>
            <a:r>
              <a:rPr lang="en-US" altLang="en-US">
                <a:effectLst/>
              </a:rPr>
              <a:t>Validation: Checking for errors2</a:t>
            </a:r>
            <a:endParaRPr lang="en-GB" altLang="en-US">
              <a:effectLst/>
            </a:endParaRPr>
          </a:p>
        </p:txBody>
      </p:sp>
      <p:sp>
        <p:nvSpPr>
          <p:cNvPr id="24579" name="Rectangle 3"/>
          <p:cNvSpPr>
            <a:spLocks noGrp="1" noChangeArrowheads="1"/>
          </p:cNvSpPr>
          <p:nvPr>
            <p:ph type="body" idx="1"/>
          </p:nvPr>
        </p:nvSpPr>
        <p:spPr>
          <a:xfrm>
            <a:off x="1981200" y="1219200"/>
            <a:ext cx="8229600" cy="5410200"/>
          </a:xfrm>
        </p:spPr>
        <p:txBody>
          <a:bodyPr/>
          <a:lstStyle/>
          <a:p>
            <a:pPr lvl="1">
              <a:lnSpc>
                <a:spcPct val="90000"/>
              </a:lnSpc>
              <a:defRPr/>
            </a:pPr>
            <a:r>
              <a:rPr lang="en-US" altLang="en-US" sz="2000" b="1">
                <a:effectLst/>
              </a:rPr>
              <a:t>More “professional” or “elegant” method:</a:t>
            </a:r>
          </a:p>
          <a:p>
            <a:pPr lvl="2">
              <a:lnSpc>
                <a:spcPct val="90000"/>
              </a:lnSpc>
              <a:defRPr/>
            </a:pPr>
            <a:r>
              <a:rPr lang="en-US" altLang="en-US" sz="1800">
                <a:effectLst/>
              </a:rPr>
              <a:t>If </a:t>
            </a:r>
            <a:r>
              <a:rPr lang="en-US" altLang="en-US" sz="1800" i="1">
                <a:effectLst/>
                <a:latin typeface="Tahoma" panose="020B0604030504040204" pitchFamily="34" charset="0"/>
                <a:cs typeface="Tahoma" panose="020B0604030504040204" pitchFamily="34" charset="0"/>
              </a:rPr>
              <a:t>ErrorCheck is True</a:t>
            </a:r>
            <a:r>
              <a:rPr lang="en-US" altLang="en-US" sz="1800">
                <a:effectLst/>
              </a:rPr>
              <a:t> Then</a:t>
            </a:r>
          </a:p>
          <a:p>
            <a:pPr lvl="3">
              <a:lnSpc>
                <a:spcPct val="90000"/>
              </a:lnSpc>
              <a:defRPr/>
            </a:pPr>
            <a:r>
              <a:rPr lang="en-GB" altLang="en-US" sz="1600"/>
              <a:t>Console.WriteLine</a:t>
            </a:r>
            <a:r>
              <a:rPr lang="en-US" altLang="en-US" sz="1600">
                <a:effectLst/>
              </a:rPr>
              <a:t>(“</a:t>
            </a:r>
            <a:r>
              <a:rPr lang="en-US" altLang="en-US" sz="1600" i="1">
                <a:effectLst/>
                <a:latin typeface="Tahoma" panose="020B0604030504040204" pitchFamily="34" charset="0"/>
                <a:cs typeface="Tahoma" panose="020B0604030504040204" pitchFamily="34" charset="0"/>
              </a:rPr>
              <a:t>Suitable Error Message.</a:t>
            </a:r>
            <a:r>
              <a:rPr lang="en-US" altLang="en-US" sz="1600">
                <a:effectLst/>
              </a:rPr>
              <a:t>”)</a:t>
            </a:r>
          </a:p>
          <a:p>
            <a:pPr lvl="3">
              <a:lnSpc>
                <a:spcPct val="90000"/>
              </a:lnSpc>
              <a:defRPr/>
            </a:pPr>
            <a:r>
              <a:rPr lang="en-US" altLang="en-US" sz="1800" b="1">
                <a:solidFill>
                  <a:srgbClr val="00CC00"/>
                </a:solidFill>
                <a:effectLst/>
              </a:rPr>
              <a:t>‘Show a suitable error message.</a:t>
            </a:r>
          </a:p>
          <a:p>
            <a:pPr lvl="2">
              <a:lnSpc>
                <a:spcPct val="90000"/>
              </a:lnSpc>
              <a:defRPr/>
            </a:pPr>
            <a:r>
              <a:rPr lang="en-US" altLang="en-US" sz="1800">
                <a:effectLst/>
              </a:rPr>
              <a:t>Else</a:t>
            </a:r>
          </a:p>
          <a:p>
            <a:pPr lvl="3">
              <a:lnSpc>
                <a:spcPct val="90000"/>
              </a:lnSpc>
              <a:defRPr/>
            </a:pPr>
            <a:r>
              <a:rPr lang="en-US" altLang="en-US" sz="1600" i="1">
                <a:effectLst/>
                <a:latin typeface="Tahoma" panose="020B0604030504040204" pitchFamily="34" charset="0"/>
                <a:cs typeface="Tahoma" panose="020B0604030504040204" pitchFamily="34" charset="0"/>
              </a:rPr>
              <a:t>…..</a:t>
            </a:r>
          </a:p>
          <a:p>
            <a:pPr lvl="3">
              <a:lnSpc>
                <a:spcPct val="90000"/>
              </a:lnSpc>
              <a:defRPr/>
            </a:pPr>
            <a:r>
              <a:rPr lang="en-US" altLang="en-US" sz="1600" i="1">
                <a:effectLst/>
                <a:latin typeface="Tahoma" panose="020B0604030504040204" pitchFamily="34" charset="0"/>
                <a:cs typeface="Tahoma" panose="020B0604030504040204" pitchFamily="34" charset="0"/>
              </a:rPr>
              <a:t>Code that you want executed if everything is OK.</a:t>
            </a:r>
          </a:p>
          <a:p>
            <a:pPr lvl="3">
              <a:lnSpc>
                <a:spcPct val="90000"/>
              </a:lnSpc>
              <a:defRPr/>
            </a:pPr>
            <a:r>
              <a:rPr lang="en-US" altLang="en-US" sz="1600" i="1">
                <a:effectLst/>
                <a:latin typeface="Tahoma" panose="020B0604030504040204" pitchFamily="34" charset="0"/>
                <a:cs typeface="Tahoma" panose="020B0604030504040204" pitchFamily="34" charset="0"/>
              </a:rPr>
              <a:t>……</a:t>
            </a:r>
            <a:r>
              <a:rPr lang="en-US" altLang="en-US" sz="1600">
                <a:effectLst/>
              </a:rPr>
              <a:t> </a:t>
            </a:r>
            <a:endParaRPr lang="en-US" altLang="en-US" sz="1600">
              <a:solidFill>
                <a:srgbClr val="00CC00"/>
              </a:solidFill>
              <a:effectLst/>
            </a:endParaRPr>
          </a:p>
          <a:p>
            <a:pPr lvl="2">
              <a:lnSpc>
                <a:spcPct val="90000"/>
              </a:lnSpc>
              <a:defRPr/>
            </a:pPr>
            <a:r>
              <a:rPr lang="en-US" altLang="en-US" sz="1800">
                <a:effectLst/>
              </a:rPr>
              <a:t>End If</a:t>
            </a:r>
          </a:p>
          <a:p>
            <a:pPr>
              <a:lnSpc>
                <a:spcPct val="90000"/>
              </a:lnSpc>
              <a:defRPr/>
            </a:pPr>
            <a:r>
              <a:rPr lang="en-US" altLang="en-US" sz="2400" b="1">
                <a:effectLst/>
              </a:rPr>
              <a:t>If you have multiple error checks then just use a series of Else If’s for them, before the final Else.</a:t>
            </a:r>
          </a:p>
          <a:p>
            <a:pPr>
              <a:lnSpc>
                <a:spcPct val="90000"/>
              </a:lnSpc>
              <a:defRPr/>
            </a:pPr>
            <a:r>
              <a:rPr lang="en-US" altLang="en-US" sz="2400" b="1">
                <a:effectLst/>
              </a:rPr>
              <a:t>It doesn’t really matter which way you actually choose but you should attempt the more “elegant” method or at least be able to understand it, as this is the way it will probably be given to you in exams.</a:t>
            </a:r>
            <a:endParaRPr lang="en-GB" altLang="en-US" sz="2400" b="1">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p:spPr>
        <p:txBody>
          <a:bodyPr/>
          <a:lstStyle/>
          <a:p>
            <a:r>
              <a:rPr lang="en-GB" altLang="en-US">
                <a:effectLst/>
              </a:rPr>
              <a:t>Commenting on If Statements</a:t>
            </a:r>
          </a:p>
        </p:txBody>
      </p:sp>
      <p:sp>
        <p:nvSpPr>
          <p:cNvPr id="27651" name="Rectangle 3"/>
          <p:cNvSpPr>
            <a:spLocks noGrp="1" noChangeArrowheads="1"/>
          </p:cNvSpPr>
          <p:nvPr>
            <p:ph type="body" idx="1"/>
          </p:nvPr>
        </p:nvSpPr>
        <p:spPr>
          <a:xfrm>
            <a:off x="990600" y="1600200"/>
            <a:ext cx="10210800" cy="4572000"/>
          </a:xfrm>
          <a:noFill/>
        </p:spPr>
        <p:txBody>
          <a:bodyPr/>
          <a:lstStyle/>
          <a:p>
            <a:pPr>
              <a:lnSpc>
                <a:spcPct val="80000"/>
              </a:lnSpc>
            </a:pPr>
            <a:r>
              <a:rPr lang="en-GB" altLang="en-US" sz="2800" dirty="0">
                <a:effectLst/>
              </a:rPr>
              <a:t>For presentations </a:t>
            </a:r>
            <a:r>
              <a:rPr lang="en-GB" altLang="en-US" sz="2800" dirty="0">
                <a:effectLst/>
                <a:hlinkClick r:id="rId2"/>
              </a:rPr>
              <a:t>2.1 – 2.4</a:t>
            </a:r>
            <a:r>
              <a:rPr lang="en-GB" altLang="en-US" sz="2800" dirty="0">
                <a:effectLst/>
              </a:rPr>
              <a:t> I will only ask for comments to If statements.</a:t>
            </a:r>
          </a:p>
          <a:p>
            <a:pPr>
              <a:lnSpc>
                <a:spcPct val="80000"/>
              </a:lnSpc>
            </a:pPr>
            <a:r>
              <a:rPr lang="en-GB" altLang="en-US" sz="2800" dirty="0">
                <a:effectLst/>
              </a:rPr>
              <a:t>Your comments MUST explain:</a:t>
            </a:r>
          </a:p>
          <a:p>
            <a:pPr lvl="1">
              <a:lnSpc>
                <a:spcPct val="80000"/>
              </a:lnSpc>
            </a:pPr>
            <a:r>
              <a:rPr lang="en-GB" altLang="en-US" sz="2400" b="1" u="sng" dirty="0">
                <a:effectLst/>
              </a:rPr>
              <a:t>What</a:t>
            </a:r>
            <a:r>
              <a:rPr lang="en-GB" altLang="en-US" sz="2400" dirty="0">
                <a:effectLst/>
              </a:rPr>
              <a:t> are you testing?</a:t>
            </a:r>
          </a:p>
          <a:p>
            <a:pPr lvl="1">
              <a:lnSpc>
                <a:spcPct val="80000"/>
              </a:lnSpc>
            </a:pPr>
            <a:r>
              <a:rPr lang="en-GB" altLang="en-US" sz="2400" b="1" u="sng" dirty="0">
                <a:effectLst/>
              </a:rPr>
              <a:t>Why</a:t>
            </a:r>
            <a:r>
              <a:rPr lang="en-GB" altLang="en-US" sz="2400" dirty="0">
                <a:effectLst/>
              </a:rPr>
              <a:t> are you testing for this?</a:t>
            </a:r>
          </a:p>
          <a:p>
            <a:pPr lvl="1">
              <a:lnSpc>
                <a:spcPct val="80000"/>
              </a:lnSpc>
            </a:pPr>
            <a:r>
              <a:rPr lang="en-GB" altLang="en-US" sz="2400" b="1" u="sng" dirty="0">
                <a:effectLst/>
              </a:rPr>
              <a:t>When</a:t>
            </a:r>
            <a:r>
              <a:rPr lang="en-GB" altLang="en-US" sz="2400" dirty="0">
                <a:effectLst/>
              </a:rPr>
              <a:t> </a:t>
            </a:r>
            <a:r>
              <a:rPr lang="en-US" altLang="en-US" sz="2000" dirty="0">
                <a:effectLst/>
              </a:rPr>
              <a:t>(</a:t>
            </a:r>
            <a:r>
              <a:rPr lang="en-US" altLang="en-US" sz="2000" b="1" i="1" u="sng" dirty="0">
                <a:effectLst/>
              </a:rPr>
              <a:t>after</a:t>
            </a:r>
            <a:r>
              <a:rPr lang="en-US" altLang="en-US" sz="2000" b="1" i="1" dirty="0">
                <a:effectLst/>
              </a:rPr>
              <a:t> </a:t>
            </a:r>
            <a:r>
              <a:rPr lang="en-US" altLang="en-US" sz="2400" b="1" u="sng" dirty="0">
                <a:effectLst/>
              </a:rPr>
              <a:t>and</a:t>
            </a:r>
            <a:r>
              <a:rPr lang="en-US" altLang="en-US" sz="2000" dirty="0">
                <a:effectLst/>
              </a:rPr>
              <a:t> </a:t>
            </a:r>
            <a:r>
              <a:rPr lang="en-US" altLang="en-US" sz="2000" b="1" i="1" u="sng" dirty="0">
                <a:effectLst/>
              </a:rPr>
              <a:t>before</a:t>
            </a:r>
            <a:r>
              <a:rPr lang="en-US" altLang="en-US" sz="2000" b="1" i="1" dirty="0">
                <a:effectLst/>
              </a:rPr>
              <a:t> </a:t>
            </a:r>
            <a:r>
              <a:rPr lang="en-US" altLang="en-US" sz="2000" b="1" i="1" u="sng" dirty="0">
                <a:effectLst/>
              </a:rPr>
              <a:t>what</a:t>
            </a:r>
            <a:r>
              <a:rPr lang="en-US" altLang="en-US" sz="2000" dirty="0">
                <a:effectLst/>
              </a:rPr>
              <a:t>)</a:t>
            </a:r>
            <a:r>
              <a:rPr lang="en-US" altLang="en-US" sz="2400" dirty="0">
                <a:effectLst/>
              </a:rPr>
              <a:t> </a:t>
            </a:r>
            <a:r>
              <a:rPr lang="en-GB" altLang="en-US" sz="2400" dirty="0">
                <a:effectLst/>
              </a:rPr>
              <a:t>are you testing for this and </a:t>
            </a:r>
            <a:r>
              <a:rPr lang="en-GB" altLang="en-US" sz="2400" b="1" u="sng" dirty="0">
                <a:effectLst/>
              </a:rPr>
              <a:t>why</a:t>
            </a:r>
            <a:r>
              <a:rPr lang="en-GB" altLang="en-US" sz="2400" dirty="0">
                <a:effectLst/>
              </a:rPr>
              <a:t> does it have to be there?</a:t>
            </a:r>
          </a:p>
          <a:p>
            <a:pPr lvl="1">
              <a:lnSpc>
                <a:spcPct val="80000"/>
              </a:lnSpc>
            </a:pPr>
            <a:r>
              <a:rPr lang="en-GB" altLang="en-US" sz="2400" b="1" u="sng" dirty="0">
                <a:effectLst/>
              </a:rPr>
              <a:t>What happens</a:t>
            </a:r>
            <a:r>
              <a:rPr lang="en-GB" altLang="en-US" sz="2400" dirty="0">
                <a:effectLst/>
              </a:rPr>
              <a:t> if the test is </a:t>
            </a:r>
            <a:r>
              <a:rPr lang="en-GB" altLang="en-US" sz="2400" b="1" u="sng" dirty="0">
                <a:effectLst/>
              </a:rPr>
              <a:t>true</a:t>
            </a:r>
            <a:r>
              <a:rPr lang="en-GB" altLang="en-US" sz="2400" dirty="0">
                <a:effectLst/>
              </a:rPr>
              <a:t>? </a:t>
            </a:r>
            <a:r>
              <a:rPr lang="en-GB" altLang="en-US" sz="2400" b="1" u="sng" dirty="0">
                <a:effectLst/>
              </a:rPr>
              <a:t>What happens</a:t>
            </a:r>
            <a:r>
              <a:rPr lang="en-GB" altLang="en-US" sz="2400" dirty="0">
                <a:effectLst/>
              </a:rPr>
              <a:t> if the test is </a:t>
            </a:r>
            <a:r>
              <a:rPr lang="en-GB" altLang="en-US" sz="2400" b="1" u="sng" dirty="0">
                <a:effectLst/>
              </a:rPr>
              <a:t>false</a:t>
            </a:r>
            <a:r>
              <a:rPr lang="en-GB" altLang="en-US" sz="2400" dirty="0">
                <a:effectLst/>
              </a:rPr>
              <a:t>? </a:t>
            </a:r>
          </a:p>
          <a:p>
            <a:pPr lvl="1">
              <a:lnSpc>
                <a:spcPct val="80000"/>
              </a:lnSpc>
            </a:pPr>
            <a:endParaRPr lang="en-GB" altLang="en-US" sz="2400" dirty="0">
              <a:effectLst/>
            </a:endParaRPr>
          </a:p>
          <a:p>
            <a:pPr lvl="2">
              <a:lnSpc>
                <a:spcPct val="80000"/>
              </a:lnSpc>
            </a:pPr>
            <a:r>
              <a:rPr lang="en-GB" altLang="en-US" sz="1800" i="1" dirty="0">
                <a:effectLst/>
              </a:rPr>
              <a:t>Note that you may answer all these questions in one long comment either before or after the If statement you are commenting on; or you can answer each question with a separate comment. It is up to you.</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52600" y="0"/>
            <a:ext cx="8915400" cy="762000"/>
          </a:xfrm>
        </p:spPr>
        <p:txBody>
          <a:bodyPr/>
          <a:lstStyle/>
          <a:p>
            <a:pPr>
              <a:defRPr/>
            </a:pPr>
            <a:r>
              <a:rPr lang="en-US" sz="3200" b="1"/>
              <a:t>Writing code which is easy to understand:</a:t>
            </a:r>
          </a:p>
        </p:txBody>
      </p:sp>
      <p:sp>
        <p:nvSpPr>
          <p:cNvPr id="3" name="Content Placeholder 2"/>
          <p:cNvSpPr>
            <a:spLocks noGrp="1"/>
          </p:cNvSpPr>
          <p:nvPr>
            <p:ph idx="4294967295"/>
          </p:nvPr>
        </p:nvSpPr>
        <p:spPr>
          <a:xfrm>
            <a:off x="1524000" y="762000"/>
            <a:ext cx="9144000" cy="5029200"/>
          </a:xfrm>
        </p:spPr>
        <p:txBody>
          <a:bodyPr/>
          <a:lstStyle/>
          <a:p>
            <a:pPr>
              <a:defRPr/>
            </a:pPr>
            <a:r>
              <a:rPr lang="en-GB" sz="2800"/>
              <a:t>Sensible variable names.</a:t>
            </a:r>
          </a:p>
          <a:p>
            <a:pPr>
              <a:defRPr/>
            </a:pPr>
            <a:r>
              <a:rPr lang="en-GB" sz="2800"/>
              <a:t>Keywords in capitals.</a:t>
            </a:r>
          </a:p>
          <a:p>
            <a:pPr lvl="1">
              <a:defRPr/>
            </a:pPr>
            <a:r>
              <a:rPr lang="en-GB" sz="2400"/>
              <a:t>So that the reader does not have to keep cross referencing with a table of variable names.</a:t>
            </a:r>
          </a:p>
          <a:p>
            <a:pPr>
              <a:defRPr/>
            </a:pPr>
            <a:r>
              <a:rPr lang="en-US" sz="2800"/>
              <a:t>Comments or Annotation.</a:t>
            </a:r>
          </a:p>
          <a:p>
            <a:pPr lvl="1">
              <a:defRPr/>
            </a:pPr>
            <a:r>
              <a:rPr lang="en-US" sz="2400"/>
              <a:t>To explain the logic of the code.</a:t>
            </a:r>
          </a:p>
          <a:p>
            <a:pPr>
              <a:defRPr/>
            </a:pPr>
            <a:r>
              <a:rPr lang="en-GB" sz="2800"/>
              <a:t>Indentation </a:t>
            </a:r>
            <a:r>
              <a:rPr lang="en-GB" sz="1600" i="1"/>
              <a:t>(this is done automatically by VB for you):</a:t>
            </a:r>
          </a:p>
          <a:p>
            <a:pPr lvl="1">
              <a:defRPr/>
            </a:pPr>
            <a:r>
              <a:rPr lang="en-GB" sz="2400"/>
              <a:t>To show the lines of the code that go together.</a:t>
            </a:r>
          </a:p>
          <a:p>
            <a:pPr lvl="2">
              <a:defRPr/>
            </a:pPr>
            <a:r>
              <a:rPr lang="en-GB" sz="2000"/>
              <a:t>For example:</a:t>
            </a:r>
          </a:p>
          <a:p>
            <a:pPr lvl="3">
              <a:defRPr/>
            </a:pPr>
            <a:r>
              <a:rPr lang="en-GB" sz="1800"/>
              <a:t>Private Sub butCalculateMean …</a:t>
            </a:r>
          </a:p>
          <a:p>
            <a:pPr lvl="4">
              <a:defRPr/>
            </a:pPr>
            <a:r>
              <a:rPr lang="en-GB" sz="1800"/>
              <a:t>Dim ….</a:t>
            </a:r>
          </a:p>
          <a:p>
            <a:pPr lvl="4">
              <a:defRPr/>
            </a:pPr>
            <a:r>
              <a:rPr lang="en-GB" sz="1800"/>
              <a:t>Mean = Total / NumberOfMarks </a:t>
            </a:r>
          </a:p>
          <a:p>
            <a:pPr lvl="4">
              <a:defRPr/>
            </a:pPr>
            <a:r>
              <a:rPr lang="en-GB" sz="1800"/>
              <a:t>lblMeanResult.Text = Mean.</a:t>
            </a:r>
          </a:p>
          <a:p>
            <a:pPr lvl="4">
              <a:defRPr/>
            </a:pPr>
            <a:r>
              <a:rPr lang="en-GB" sz="1800"/>
              <a:t>…..</a:t>
            </a:r>
          </a:p>
          <a:p>
            <a:pPr lvl="3">
              <a:defRPr/>
            </a:pPr>
            <a:r>
              <a:rPr lang="en-GB" sz="1800"/>
              <a:t>End Sub</a:t>
            </a:r>
            <a:endParaRPr lang="en-US" sz="1800"/>
          </a:p>
        </p:txBody>
      </p:sp>
      <p:sp>
        <p:nvSpPr>
          <p:cNvPr id="4" name="Slide Number Placeholder 3"/>
          <p:cNvSpPr txBox="1">
            <a:spLocks noGrp="1"/>
          </p:cNvSpPr>
          <p:nvPr/>
        </p:nvSpPr>
        <p:spPr bwMode="auto">
          <a:xfrm>
            <a:off x="807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algn="r" eaLnBrk="1" hangingPunct="1">
              <a:defRPr/>
            </a:pPr>
            <a:fld id="{BDE81BEE-F670-43A3-B386-BE84D65E0095}" type="slidenum">
              <a:rPr lang="en-GB" altLang="en-US" sz="1200">
                <a:effectLst>
                  <a:outerShdw blurRad="38100" dist="38100" dir="2700000" algn="tl">
                    <a:srgbClr val="000000"/>
                  </a:outerShdw>
                </a:effectLst>
              </a:rPr>
              <a:pPr algn="r" eaLnBrk="1" hangingPunct="1">
                <a:defRPr/>
              </a:pPr>
              <a:t>22</a:t>
            </a:fld>
            <a:endParaRPr lang="en-GB" altLang="en-US" sz="1200">
              <a:effectLst>
                <a:outerShdw blurRad="38100" dist="38100" dir="2700000" algn="tl">
                  <a:srgbClr val="000000"/>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81200" y="0"/>
            <a:ext cx="8229600" cy="1143000"/>
          </a:xfrm>
          <a:noFill/>
        </p:spPr>
        <p:txBody>
          <a:bodyPr/>
          <a:lstStyle/>
          <a:p>
            <a:r>
              <a:rPr lang="en-GB" altLang="en-US" sz="3600">
                <a:effectLst/>
              </a:rPr>
              <a:t>Given Pseudocode will use the following structure:</a:t>
            </a:r>
          </a:p>
        </p:txBody>
      </p:sp>
      <p:sp>
        <p:nvSpPr>
          <p:cNvPr id="29699" name="Rectangle 3"/>
          <p:cNvSpPr>
            <a:spLocks noGrp="1" noChangeArrowheads="1"/>
          </p:cNvSpPr>
          <p:nvPr>
            <p:ph type="body" idx="1"/>
          </p:nvPr>
        </p:nvSpPr>
        <p:spPr>
          <a:xfrm>
            <a:off x="1981200" y="1524000"/>
            <a:ext cx="8229600" cy="5029200"/>
          </a:xfrm>
          <a:noFill/>
        </p:spPr>
        <p:txBody>
          <a:bodyPr/>
          <a:lstStyle/>
          <a:p>
            <a:pPr lvl="1">
              <a:lnSpc>
                <a:spcPct val="90000"/>
              </a:lnSpc>
            </a:pPr>
            <a:r>
              <a:rPr lang="en-GB" altLang="en-US" sz="2400">
                <a:effectLst/>
              </a:rPr>
              <a:t>IF &lt;condition&gt;</a:t>
            </a:r>
          </a:p>
          <a:p>
            <a:pPr lvl="2">
              <a:lnSpc>
                <a:spcPct val="90000"/>
              </a:lnSpc>
            </a:pPr>
            <a:r>
              <a:rPr lang="en-GB" altLang="en-US" sz="2000">
                <a:effectLst/>
              </a:rPr>
              <a:t>THEN</a:t>
            </a:r>
          </a:p>
          <a:p>
            <a:pPr lvl="3">
              <a:lnSpc>
                <a:spcPct val="90000"/>
              </a:lnSpc>
            </a:pPr>
            <a:r>
              <a:rPr lang="en-GB" altLang="en-US" sz="1800">
                <a:effectLst/>
              </a:rPr>
              <a:t>&lt;statement(s)&gt;</a:t>
            </a:r>
          </a:p>
          <a:p>
            <a:pPr lvl="1">
              <a:lnSpc>
                <a:spcPct val="90000"/>
              </a:lnSpc>
            </a:pPr>
            <a:r>
              <a:rPr lang="en-GB" altLang="en-US" sz="2400">
                <a:effectLst/>
              </a:rPr>
              <a:t>ENDIF</a:t>
            </a:r>
          </a:p>
          <a:p>
            <a:pPr lvl="1">
              <a:lnSpc>
                <a:spcPct val="90000"/>
              </a:lnSpc>
            </a:pPr>
            <a:endParaRPr lang="en-GB" altLang="en-US" sz="2400">
              <a:effectLst/>
            </a:endParaRPr>
          </a:p>
          <a:p>
            <a:pPr>
              <a:lnSpc>
                <a:spcPct val="90000"/>
              </a:lnSpc>
              <a:buFont typeface="Wingdings" panose="05000000000000000000" pitchFamily="2" charset="2"/>
              <a:buNone/>
            </a:pPr>
            <a:r>
              <a:rPr lang="en-GB" altLang="en-US" sz="2800" i="1">
                <a:effectLst/>
              </a:rPr>
              <a:t>or, including an ‘else’ clause:</a:t>
            </a:r>
          </a:p>
          <a:p>
            <a:pPr>
              <a:lnSpc>
                <a:spcPct val="90000"/>
              </a:lnSpc>
            </a:pPr>
            <a:endParaRPr lang="en-GB" altLang="en-US" sz="2800" i="1">
              <a:effectLst/>
            </a:endParaRPr>
          </a:p>
          <a:p>
            <a:pPr lvl="1">
              <a:lnSpc>
                <a:spcPct val="90000"/>
              </a:lnSpc>
            </a:pPr>
            <a:r>
              <a:rPr lang="en-GB" altLang="en-US" sz="2400">
                <a:effectLst/>
              </a:rPr>
              <a:t>IF &lt;condition&gt;</a:t>
            </a:r>
          </a:p>
          <a:p>
            <a:pPr lvl="2">
              <a:lnSpc>
                <a:spcPct val="90000"/>
              </a:lnSpc>
            </a:pPr>
            <a:r>
              <a:rPr lang="en-GB" altLang="en-US" sz="2000">
                <a:effectLst/>
              </a:rPr>
              <a:t>THEN</a:t>
            </a:r>
          </a:p>
          <a:p>
            <a:pPr lvl="3">
              <a:lnSpc>
                <a:spcPct val="90000"/>
              </a:lnSpc>
            </a:pPr>
            <a:r>
              <a:rPr lang="en-GB" altLang="en-US" sz="1800">
                <a:effectLst/>
              </a:rPr>
              <a:t>&lt;statement(s)&gt;</a:t>
            </a:r>
          </a:p>
          <a:p>
            <a:pPr lvl="2">
              <a:lnSpc>
                <a:spcPct val="90000"/>
              </a:lnSpc>
            </a:pPr>
            <a:r>
              <a:rPr lang="en-GB" altLang="en-US" sz="2000">
                <a:effectLst/>
              </a:rPr>
              <a:t>ELSE</a:t>
            </a:r>
          </a:p>
          <a:p>
            <a:pPr lvl="3">
              <a:lnSpc>
                <a:spcPct val="90000"/>
              </a:lnSpc>
            </a:pPr>
            <a:r>
              <a:rPr lang="en-GB" altLang="en-US" sz="1800">
                <a:effectLst/>
              </a:rPr>
              <a:t>&lt;statement(s)&gt;</a:t>
            </a:r>
          </a:p>
          <a:p>
            <a:pPr lvl="1">
              <a:lnSpc>
                <a:spcPct val="90000"/>
              </a:lnSpc>
            </a:pPr>
            <a:r>
              <a:rPr lang="en-GB" altLang="en-US" sz="2400">
                <a:effectLst/>
              </a:rPr>
              <a:t>ENDIF</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altLang="en-US" sz="4000">
                <a:effectLst/>
              </a:rPr>
              <a:t>Extension Program 2.1b</a:t>
            </a:r>
            <a:br>
              <a:rPr lang="en-GB" altLang="en-US" sz="4000">
                <a:effectLst/>
              </a:rPr>
            </a:br>
            <a:r>
              <a:rPr lang="en-GB" altLang="en-US" sz="4000">
                <a:effectLst/>
              </a:rPr>
              <a:t>Deciding Exam Grades</a:t>
            </a:r>
          </a:p>
        </p:txBody>
      </p:sp>
      <p:sp>
        <p:nvSpPr>
          <p:cNvPr id="30723" name="Rectangle 3"/>
          <p:cNvSpPr>
            <a:spLocks noGrp="1" noChangeArrowheads="1"/>
          </p:cNvSpPr>
          <p:nvPr>
            <p:ph type="body" idx="1"/>
          </p:nvPr>
        </p:nvSpPr>
        <p:spPr/>
        <p:txBody>
          <a:bodyPr/>
          <a:lstStyle/>
          <a:p>
            <a:r>
              <a:rPr lang="en-GB" altLang="en-US" sz="2800">
                <a:effectLst/>
              </a:rPr>
              <a:t>Extend the previous guided “2.1 Deciding exam grades” program so that it does not allow and shows suitable error message</a:t>
            </a:r>
            <a:r>
              <a:rPr lang="en-GB" altLang="en-US" sz="2800" b="1" u="sng">
                <a:effectLst/>
              </a:rPr>
              <a:t>s</a:t>
            </a:r>
            <a:r>
              <a:rPr lang="en-GB" altLang="en-US" sz="2800">
                <a:effectLst/>
              </a:rPr>
              <a:t> if the mark entered is less than 0 or larger than 100.</a:t>
            </a:r>
          </a:p>
          <a:p>
            <a:pPr lvl="1"/>
            <a:r>
              <a:rPr lang="en-GB" altLang="en-US" sz="2400">
                <a:effectLst/>
              </a:rPr>
              <a:t>Create a different error message for each situation:</a:t>
            </a:r>
          </a:p>
          <a:p>
            <a:pPr lvl="2"/>
            <a:r>
              <a:rPr lang="en-GB" altLang="en-US" sz="2000">
                <a:effectLst/>
              </a:rPr>
              <a:t>Mark entered is less than 0.</a:t>
            </a:r>
          </a:p>
          <a:p>
            <a:pPr lvl="2"/>
            <a:r>
              <a:rPr lang="en-GB" altLang="en-US" sz="2000">
                <a:effectLst/>
              </a:rPr>
              <a:t>Mark entered is more than 100.</a:t>
            </a:r>
          </a:p>
          <a:p>
            <a:pPr lvl="3"/>
            <a:r>
              <a:rPr lang="en-GB" altLang="en-US" sz="1800">
                <a:effectLst/>
              </a:rPr>
              <a:t>Hint: test for these things first.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F72A1C2E-6E2C-401F-A9D9-BC9DF769188F}" type="slidenum">
              <a:rPr lang="en-GB" altLang="en-US" sz="1200"/>
              <a:pPr eaLnBrk="1" hangingPunct="1">
                <a:defRPr/>
              </a:pPr>
              <a:t>25</a:t>
            </a:fld>
            <a:endParaRPr lang="en-GB" altLang="en-US" sz="1200"/>
          </a:p>
        </p:txBody>
      </p:sp>
      <p:sp>
        <p:nvSpPr>
          <p:cNvPr id="5" name="Date Placeholder 4"/>
          <p:cNvSpPr>
            <a:spLocks noGrp="1"/>
          </p:cNvSpPr>
          <p:nvPr>
            <p:ph type="dt" sz="quarter" idx="11"/>
          </p:nvPr>
        </p:nvSpPr>
        <p:spPr/>
        <p:txBody>
          <a:bodyPr/>
          <a:lstStyle/>
          <a:p>
            <a:pPr>
              <a:defRPr/>
            </a:pPr>
            <a:fld id="{782B2EE2-3347-4763-A351-FA51C1EDF242}" type="datetime1">
              <a:rPr lang="en-GB"/>
              <a:pPr>
                <a:defRPr/>
              </a:pPr>
              <a:t>03/11/2020</a:t>
            </a:fld>
            <a:endParaRPr lang="en-GB"/>
          </a:p>
        </p:txBody>
      </p:sp>
      <p:sp>
        <p:nvSpPr>
          <p:cNvPr id="225282" name="Rectangle 2"/>
          <p:cNvSpPr>
            <a:spLocks noGrp="1" noChangeArrowheads="1"/>
          </p:cNvSpPr>
          <p:nvPr>
            <p:ph type="title"/>
          </p:nvPr>
        </p:nvSpPr>
        <p:spPr>
          <a:xfrm>
            <a:off x="1828800" y="274638"/>
            <a:ext cx="8382000" cy="1143000"/>
          </a:xfrm>
        </p:spPr>
        <p:txBody>
          <a:bodyPr/>
          <a:lstStyle/>
          <a:p>
            <a:pPr eaLnBrk="1" hangingPunct="1">
              <a:defRPr/>
            </a:pPr>
            <a:r>
              <a:rPr lang="en-GB" sz="3600" dirty="0"/>
              <a:t>Extension “Salesman Bonus” </a:t>
            </a:r>
            <a:br>
              <a:rPr lang="en-GB" sz="3600" dirty="0"/>
            </a:br>
            <a:r>
              <a:rPr lang="en-GB" sz="3600" dirty="0"/>
              <a:t>Program 2.1c</a:t>
            </a:r>
          </a:p>
        </p:txBody>
      </p:sp>
      <p:sp>
        <p:nvSpPr>
          <p:cNvPr id="225283" name="Rectangle 3"/>
          <p:cNvSpPr>
            <a:spLocks noGrp="1" noChangeArrowheads="1"/>
          </p:cNvSpPr>
          <p:nvPr>
            <p:ph type="body" idx="1"/>
          </p:nvPr>
        </p:nvSpPr>
        <p:spPr/>
        <p:txBody>
          <a:bodyPr/>
          <a:lstStyle/>
          <a:p>
            <a:pPr eaLnBrk="1" hangingPunct="1">
              <a:defRPr/>
            </a:pPr>
            <a:r>
              <a:rPr lang="en-GB" sz="2800" dirty="0"/>
              <a:t>Write a program for a salesman to input the total value of their sales this year and give their bonus:</a:t>
            </a:r>
          </a:p>
          <a:p>
            <a:pPr lvl="1" eaLnBrk="1" hangingPunct="1">
              <a:defRPr/>
            </a:pPr>
            <a:r>
              <a:rPr lang="en-GB" sz="2400" dirty="0"/>
              <a:t>&gt;= </a:t>
            </a:r>
            <a:r>
              <a:rPr lang="en-GB" sz="2400" dirty="0">
                <a:cs typeface="Arial" charset="0"/>
              </a:rPr>
              <a:t>€100,000 then their bonus = €10,000.</a:t>
            </a:r>
          </a:p>
          <a:p>
            <a:pPr lvl="1" eaLnBrk="1" hangingPunct="1">
              <a:defRPr/>
            </a:pPr>
            <a:r>
              <a:rPr lang="en-GB" sz="2400" dirty="0">
                <a:cs typeface="Arial" charset="0"/>
              </a:rPr>
              <a:t>From €70,000 to €99,999.99 then their bonus = €7,000.</a:t>
            </a:r>
          </a:p>
          <a:p>
            <a:pPr lvl="1" eaLnBrk="1" hangingPunct="1">
              <a:defRPr/>
            </a:pPr>
            <a:r>
              <a:rPr lang="en-GB" sz="2400" dirty="0">
                <a:cs typeface="Arial" charset="0"/>
              </a:rPr>
              <a:t>From €50,000 to €69,999.99 then their bonus = €4,000.</a:t>
            </a:r>
          </a:p>
          <a:p>
            <a:pPr lvl="1" eaLnBrk="1" hangingPunct="1">
              <a:defRPr/>
            </a:pPr>
            <a:r>
              <a:rPr lang="en-GB" sz="2400" dirty="0">
                <a:cs typeface="Arial" charset="0"/>
              </a:rPr>
              <a:t>&lt; then 50,000 then they receive no bonus.</a:t>
            </a:r>
          </a:p>
          <a:p>
            <a:pPr lvl="2" eaLnBrk="1" hangingPunct="1">
              <a:defRPr/>
            </a:pPr>
            <a:r>
              <a:rPr lang="en-GB" sz="2000" dirty="0">
                <a:cs typeface="Arial" charset="0"/>
              </a:rPr>
              <a:t>Extension:</a:t>
            </a:r>
          </a:p>
          <a:p>
            <a:pPr lvl="3" eaLnBrk="1" hangingPunct="1">
              <a:defRPr/>
            </a:pPr>
            <a:r>
              <a:rPr lang="en-GB" sz="1800" dirty="0">
                <a:cs typeface="Arial" charset="0"/>
              </a:rPr>
              <a:t>What inputs should be disallowed here? Extend the program to disallow these kind of inputs.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cision 3"/>
          <p:cNvSpPr/>
          <p:nvPr/>
        </p:nvSpPr>
        <p:spPr>
          <a:xfrm>
            <a:off x="431371" y="188640"/>
            <a:ext cx="2784309" cy="864096"/>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if </a:t>
            </a: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&lt; 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Flowchart: Decision 5"/>
          <p:cNvSpPr/>
          <p:nvPr/>
        </p:nvSpPr>
        <p:spPr>
          <a:xfrm>
            <a:off x="2773893" y="847545"/>
            <a:ext cx="3388920" cy="1121665"/>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100000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6"/>
          <p:cNvSpPr/>
          <p:nvPr/>
        </p:nvSpPr>
        <p:spPr>
          <a:xfrm>
            <a:off x="556651" y="1771595"/>
            <a:ext cx="2810053"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("Error")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Rectangle 7"/>
          <p:cNvSpPr/>
          <p:nvPr/>
        </p:nvSpPr>
        <p:spPr>
          <a:xfrm>
            <a:off x="1401090" y="5655592"/>
            <a:ext cx="840093"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End Sub</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Flowchart: Decision 8"/>
          <p:cNvSpPr/>
          <p:nvPr/>
        </p:nvSpPr>
        <p:spPr>
          <a:xfrm>
            <a:off x="4977191" y="1784082"/>
            <a:ext cx="3388920" cy="1111478"/>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70000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Rectangle 10"/>
          <p:cNvSpPr/>
          <p:nvPr/>
        </p:nvSpPr>
        <p:spPr>
          <a:xfrm>
            <a:off x="2457577" y="2800578"/>
            <a:ext cx="3366261"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(“Bonus: 10000”)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Rectangle 11"/>
          <p:cNvSpPr/>
          <p:nvPr/>
        </p:nvSpPr>
        <p:spPr>
          <a:xfrm>
            <a:off x="5397911" y="3690212"/>
            <a:ext cx="3257852"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(“Bonus: 7000”)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Rectangle 12"/>
          <p:cNvSpPr/>
          <p:nvPr/>
        </p:nvSpPr>
        <p:spPr>
          <a:xfrm>
            <a:off x="7623061" y="4604444"/>
            <a:ext cx="3255342"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(“Bonus: 4000”)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TextBox 13"/>
          <p:cNvSpPr txBox="1"/>
          <p:nvPr/>
        </p:nvSpPr>
        <p:spPr>
          <a:xfrm>
            <a:off x="7778665" y="175112"/>
            <a:ext cx="326288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Program – Very poor Style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8" name="Straight Arrow Connector 17"/>
          <p:cNvCxnSpPr/>
          <p:nvPr/>
        </p:nvCxnSpPr>
        <p:spPr>
          <a:xfrm>
            <a:off x="1775520" y="1052736"/>
            <a:ext cx="0" cy="73134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743643" y="1196354"/>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TextBox 22"/>
          <p:cNvSpPr txBox="1"/>
          <p:nvPr/>
        </p:nvSpPr>
        <p:spPr>
          <a:xfrm>
            <a:off x="3759867" y="2203643"/>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24" name="Straight Arrow Connector 23"/>
          <p:cNvCxnSpPr>
            <a:stCxn id="6" idx="2"/>
          </p:cNvCxnSpPr>
          <p:nvPr/>
        </p:nvCxnSpPr>
        <p:spPr>
          <a:xfrm>
            <a:off x="4468353" y="1969210"/>
            <a:ext cx="0" cy="83136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4" idx="3"/>
            <a:endCxn id="6" idx="0"/>
          </p:cNvCxnSpPr>
          <p:nvPr/>
        </p:nvCxnSpPr>
        <p:spPr>
          <a:xfrm>
            <a:off x="3215681" y="620688"/>
            <a:ext cx="1252673" cy="226856"/>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6" idx="3"/>
            <a:endCxn id="9" idx="0"/>
          </p:cNvCxnSpPr>
          <p:nvPr/>
        </p:nvCxnSpPr>
        <p:spPr>
          <a:xfrm>
            <a:off x="6162814" y="1408378"/>
            <a:ext cx="508837" cy="375705"/>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9" idx="3"/>
            <a:endCxn id="101" idx="0"/>
          </p:cNvCxnSpPr>
          <p:nvPr/>
        </p:nvCxnSpPr>
        <p:spPr>
          <a:xfrm>
            <a:off x="8366111" y="2339821"/>
            <a:ext cx="741684" cy="337066"/>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642487" y="266610"/>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TextBox 41"/>
          <p:cNvSpPr txBox="1"/>
          <p:nvPr/>
        </p:nvSpPr>
        <p:spPr>
          <a:xfrm>
            <a:off x="6137924" y="1052736"/>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3" name="TextBox 42"/>
          <p:cNvSpPr txBox="1"/>
          <p:nvPr/>
        </p:nvSpPr>
        <p:spPr>
          <a:xfrm>
            <a:off x="8372349" y="2031464"/>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55" name="Straight Arrow Connector 54"/>
          <p:cNvCxnSpPr>
            <a:endCxn id="8" idx="0"/>
          </p:cNvCxnSpPr>
          <p:nvPr/>
        </p:nvCxnSpPr>
        <p:spPr>
          <a:xfrm>
            <a:off x="1775520" y="2216130"/>
            <a:ext cx="45616" cy="34394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4877225" y="3232628"/>
            <a:ext cx="0" cy="2638989"/>
          </a:xfrm>
          <a:prstGeom prst="straightConnector1">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a:off x="7402131" y="4122260"/>
            <a:ext cx="1" cy="1749356"/>
          </a:xfrm>
          <a:prstGeom prst="straightConnector1">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8477415" y="5036492"/>
            <a:ext cx="2963" cy="811874"/>
          </a:xfrm>
          <a:prstGeom prst="straightConnector1">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86" idx="1"/>
            <a:endCxn id="8" idx="3"/>
          </p:cNvCxnSpPr>
          <p:nvPr/>
        </p:nvCxnSpPr>
        <p:spPr>
          <a:xfrm flipH="1">
            <a:off x="2241183" y="5871616"/>
            <a:ext cx="686661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8991749" y="1257691"/>
            <a:ext cx="18389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srgbClr val="FF0000"/>
                </a:solidFill>
                <a:effectLst/>
                <a:uLnTx/>
                <a:uFillTx/>
                <a:latin typeface="Calibri"/>
                <a:ea typeface="+mn-ea"/>
                <a:cs typeface="+mn-cs"/>
              </a:rPr>
              <a:t>1 If / </a:t>
            </a:r>
            <a:r>
              <a:rPr kumimoji="0" lang="en-HK" sz="1800" b="0" i="0" u="none" strike="noStrike" kern="1200" cap="none" spc="0" normalizeH="0" baseline="0" noProof="0" dirty="0" err="1">
                <a:ln>
                  <a:noFill/>
                </a:ln>
                <a:solidFill>
                  <a:srgbClr val="FF0000"/>
                </a:solidFill>
                <a:effectLst/>
                <a:uLnTx/>
                <a:uFillTx/>
                <a:latin typeface="Calibri"/>
                <a:ea typeface="+mn-ea"/>
                <a:cs typeface="+mn-cs"/>
              </a:rPr>
              <a:t>ElseIf</a:t>
            </a:r>
            <a:r>
              <a:rPr kumimoji="0" lang="en-HK" sz="1800" b="0" i="0" u="none" strike="noStrike" kern="1200" cap="none" spc="0" normalizeH="0" baseline="0" noProof="0" dirty="0">
                <a:ln>
                  <a:noFill/>
                </a:ln>
                <a:solidFill>
                  <a:srgbClr val="FF0000"/>
                </a:solidFill>
                <a:effectLst/>
                <a:uLnTx/>
                <a:uFillTx/>
                <a:latin typeface="Calibri"/>
                <a:ea typeface="+mn-ea"/>
                <a:cs typeface="+mn-cs"/>
              </a:rPr>
              <a:t> ‘block’</a:t>
            </a:r>
            <a:endParaRPr kumimoji="0" lang="en-US" sz="1800" b="0" i="0" u="none" strike="noStrike" kern="1200" cap="none" spc="0" normalizeH="0" baseline="0" noProof="0" dirty="0">
              <a:ln>
                <a:noFill/>
              </a:ln>
              <a:solidFill>
                <a:srgbClr val="FF0000"/>
              </a:solidFill>
              <a:effectLst/>
              <a:uLnTx/>
              <a:uFillTx/>
              <a:latin typeface="Calibri"/>
              <a:ea typeface="+mn-ea"/>
              <a:cs typeface="+mn-cs"/>
            </a:endParaRPr>
          </a:p>
        </p:txBody>
      </p:sp>
      <p:sp>
        <p:nvSpPr>
          <p:cNvPr id="80" name="Oval 79"/>
          <p:cNvSpPr/>
          <p:nvPr/>
        </p:nvSpPr>
        <p:spPr>
          <a:xfrm rot="1087895">
            <a:off x="-344617" y="858182"/>
            <a:ext cx="13926249" cy="4500220"/>
          </a:xfrm>
          <a:prstGeom prst="ellipse">
            <a:avLst/>
          </a:prstGeom>
          <a:noFill/>
          <a:ln w="31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86" name="Rectangle 85"/>
          <p:cNvSpPr/>
          <p:nvPr/>
        </p:nvSpPr>
        <p:spPr>
          <a:xfrm>
            <a:off x="9107796" y="5655592"/>
            <a:ext cx="2908342"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(“Bonus: 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9" name="TextBox 88"/>
          <p:cNvSpPr txBox="1"/>
          <p:nvPr/>
        </p:nvSpPr>
        <p:spPr>
          <a:xfrm>
            <a:off x="10655749" y="2921368"/>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1" name="Flowchart: Decision 100"/>
          <p:cNvSpPr/>
          <p:nvPr/>
        </p:nvSpPr>
        <p:spPr>
          <a:xfrm>
            <a:off x="7729669" y="2676887"/>
            <a:ext cx="2756252" cy="1111478"/>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50000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4" name="TextBox 103"/>
          <p:cNvSpPr txBox="1"/>
          <p:nvPr/>
        </p:nvSpPr>
        <p:spPr>
          <a:xfrm>
            <a:off x="9072331" y="3893615"/>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2" name="Flowchart: Decision 111"/>
          <p:cNvSpPr/>
          <p:nvPr/>
        </p:nvSpPr>
        <p:spPr>
          <a:xfrm>
            <a:off x="9821065" y="3432867"/>
            <a:ext cx="2756252" cy="1111478"/>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&lt;= 50000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9" name="TextBox 128"/>
          <p:cNvSpPr txBox="1"/>
          <p:nvPr/>
        </p:nvSpPr>
        <p:spPr>
          <a:xfrm>
            <a:off x="6032925" y="3138084"/>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30" name="Straight Arrow Connector 129"/>
          <p:cNvCxnSpPr/>
          <p:nvPr/>
        </p:nvCxnSpPr>
        <p:spPr>
          <a:xfrm flipH="1">
            <a:off x="6671651" y="2903650"/>
            <a:ext cx="413" cy="786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p:nvPr/>
        </p:nvCxnSpPr>
        <p:spPr>
          <a:xfrm flipH="1">
            <a:off x="9112551" y="3798836"/>
            <a:ext cx="413" cy="786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3" name="Elbow Connector 132"/>
          <p:cNvCxnSpPr>
            <a:endCxn id="112" idx="0"/>
          </p:cNvCxnSpPr>
          <p:nvPr/>
        </p:nvCxnSpPr>
        <p:spPr>
          <a:xfrm>
            <a:off x="10457506" y="3232627"/>
            <a:ext cx="741685" cy="200241"/>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p:nvPr/>
        </p:nvCxnSpPr>
        <p:spPr>
          <a:xfrm flipH="1">
            <a:off x="11226213" y="4544346"/>
            <a:ext cx="1" cy="111124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8" name="TextBox 137"/>
          <p:cNvSpPr txBox="1"/>
          <p:nvPr/>
        </p:nvSpPr>
        <p:spPr>
          <a:xfrm>
            <a:off x="11226213" y="4851826"/>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0" name="TextBox 39"/>
          <p:cNvSpPr txBox="1"/>
          <p:nvPr/>
        </p:nvSpPr>
        <p:spPr>
          <a:xfrm>
            <a:off x="10965449" y="1712381"/>
            <a:ext cx="1208497" cy="830997"/>
          </a:xfrm>
          <a:prstGeom prst="rect">
            <a:avLst/>
          </a:prstGeom>
          <a:noFill/>
          <a:ln>
            <a:solidFill>
              <a:srgbClr val="FF0000"/>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Calibri"/>
                <a:ea typeface="+mn-ea"/>
                <a:cs typeface="+mn-cs"/>
              </a:rPr>
              <a:t>There is no need for the final </a:t>
            </a:r>
            <a:r>
              <a:rPr kumimoji="0" lang="en-GB" sz="1600" b="0" i="0" u="none" strike="noStrike" kern="1200" cap="none" spc="0" normalizeH="0" baseline="0" noProof="0" dirty="0" err="1">
                <a:ln>
                  <a:noFill/>
                </a:ln>
                <a:solidFill>
                  <a:srgbClr val="FF0000"/>
                </a:solidFill>
                <a:effectLst/>
                <a:uLnTx/>
                <a:uFillTx/>
                <a:latin typeface="Calibri"/>
                <a:ea typeface="+mn-ea"/>
                <a:cs typeface="+mn-cs"/>
              </a:rPr>
              <a:t>ElseIf</a:t>
            </a:r>
            <a:endParaRPr kumimoji="0" lang="en-GB" sz="1600" b="0" i="0" u="none" strike="noStrike" kern="1200" cap="none" spc="0" normalizeH="0" baseline="0" noProof="0" dirty="0">
              <a:ln>
                <a:noFill/>
              </a:ln>
              <a:solidFill>
                <a:srgbClr val="FF0000"/>
              </a:solidFill>
              <a:effectLst/>
              <a:uLnTx/>
              <a:uFillTx/>
              <a:latin typeface="Calibri"/>
              <a:ea typeface="+mn-ea"/>
              <a:cs typeface="+mn-cs"/>
            </a:endParaRPr>
          </a:p>
        </p:txBody>
      </p:sp>
      <p:sp>
        <p:nvSpPr>
          <p:cNvPr id="44" name="Rectangle 43"/>
          <p:cNvSpPr/>
          <p:nvPr/>
        </p:nvSpPr>
        <p:spPr>
          <a:xfrm>
            <a:off x="10962143" y="1623874"/>
            <a:ext cx="1226551" cy="9356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FF0000"/>
                </a:solidFill>
                <a:effectLst/>
                <a:uLnTx/>
                <a:uFillTx/>
                <a:latin typeface="Calibri"/>
                <a:ea typeface="+mn-ea"/>
                <a:cs typeface="+mn-cs"/>
              </a:rPr>
              <a:t>What’s the problem?</a:t>
            </a:r>
          </a:p>
        </p:txBody>
      </p:sp>
    </p:spTree>
    <p:extLst>
      <p:ext uri="{BB962C8B-B14F-4D97-AF65-F5344CB8AC3E}">
        <p14:creationId xmlns:p14="http://schemas.microsoft.com/office/powerpoint/2010/main" val="169664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grpId="1" nodeType="withEffect">
                                  <p:stCondLst>
                                    <p:cond delay="0"/>
                                  </p:stCondLst>
                                  <p:endCondLst>
                                    <p:cond evt="onNext" delay="0">
                                      <p:tgtEl>
                                        <p:sldTgt/>
                                      </p:tgtEl>
                                    </p:cond>
                                  </p:endCondLst>
                                  <p:childTnLst>
                                    <p:animScale>
                                      <p:cBhvr>
                                        <p:cTn id="6" dur="2000" fill="hold"/>
                                        <p:tgtEl>
                                          <p:spTgt spid="44"/>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4"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3392" y="476673"/>
            <a:ext cx="10972800" cy="5865515"/>
          </a:xfrm>
        </p:spPr>
        <p:txBody>
          <a:bodyPr>
            <a:normAutofit/>
          </a:bodyPr>
          <a:lstStyle/>
          <a:p>
            <a:pPr marL="0" indent="0">
              <a:buNone/>
            </a:pPr>
            <a:r>
              <a:rPr lang="en-US" dirty="0"/>
              <a:t>If </a:t>
            </a:r>
            <a:r>
              <a:rPr lang="en-US" dirty="0" err="1"/>
              <a:t>TotalValue</a:t>
            </a:r>
            <a:r>
              <a:rPr lang="en-US" dirty="0"/>
              <a:t> &lt; 0 Then</a:t>
            </a:r>
          </a:p>
          <a:p>
            <a:pPr marL="0" indent="0">
              <a:buNone/>
            </a:pPr>
            <a:r>
              <a:rPr lang="en-US" dirty="0"/>
              <a:t>	</a:t>
            </a:r>
            <a:r>
              <a:rPr lang="en-HK" dirty="0"/>
              <a:t> </a:t>
            </a:r>
            <a:r>
              <a:rPr lang="en-HK" dirty="0" err="1"/>
              <a:t>Console.WriteLine</a:t>
            </a:r>
            <a:r>
              <a:rPr lang="en-HK" dirty="0"/>
              <a:t>(“Error”)</a:t>
            </a:r>
            <a:endParaRPr lang="en-US" dirty="0"/>
          </a:p>
          <a:p>
            <a:pPr marL="0" indent="0">
              <a:buNone/>
            </a:pPr>
            <a:r>
              <a:rPr lang="en-US" dirty="0" err="1"/>
              <a:t>ElseIf</a:t>
            </a:r>
            <a:r>
              <a:rPr lang="en-US" dirty="0"/>
              <a:t> </a:t>
            </a:r>
            <a:r>
              <a:rPr lang="en-US" dirty="0" err="1"/>
              <a:t>TotalValue</a:t>
            </a:r>
            <a:r>
              <a:rPr lang="en-US" dirty="0"/>
              <a:t> &gt;= 100000 Then</a:t>
            </a:r>
          </a:p>
          <a:p>
            <a:pPr marL="0" indent="0">
              <a:buNone/>
            </a:pPr>
            <a:r>
              <a:rPr lang="en-US" dirty="0"/>
              <a:t>	</a:t>
            </a:r>
            <a:r>
              <a:rPr lang="en-US" dirty="0" err="1"/>
              <a:t>Console.WriteLine</a:t>
            </a:r>
            <a:r>
              <a:rPr lang="en-US" dirty="0"/>
              <a:t>(“Bonus: 10000”)  </a:t>
            </a:r>
          </a:p>
          <a:p>
            <a:pPr marL="0" indent="0">
              <a:buNone/>
            </a:pPr>
            <a:r>
              <a:rPr lang="en-US" dirty="0" err="1"/>
              <a:t>ElseIf</a:t>
            </a:r>
            <a:r>
              <a:rPr lang="en-US" dirty="0"/>
              <a:t> </a:t>
            </a:r>
            <a:r>
              <a:rPr lang="en-US" dirty="0" err="1"/>
              <a:t>TotalValue</a:t>
            </a:r>
            <a:r>
              <a:rPr lang="en-US" dirty="0"/>
              <a:t> &gt;= 70000 Then</a:t>
            </a:r>
          </a:p>
          <a:p>
            <a:pPr marL="0" indent="0">
              <a:buNone/>
            </a:pPr>
            <a:r>
              <a:rPr lang="en-US" dirty="0"/>
              <a:t>	 </a:t>
            </a:r>
            <a:r>
              <a:rPr lang="en-US" dirty="0" err="1"/>
              <a:t>Console.WriteLine</a:t>
            </a:r>
            <a:r>
              <a:rPr lang="en-US" dirty="0"/>
              <a:t>(“Bonus: 7000”)</a:t>
            </a:r>
          </a:p>
          <a:p>
            <a:pPr marL="0" indent="0">
              <a:buNone/>
            </a:pPr>
            <a:r>
              <a:rPr lang="en-US" dirty="0" err="1"/>
              <a:t>ElseIf</a:t>
            </a:r>
            <a:r>
              <a:rPr lang="en-US" dirty="0"/>
              <a:t> </a:t>
            </a:r>
            <a:r>
              <a:rPr lang="en-US" dirty="0" err="1"/>
              <a:t>TotalValue</a:t>
            </a:r>
            <a:r>
              <a:rPr lang="en-US" dirty="0"/>
              <a:t> &gt;= 50000 Then</a:t>
            </a:r>
          </a:p>
          <a:p>
            <a:pPr marL="0" indent="0">
              <a:buNone/>
            </a:pPr>
            <a:r>
              <a:rPr lang="en-US" dirty="0"/>
              <a:t>	 </a:t>
            </a:r>
            <a:r>
              <a:rPr lang="en-US" dirty="0" err="1"/>
              <a:t>Console.WriteLine</a:t>
            </a:r>
            <a:r>
              <a:rPr lang="en-US" dirty="0"/>
              <a:t>(“Bonus: 10000”)</a:t>
            </a:r>
          </a:p>
          <a:p>
            <a:pPr marL="0" indent="0">
              <a:buNone/>
            </a:pPr>
            <a:r>
              <a:rPr lang="en-US" dirty="0" err="1"/>
              <a:t>ElseIf</a:t>
            </a:r>
            <a:r>
              <a:rPr lang="en-US" dirty="0"/>
              <a:t> </a:t>
            </a:r>
            <a:r>
              <a:rPr lang="en-US" dirty="0" err="1"/>
              <a:t>TotalValue</a:t>
            </a:r>
            <a:r>
              <a:rPr lang="en-US" dirty="0"/>
              <a:t> &lt; 50000 Then</a:t>
            </a:r>
          </a:p>
          <a:p>
            <a:pPr marL="0" indent="0">
              <a:buNone/>
            </a:pPr>
            <a:r>
              <a:rPr lang="en-US" dirty="0"/>
              <a:t>	</a:t>
            </a:r>
            <a:r>
              <a:rPr lang="en-US" dirty="0" err="1"/>
              <a:t>Console.WriteLine</a:t>
            </a:r>
            <a:r>
              <a:rPr lang="en-US" dirty="0"/>
              <a:t>(“Bonus: 0”) </a:t>
            </a:r>
          </a:p>
          <a:p>
            <a:pPr marL="0" indent="0">
              <a:buNone/>
            </a:pPr>
            <a:r>
              <a:rPr lang="en-US" dirty="0"/>
              <a:t>End If</a:t>
            </a:r>
          </a:p>
        </p:txBody>
      </p:sp>
      <p:sp>
        <p:nvSpPr>
          <p:cNvPr id="4" name="TextBox 3"/>
          <p:cNvSpPr txBox="1"/>
          <p:nvPr/>
        </p:nvSpPr>
        <p:spPr>
          <a:xfrm>
            <a:off x="7778665" y="175112"/>
            <a:ext cx="326288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Program – Very poor Style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TextBox 4"/>
          <p:cNvSpPr txBox="1"/>
          <p:nvPr/>
        </p:nvSpPr>
        <p:spPr>
          <a:xfrm>
            <a:off x="7007151" y="4499826"/>
            <a:ext cx="1208497" cy="830997"/>
          </a:xfrm>
          <a:prstGeom prst="rect">
            <a:avLst/>
          </a:prstGeom>
          <a:noFill/>
          <a:ln>
            <a:solidFill>
              <a:srgbClr val="FF0000"/>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Calibri"/>
                <a:ea typeface="+mn-ea"/>
                <a:cs typeface="+mn-cs"/>
              </a:rPr>
              <a:t>There is no need for the final </a:t>
            </a:r>
            <a:r>
              <a:rPr kumimoji="0" lang="en-GB" sz="1600" b="0" i="0" u="none" strike="noStrike" kern="1200" cap="none" spc="0" normalizeH="0" baseline="0" noProof="0" dirty="0" err="1">
                <a:ln>
                  <a:noFill/>
                </a:ln>
                <a:solidFill>
                  <a:srgbClr val="FF0000"/>
                </a:solidFill>
                <a:effectLst/>
                <a:uLnTx/>
                <a:uFillTx/>
                <a:latin typeface="Calibri"/>
                <a:ea typeface="+mn-ea"/>
                <a:cs typeface="+mn-cs"/>
              </a:rPr>
              <a:t>ElseIf</a:t>
            </a:r>
            <a:endParaRPr kumimoji="0" lang="en-GB" sz="1600" b="0" i="0" u="none" strike="noStrike" kern="1200" cap="none" spc="0" normalizeH="0" baseline="0" noProof="0" dirty="0">
              <a:ln>
                <a:noFill/>
              </a:ln>
              <a:solidFill>
                <a:srgbClr val="FF0000"/>
              </a:solidFill>
              <a:effectLst/>
              <a:uLnTx/>
              <a:uFillTx/>
              <a:latin typeface="Calibri"/>
              <a:ea typeface="+mn-ea"/>
              <a:cs typeface="+mn-cs"/>
            </a:endParaRPr>
          </a:p>
        </p:txBody>
      </p:sp>
      <p:cxnSp>
        <p:nvCxnSpPr>
          <p:cNvPr id="6" name="Straight Arrow Connector 5"/>
          <p:cNvCxnSpPr/>
          <p:nvPr/>
        </p:nvCxnSpPr>
        <p:spPr>
          <a:xfrm flipH="1">
            <a:off x="6128789" y="4763729"/>
            <a:ext cx="878362" cy="0"/>
          </a:xfrm>
          <a:prstGeom prst="straightConnector1">
            <a:avLst/>
          </a:prstGeom>
          <a:ln>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128789" y="4499826"/>
            <a:ext cx="3156155" cy="10119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F0000"/>
                </a:solidFill>
                <a:effectLst/>
                <a:uLnTx/>
                <a:uFillTx/>
                <a:latin typeface="Calibri"/>
                <a:ea typeface="+mn-ea"/>
                <a:cs typeface="+mn-cs"/>
              </a:rPr>
              <a:t>What’s the problem?</a:t>
            </a:r>
          </a:p>
        </p:txBody>
      </p:sp>
    </p:spTree>
    <p:extLst>
      <p:ext uri="{BB962C8B-B14F-4D97-AF65-F5344CB8AC3E}">
        <p14:creationId xmlns:p14="http://schemas.microsoft.com/office/powerpoint/2010/main" val="148365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grpId="1" nodeType="withEffect">
                                  <p:stCondLst>
                                    <p:cond delay="0"/>
                                  </p:stCondLst>
                                  <p:endCondLst>
                                    <p:cond evt="onNext" delay="0">
                                      <p:tgtEl>
                                        <p:sldTgt/>
                                      </p:tgtEl>
                                    </p:cond>
                                  </p:endCondLst>
                                  <p:childTnLst>
                                    <p:animScale>
                                      <p:cBhvr>
                                        <p:cTn id="6" dur="1000" fill="hold"/>
                                        <p:tgtEl>
                                          <p:spTgt spid="9"/>
                                        </p:tgtEl>
                                      </p:cBhvr>
                                      <p:by x="110000" y="110000"/>
                                    </p:animScale>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cision 3"/>
          <p:cNvSpPr/>
          <p:nvPr/>
        </p:nvSpPr>
        <p:spPr>
          <a:xfrm>
            <a:off x="431371" y="188640"/>
            <a:ext cx="2784309" cy="864096"/>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If </a:t>
            </a: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&lt; 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Flowchart: Decision 5"/>
          <p:cNvSpPr/>
          <p:nvPr/>
        </p:nvSpPr>
        <p:spPr>
          <a:xfrm>
            <a:off x="3174797" y="919986"/>
            <a:ext cx="3388920" cy="1121665"/>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100000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6"/>
          <p:cNvSpPr/>
          <p:nvPr/>
        </p:nvSpPr>
        <p:spPr>
          <a:xfrm>
            <a:off x="618600" y="1784082"/>
            <a:ext cx="2678387"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("Error")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Rectangle 7"/>
          <p:cNvSpPr/>
          <p:nvPr/>
        </p:nvSpPr>
        <p:spPr>
          <a:xfrm>
            <a:off x="1401090" y="5655592"/>
            <a:ext cx="840093"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End Sub</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Flowchart: Decision 8"/>
          <p:cNvSpPr/>
          <p:nvPr/>
        </p:nvSpPr>
        <p:spPr>
          <a:xfrm>
            <a:off x="5684965" y="1794665"/>
            <a:ext cx="3388920" cy="1111478"/>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70000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Rectangle 10"/>
          <p:cNvSpPr/>
          <p:nvPr/>
        </p:nvSpPr>
        <p:spPr>
          <a:xfrm>
            <a:off x="2616234" y="2800578"/>
            <a:ext cx="3359314"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(“Bonus: 10000”)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Rectangle 11"/>
          <p:cNvSpPr/>
          <p:nvPr/>
        </p:nvSpPr>
        <p:spPr>
          <a:xfrm>
            <a:off x="5597247" y="3690212"/>
            <a:ext cx="326702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(“Bonus: 7000”)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Rectangle 12"/>
          <p:cNvSpPr/>
          <p:nvPr/>
        </p:nvSpPr>
        <p:spPr>
          <a:xfrm>
            <a:off x="7933315" y="4604444"/>
            <a:ext cx="347825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(“Bonus: 4000”)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TextBox 13"/>
          <p:cNvSpPr txBox="1"/>
          <p:nvPr/>
        </p:nvSpPr>
        <p:spPr>
          <a:xfrm>
            <a:off x="9014549" y="175113"/>
            <a:ext cx="304715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Program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 Better but still poor Style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8" name="Straight Arrow Connector 17"/>
          <p:cNvCxnSpPr/>
          <p:nvPr/>
        </p:nvCxnSpPr>
        <p:spPr>
          <a:xfrm>
            <a:off x="1775520" y="1052736"/>
            <a:ext cx="0" cy="73134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743643" y="1196354"/>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TextBox 22"/>
          <p:cNvSpPr txBox="1"/>
          <p:nvPr/>
        </p:nvSpPr>
        <p:spPr>
          <a:xfrm>
            <a:off x="4199037" y="2115765"/>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24" name="Straight Arrow Connector 23"/>
          <p:cNvCxnSpPr>
            <a:stCxn id="6" idx="2"/>
          </p:cNvCxnSpPr>
          <p:nvPr/>
        </p:nvCxnSpPr>
        <p:spPr>
          <a:xfrm>
            <a:off x="4869257" y="2041650"/>
            <a:ext cx="20611" cy="7589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7379426" y="2906143"/>
            <a:ext cx="22705" cy="76911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671651" y="2906143"/>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34" name="Elbow Connector 33"/>
          <p:cNvCxnSpPr>
            <a:stCxn id="4" idx="3"/>
            <a:endCxn id="6" idx="0"/>
          </p:cNvCxnSpPr>
          <p:nvPr/>
        </p:nvCxnSpPr>
        <p:spPr>
          <a:xfrm>
            <a:off x="3215681" y="620689"/>
            <a:ext cx="1653577" cy="299297"/>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6" idx="3"/>
            <a:endCxn id="9" idx="0"/>
          </p:cNvCxnSpPr>
          <p:nvPr/>
        </p:nvCxnSpPr>
        <p:spPr>
          <a:xfrm>
            <a:off x="6563718" y="1480819"/>
            <a:ext cx="815708" cy="313847"/>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9" idx="3"/>
            <a:endCxn id="101" idx="0"/>
          </p:cNvCxnSpPr>
          <p:nvPr/>
        </p:nvCxnSpPr>
        <p:spPr>
          <a:xfrm>
            <a:off x="9073886" y="2350405"/>
            <a:ext cx="742725" cy="326483"/>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642487" y="266610"/>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TextBox 41"/>
          <p:cNvSpPr txBox="1"/>
          <p:nvPr/>
        </p:nvSpPr>
        <p:spPr>
          <a:xfrm>
            <a:off x="6563717" y="1165394"/>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3" name="TextBox 42"/>
          <p:cNvSpPr txBox="1"/>
          <p:nvPr/>
        </p:nvSpPr>
        <p:spPr>
          <a:xfrm>
            <a:off x="9014549" y="2018977"/>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55" name="Straight Arrow Connector 54"/>
          <p:cNvCxnSpPr>
            <a:endCxn id="8" idx="0"/>
          </p:cNvCxnSpPr>
          <p:nvPr/>
        </p:nvCxnSpPr>
        <p:spPr>
          <a:xfrm>
            <a:off x="1775520" y="2216130"/>
            <a:ext cx="45616" cy="34394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4877225" y="3232628"/>
            <a:ext cx="0" cy="2638989"/>
          </a:xfrm>
          <a:prstGeom prst="straightConnector1">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a:off x="7402131" y="4122260"/>
            <a:ext cx="1" cy="1749356"/>
          </a:xfrm>
          <a:prstGeom prst="straightConnector1">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8419733" y="5048117"/>
            <a:ext cx="2963" cy="811874"/>
          </a:xfrm>
          <a:prstGeom prst="straightConnector1">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86" idx="1"/>
            <a:endCxn id="8" idx="3"/>
          </p:cNvCxnSpPr>
          <p:nvPr/>
        </p:nvCxnSpPr>
        <p:spPr>
          <a:xfrm flipH="1">
            <a:off x="2241183" y="5871616"/>
            <a:ext cx="683270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9838147" y="1066053"/>
            <a:ext cx="18389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srgbClr val="FF0000"/>
                </a:solidFill>
                <a:effectLst/>
                <a:uLnTx/>
                <a:uFillTx/>
                <a:latin typeface="Calibri"/>
                <a:ea typeface="+mn-ea"/>
                <a:cs typeface="+mn-cs"/>
              </a:rPr>
              <a:t>1 If / </a:t>
            </a:r>
            <a:r>
              <a:rPr kumimoji="0" lang="en-HK" sz="1800" b="0" i="0" u="none" strike="noStrike" kern="1200" cap="none" spc="0" normalizeH="0" baseline="0" noProof="0" dirty="0" err="1">
                <a:ln>
                  <a:noFill/>
                </a:ln>
                <a:solidFill>
                  <a:srgbClr val="FF0000"/>
                </a:solidFill>
                <a:effectLst/>
                <a:uLnTx/>
                <a:uFillTx/>
                <a:latin typeface="Calibri"/>
                <a:ea typeface="+mn-ea"/>
                <a:cs typeface="+mn-cs"/>
              </a:rPr>
              <a:t>ElseIf</a:t>
            </a:r>
            <a:r>
              <a:rPr kumimoji="0" lang="en-HK" sz="1800" b="0" i="0" u="none" strike="noStrike" kern="1200" cap="none" spc="0" normalizeH="0" baseline="0" noProof="0" dirty="0">
                <a:ln>
                  <a:noFill/>
                </a:ln>
                <a:solidFill>
                  <a:srgbClr val="FF0000"/>
                </a:solidFill>
                <a:effectLst/>
                <a:uLnTx/>
                <a:uFillTx/>
                <a:latin typeface="Calibri"/>
                <a:ea typeface="+mn-ea"/>
                <a:cs typeface="+mn-cs"/>
              </a:rPr>
              <a:t> ‘block’</a:t>
            </a:r>
            <a:endParaRPr kumimoji="0" lang="en-US" sz="1800" b="0" i="0" u="none" strike="noStrike" kern="1200" cap="none" spc="0" normalizeH="0" baseline="0" noProof="0" dirty="0">
              <a:ln>
                <a:noFill/>
              </a:ln>
              <a:solidFill>
                <a:srgbClr val="FF0000"/>
              </a:solidFill>
              <a:effectLst/>
              <a:uLnTx/>
              <a:uFillTx/>
              <a:latin typeface="Calibri"/>
              <a:ea typeface="+mn-ea"/>
              <a:cs typeface="+mn-cs"/>
            </a:endParaRPr>
          </a:p>
        </p:txBody>
      </p:sp>
      <p:sp>
        <p:nvSpPr>
          <p:cNvPr id="80" name="Oval 79"/>
          <p:cNvSpPr/>
          <p:nvPr/>
        </p:nvSpPr>
        <p:spPr>
          <a:xfrm rot="1107014">
            <a:off x="-17899" y="217267"/>
            <a:ext cx="13170400" cy="5639138"/>
          </a:xfrm>
          <a:prstGeom prst="ellipse">
            <a:avLst/>
          </a:prstGeom>
          <a:noFill/>
          <a:ln w="31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86" name="Rectangle 85"/>
          <p:cNvSpPr/>
          <p:nvPr/>
        </p:nvSpPr>
        <p:spPr>
          <a:xfrm>
            <a:off x="9073885" y="5655592"/>
            <a:ext cx="2942252"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(“Bonus: 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87" name="Elbow Connector 86"/>
          <p:cNvCxnSpPr>
            <a:stCxn id="101" idx="3"/>
          </p:cNvCxnSpPr>
          <p:nvPr/>
        </p:nvCxnSpPr>
        <p:spPr>
          <a:xfrm>
            <a:off x="11511071" y="3232626"/>
            <a:ext cx="332083" cy="2422966"/>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11411573" y="2598202"/>
            <a:ext cx="795602"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Else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1" name="Flowchart: Decision 100"/>
          <p:cNvSpPr/>
          <p:nvPr/>
        </p:nvSpPr>
        <p:spPr>
          <a:xfrm>
            <a:off x="8122151" y="2676887"/>
            <a:ext cx="3388920" cy="1111478"/>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50000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03" name="Straight Arrow Connector 102"/>
          <p:cNvCxnSpPr>
            <a:stCxn id="101" idx="2"/>
          </p:cNvCxnSpPr>
          <p:nvPr/>
        </p:nvCxnSpPr>
        <p:spPr>
          <a:xfrm>
            <a:off x="9816611" y="3788365"/>
            <a:ext cx="12453" cy="8176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9040453" y="3906236"/>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8" name="TextBox 37"/>
          <p:cNvSpPr txBox="1"/>
          <p:nvPr/>
        </p:nvSpPr>
        <p:spPr>
          <a:xfrm>
            <a:off x="4922009" y="4275568"/>
            <a:ext cx="2381400" cy="923330"/>
          </a:xfrm>
          <a:prstGeom prst="rect">
            <a:avLst/>
          </a:prstGeom>
          <a:noFill/>
          <a:ln>
            <a:solidFill>
              <a:srgbClr val="FF0000"/>
            </a:solidFill>
            <a:prstDash val="sysDot"/>
          </a:ln>
        </p:spPr>
        <p:txBody>
          <a:bodyPr wrap="square" rtlCol="0">
            <a:spAutoFit/>
          </a:bodyPr>
          <a:lstStyle/>
          <a:p>
            <a:pPr lvl="0" eaLnBrk="1" fontAlgn="auto" hangingPunct="1">
              <a:spcBef>
                <a:spcPts val="0"/>
              </a:spcBef>
              <a:spcAft>
                <a:spcPts val="0"/>
              </a:spcAft>
              <a:defRPr/>
            </a:pPr>
            <a:r>
              <a:rPr kumimoji="0" lang="en-GB" sz="1800" b="0" i="0" u="none" strike="noStrike" kern="1200" cap="none" spc="0" normalizeH="0" baseline="0" noProof="0" dirty="0">
                <a:ln>
                  <a:noFill/>
                </a:ln>
                <a:solidFill>
                  <a:srgbClr val="FF0000"/>
                </a:solidFill>
                <a:effectLst/>
                <a:uLnTx/>
                <a:uFillTx/>
                <a:latin typeface="Calibri"/>
                <a:ea typeface="+mn-ea"/>
                <a:cs typeface="+mn-cs"/>
              </a:rPr>
              <a:t>The problem is repeating </a:t>
            </a:r>
            <a:r>
              <a:rPr lang="en-HK" sz="1800" dirty="0" err="1">
                <a:solidFill>
                  <a:prstClr val="black"/>
                </a:solidFill>
                <a:latin typeface="Calibri"/>
              </a:rPr>
              <a:t>Console.WriteLine</a:t>
            </a:r>
            <a:r>
              <a:rPr lang="en-HK" sz="1800" dirty="0">
                <a:solidFill>
                  <a:prstClr val="black"/>
                </a:solidFill>
                <a:latin typeface="Calibri"/>
              </a:rPr>
              <a:t>()</a:t>
            </a:r>
            <a:endParaRPr kumimoji="0" lang="en-GB" sz="1800" b="0" i="0" u="none" strike="noStrike" kern="1200" cap="none" spc="0" normalizeH="0" baseline="0" noProof="0" dirty="0">
              <a:ln>
                <a:noFill/>
              </a:ln>
              <a:solidFill>
                <a:srgbClr val="FF0000"/>
              </a:solidFill>
              <a:effectLst/>
              <a:uLnTx/>
              <a:uFillTx/>
              <a:latin typeface="Calibri"/>
              <a:ea typeface="+mn-ea"/>
              <a:cs typeface="+mn-cs"/>
            </a:endParaRPr>
          </a:p>
        </p:txBody>
      </p:sp>
      <p:sp>
        <p:nvSpPr>
          <p:cNvPr id="3" name="Rectangle 2"/>
          <p:cNvSpPr/>
          <p:nvPr/>
        </p:nvSpPr>
        <p:spPr>
          <a:xfrm>
            <a:off x="4889868" y="4289004"/>
            <a:ext cx="2421062" cy="9687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F0000"/>
                </a:solidFill>
                <a:effectLst/>
                <a:uLnTx/>
                <a:uFillTx/>
                <a:latin typeface="Calibri"/>
                <a:ea typeface="+mn-ea"/>
                <a:cs typeface="+mn-cs"/>
              </a:rPr>
              <a:t>What’s the problem?</a:t>
            </a:r>
          </a:p>
        </p:txBody>
      </p:sp>
    </p:spTree>
    <p:extLst>
      <p:ext uri="{BB962C8B-B14F-4D97-AF65-F5344CB8AC3E}">
        <p14:creationId xmlns:p14="http://schemas.microsoft.com/office/powerpoint/2010/main" val="89356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grpId="1" nodeType="withEffect">
                                  <p:stCondLst>
                                    <p:cond delay="0"/>
                                  </p:stCondLst>
                                  <p:endCondLst>
                                    <p:cond evt="onNext" delay="0">
                                      <p:tgtEl>
                                        <p:sldTgt/>
                                      </p:tgtEl>
                                    </p:cond>
                                  </p:endCondLst>
                                  <p:childTnLst>
                                    <p:animScale>
                                      <p:cBhvr>
                                        <p:cTn id="6" dur="1000" fill="hold"/>
                                        <p:tgtEl>
                                          <p:spTgt spid="3"/>
                                        </p:tgtEl>
                                      </p:cBhvr>
                                      <p:by x="105000" y="105000"/>
                                    </p:animScale>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3392" y="476673"/>
            <a:ext cx="10972800" cy="5865515"/>
          </a:xfrm>
        </p:spPr>
        <p:txBody>
          <a:bodyPr>
            <a:normAutofit/>
          </a:bodyPr>
          <a:lstStyle/>
          <a:p>
            <a:pPr marL="0" indent="0">
              <a:buNone/>
            </a:pPr>
            <a:r>
              <a:rPr lang="en-US" dirty="0"/>
              <a:t>If </a:t>
            </a:r>
            <a:r>
              <a:rPr lang="en-US" dirty="0" err="1"/>
              <a:t>TotalValue</a:t>
            </a:r>
            <a:r>
              <a:rPr lang="en-US" dirty="0"/>
              <a:t> &lt; 0 Then</a:t>
            </a:r>
          </a:p>
          <a:p>
            <a:pPr marL="0" indent="0">
              <a:buNone/>
            </a:pPr>
            <a:r>
              <a:rPr lang="en-US" dirty="0"/>
              <a:t>	</a:t>
            </a:r>
            <a:r>
              <a:rPr lang="en-HK" dirty="0"/>
              <a:t> </a:t>
            </a:r>
            <a:r>
              <a:rPr lang="en-HK" dirty="0" err="1"/>
              <a:t>Console.WriteLine</a:t>
            </a:r>
            <a:r>
              <a:rPr lang="en-HK" dirty="0"/>
              <a:t>(“Error”)</a:t>
            </a:r>
            <a:endParaRPr lang="en-US" dirty="0"/>
          </a:p>
          <a:p>
            <a:pPr marL="0" indent="0">
              <a:buNone/>
            </a:pPr>
            <a:r>
              <a:rPr lang="en-US" dirty="0" err="1"/>
              <a:t>ElseIf</a:t>
            </a:r>
            <a:r>
              <a:rPr lang="en-US" dirty="0"/>
              <a:t> </a:t>
            </a:r>
            <a:r>
              <a:rPr lang="en-US" dirty="0" err="1"/>
              <a:t>TotalValue</a:t>
            </a:r>
            <a:r>
              <a:rPr lang="en-US" dirty="0"/>
              <a:t> &gt;= 100000 Then</a:t>
            </a:r>
          </a:p>
          <a:p>
            <a:pPr marL="0" indent="0">
              <a:buNone/>
            </a:pPr>
            <a:r>
              <a:rPr lang="en-US" dirty="0"/>
              <a:t>	</a:t>
            </a:r>
            <a:r>
              <a:rPr lang="en-US" dirty="0" err="1"/>
              <a:t>Console.WriteLine</a:t>
            </a:r>
            <a:r>
              <a:rPr lang="en-US" dirty="0"/>
              <a:t>(“Bonus: 10000”)  </a:t>
            </a:r>
          </a:p>
          <a:p>
            <a:pPr marL="0" indent="0">
              <a:buNone/>
            </a:pPr>
            <a:r>
              <a:rPr lang="en-US" dirty="0" err="1"/>
              <a:t>ElseIf</a:t>
            </a:r>
            <a:r>
              <a:rPr lang="en-US" dirty="0"/>
              <a:t> </a:t>
            </a:r>
            <a:r>
              <a:rPr lang="en-US" dirty="0" err="1"/>
              <a:t>TotalValue</a:t>
            </a:r>
            <a:r>
              <a:rPr lang="en-US" dirty="0"/>
              <a:t> &gt;= 70000 Then</a:t>
            </a:r>
          </a:p>
          <a:p>
            <a:pPr marL="0" indent="0">
              <a:buNone/>
            </a:pPr>
            <a:r>
              <a:rPr lang="en-US" dirty="0"/>
              <a:t>	 </a:t>
            </a:r>
            <a:r>
              <a:rPr lang="en-US" dirty="0" err="1"/>
              <a:t>Console.WriteLine</a:t>
            </a:r>
            <a:r>
              <a:rPr lang="en-US" dirty="0"/>
              <a:t>(“Bonus: 7000”)</a:t>
            </a:r>
          </a:p>
          <a:p>
            <a:pPr marL="0" indent="0">
              <a:buNone/>
            </a:pPr>
            <a:r>
              <a:rPr lang="en-US" dirty="0" err="1"/>
              <a:t>ElseIf</a:t>
            </a:r>
            <a:r>
              <a:rPr lang="en-US" dirty="0"/>
              <a:t> </a:t>
            </a:r>
            <a:r>
              <a:rPr lang="en-US" dirty="0" err="1"/>
              <a:t>TotalValue</a:t>
            </a:r>
            <a:r>
              <a:rPr lang="en-US" dirty="0"/>
              <a:t> &gt;= 50000 Then</a:t>
            </a:r>
          </a:p>
          <a:p>
            <a:pPr marL="0" indent="0">
              <a:buNone/>
            </a:pPr>
            <a:r>
              <a:rPr lang="en-US" dirty="0"/>
              <a:t>	 </a:t>
            </a:r>
            <a:r>
              <a:rPr lang="en-US" dirty="0" err="1"/>
              <a:t>Console.WriteLine</a:t>
            </a:r>
            <a:r>
              <a:rPr lang="en-US" dirty="0"/>
              <a:t>(“Bonus: 10000”)</a:t>
            </a:r>
          </a:p>
          <a:p>
            <a:pPr marL="0" indent="0">
              <a:buNone/>
            </a:pPr>
            <a:r>
              <a:rPr lang="en-US" dirty="0"/>
              <a:t>Else</a:t>
            </a:r>
          </a:p>
          <a:p>
            <a:pPr marL="0" indent="0">
              <a:buNone/>
            </a:pPr>
            <a:r>
              <a:rPr lang="en-US" dirty="0"/>
              <a:t>	</a:t>
            </a:r>
            <a:r>
              <a:rPr lang="en-US" dirty="0" err="1"/>
              <a:t>Console.WriteLine</a:t>
            </a:r>
            <a:r>
              <a:rPr lang="en-US" dirty="0"/>
              <a:t>(“Bonus: 0”) </a:t>
            </a:r>
          </a:p>
          <a:p>
            <a:pPr marL="0" indent="0">
              <a:buNone/>
            </a:pPr>
            <a:r>
              <a:rPr lang="en-US" dirty="0"/>
              <a:t>End If</a:t>
            </a:r>
          </a:p>
        </p:txBody>
      </p:sp>
      <p:sp>
        <p:nvSpPr>
          <p:cNvPr id="4" name="TextBox 3"/>
          <p:cNvSpPr txBox="1"/>
          <p:nvPr/>
        </p:nvSpPr>
        <p:spPr>
          <a:xfrm>
            <a:off x="8392588" y="175113"/>
            <a:ext cx="366911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Program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 Better but still poor Style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TextBox 4"/>
          <p:cNvSpPr txBox="1"/>
          <p:nvPr/>
        </p:nvSpPr>
        <p:spPr>
          <a:xfrm>
            <a:off x="9384257" y="3363039"/>
            <a:ext cx="2381400" cy="923330"/>
          </a:xfrm>
          <a:prstGeom prst="rect">
            <a:avLst/>
          </a:prstGeom>
          <a:noFill/>
          <a:ln>
            <a:solidFill>
              <a:srgbClr val="FF0000"/>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0000"/>
                </a:solidFill>
                <a:effectLst/>
                <a:uLnTx/>
                <a:uFillTx/>
                <a:latin typeface="Calibri"/>
                <a:ea typeface="+mn-ea"/>
                <a:cs typeface="+mn-cs"/>
              </a:rPr>
              <a:t>The problem is repeating </a:t>
            </a:r>
            <a:r>
              <a:rPr kumimoji="0" lang="en-GB" sz="1800" b="0" i="0" u="none" strike="noStrike" kern="1200" cap="none" spc="0" normalizeH="0" baseline="0" noProof="0" dirty="0" err="1">
                <a:ln>
                  <a:noFill/>
                </a:ln>
                <a:solidFill>
                  <a:srgbClr val="FF0000"/>
                </a:solidFill>
                <a:effectLst/>
                <a:uLnTx/>
                <a:uFillTx/>
                <a:latin typeface="Calibri"/>
                <a:ea typeface="+mn-ea"/>
                <a:cs typeface="+mn-cs"/>
              </a:rPr>
              <a:t>Console.WriteLine</a:t>
            </a:r>
            <a:r>
              <a:rPr kumimoji="0" lang="en-GB" sz="1800" b="0" i="0" u="none" strike="noStrike" kern="1200" cap="none" spc="0" normalizeH="0" baseline="0" noProof="0" dirty="0">
                <a:ln>
                  <a:noFill/>
                </a:ln>
                <a:solidFill>
                  <a:srgbClr val="FF0000"/>
                </a:solidFill>
                <a:effectLst/>
                <a:uLnTx/>
                <a:uFillTx/>
                <a:latin typeface="Calibri"/>
                <a:ea typeface="+mn-ea"/>
                <a:cs typeface="+mn-cs"/>
              </a:rPr>
              <a:t>();</a:t>
            </a:r>
          </a:p>
        </p:txBody>
      </p:sp>
      <p:cxnSp>
        <p:nvCxnSpPr>
          <p:cNvPr id="8" name="Straight Arrow Connector 7"/>
          <p:cNvCxnSpPr>
            <a:stCxn id="5" idx="1"/>
          </p:cNvCxnSpPr>
          <p:nvPr/>
        </p:nvCxnSpPr>
        <p:spPr>
          <a:xfrm flipH="1" flipV="1">
            <a:off x="6876275" y="2337388"/>
            <a:ext cx="2507982" cy="1487316"/>
          </a:xfrm>
          <a:prstGeom prst="straightConnector1">
            <a:avLst/>
          </a:prstGeom>
          <a:ln>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6876274" y="3261729"/>
            <a:ext cx="2507985" cy="547706"/>
          </a:xfrm>
          <a:prstGeom prst="straightConnector1">
            <a:avLst/>
          </a:prstGeom>
          <a:ln>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1"/>
          </p:cNvCxnSpPr>
          <p:nvPr/>
        </p:nvCxnSpPr>
        <p:spPr>
          <a:xfrm flipH="1">
            <a:off x="6876274" y="3824704"/>
            <a:ext cx="2507983" cy="461665"/>
          </a:xfrm>
          <a:prstGeom prst="straightConnector1">
            <a:avLst/>
          </a:prstGeom>
          <a:ln>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1"/>
          </p:cNvCxnSpPr>
          <p:nvPr/>
        </p:nvCxnSpPr>
        <p:spPr>
          <a:xfrm flipH="1">
            <a:off x="6876273" y="3824704"/>
            <a:ext cx="2507984" cy="1401909"/>
          </a:xfrm>
          <a:prstGeom prst="straightConnector1">
            <a:avLst/>
          </a:prstGeom>
          <a:ln>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6881796" y="2225168"/>
            <a:ext cx="5310204" cy="3199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F0000"/>
                </a:solidFill>
                <a:effectLst/>
                <a:uLnTx/>
                <a:uFillTx/>
                <a:latin typeface="Calibri"/>
                <a:ea typeface="+mn-ea"/>
                <a:cs typeface="+mn-cs"/>
              </a:rPr>
              <a:t>What’s the problem?</a:t>
            </a:r>
          </a:p>
        </p:txBody>
      </p:sp>
    </p:spTree>
    <p:extLst>
      <p:ext uri="{BB962C8B-B14F-4D97-AF65-F5344CB8AC3E}">
        <p14:creationId xmlns:p14="http://schemas.microsoft.com/office/powerpoint/2010/main" val="425120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grpId="1" nodeType="withEffect">
                                  <p:stCondLst>
                                    <p:cond delay="0"/>
                                  </p:stCondLst>
                                  <p:endCondLst>
                                    <p:cond evt="onNext" delay="0">
                                      <p:tgtEl>
                                        <p:sldTgt/>
                                      </p:tgtEl>
                                    </p:cond>
                                  </p:endCondLst>
                                  <p:childTnLst>
                                    <p:animScale>
                                      <p:cBhvr>
                                        <p:cTn id="6" dur="1000" fill="hold"/>
                                        <p:tgtEl>
                                          <p:spTgt spid="23"/>
                                        </p:tgtEl>
                                      </p:cBhvr>
                                      <p:by x="105000" y="105000"/>
                                    </p:animScale>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9CD6F42B-62A1-4822-A865-3D750CFAB900}" type="slidenum">
              <a:rPr lang="en-GB" altLang="en-US" sz="1200"/>
              <a:pPr eaLnBrk="1" hangingPunct="1">
                <a:defRPr/>
              </a:pPr>
              <a:t>3</a:t>
            </a:fld>
            <a:endParaRPr lang="en-GB" altLang="en-US" sz="1200"/>
          </a:p>
        </p:txBody>
      </p:sp>
      <p:sp>
        <p:nvSpPr>
          <p:cNvPr id="5" name="Date Placeholder 4"/>
          <p:cNvSpPr>
            <a:spLocks noGrp="1"/>
          </p:cNvSpPr>
          <p:nvPr>
            <p:ph type="dt" sz="quarter" idx="11"/>
          </p:nvPr>
        </p:nvSpPr>
        <p:spPr/>
        <p:txBody>
          <a:bodyPr/>
          <a:lstStyle/>
          <a:p>
            <a:pPr>
              <a:defRPr/>
            </a:pPr>
            <a:fld id="{CB3477A3-CAE5-48AF-8078-372BAEA9D734}" type="datetime1">
              <a:rPr lang="en-GB"/>
              <a:pPr>
                <a:defRPr/>
              </a:pPr>
              <a:t>03/11/2020</a:t>
            </a:fld>
            <a:endParaRPr lang="en-GB"/>
          </a:p>
        </p:txBody>
      </p:sp>
      <p:sp>
        <p:nvSpPr>
          <p:cNvPr id="202754" name="Rectangle 2"/>
          <p:cNvSpPr>
            <a:spLocks noGrp="1" noChangeArrowheads="1"/>
          </p:cNvSpPr>
          <p:nvPr>
            <p:ph type="title"/>
          </p:nvPr>
        </p:nvSpPr>
        <p:spPr/>
        <p:txBody>
          <a:bodyPr/>
          <a:lstStyle/>
          <a:p>
            <a:pPr eaLnBrk="1" hangingPunct="1">
              <a:defRPr/>
            </a:pPr>
            <a:r>
              <a:rPr lang="en-GB"/>
              <a:t>What is selection?</a:t>
            </a:r>
          </a:p>
        </p:txBody>
      </p:sp>
      <p:sp>
        <p:nvSpPr>
          <p:cNvPr id="202755" name="Rectangle 3"/>
          <p:cNvSpPr>
            <a:spLocks noGrp="1" noChangeArrowheads="1"/>
          </p:cNvSpPr>
          <p:nvPr>
            <p:ph type="body" idx="1"/>
          </p:nvPr>
        </p:nvSpPr>
        <p:spPr/>
        <p:txBody>
          <a:bodyPr/>
          <a:lstStyle/>
          <a:p>
            <a:pPr eaLnBrk="1" hangingPunct="1">
              <a:defRPr/>
            </a:pPr>
            <a:r>
              <a:rPr lang="en-GB"/>
              <a:t>A program testing whether a condition is true or false and - depending on the answer - deciding to execute or not to execute one or more lines of code.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cision 3"/>
          <p:cNvSpPr/>
          <p:nvPr/>
        </p:nvSpPr>
        <p:spPr>
          <a:xfrm>
            <a:off x="431371" y="188640"/>
            <a:ext cx="2784309" cy="864096"/>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If </a:t>
            </a: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&lt; 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Flowchart: Decision 5"/>
          <p:cNvSpPr/>
          <p:nvPr/>
        </p:nvSpPr>
        <p:spPr>
          <a:xfrm>
            <a:off x="3174797" y="919986"/>
            <a:ext cx="3388920" cy="1121665"/>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100000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6"/>
          <p:cNvSpPr/>
          <p:nvPr/>
        </p:nvSpPr>
        <p:spPr>
          <a:xfrm>
            <a:off x="415712" y="1813946"/>
            <a:ext cx="268717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("Error")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Rectangle 7"/>
          <p:cNvSpPr/>
          <p:nvPr/>
        </p:nvSpPr>
        <p:spPr>
          <a:xfrm>
            <a:off x="1295467" y="6425952"/>
            <a:ext cx="840093"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End Sub</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Flowchart: Decision 8"/>
          <p:cNvSpPr/>
          <p:nvPr/>
        </p:nvSpPr>
        <p:spPr>
          <a:xfrm>
            <a:off x="5684965" y="1794665"/>
            <a:ext cx="3388920" cy="1111478"/>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70000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Rectangle 10"/>
          <p:cNvSpPr/>
          <p:nvPr/>
        </p:nvSpPr>
        <p:spPr>
          <a:xfrm>
            <a:off x="3887755" y="2800578"/>
            <a:ext cx="1619704"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 10000;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Rectangle 11"/>
          <p:cNvSpPr/>
          <p:nvPr/>
        </p:nvSpPr>
        <p:spPr>
          <a:xfrm>
            <a:off x="6639047" y="3675257"/>
            <a:ext cx="1437052"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 7000;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Rectangle 12"/>
          <p:cNvSpPr/>
          <p:nvPr/>
        </p:nvSpPr>
        <p:spPr>
          <a:xfrm>
            <a:off x="9115317" y="4604444"/>
            <a:ext cx="1459277"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 4000;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TextBox 13"/>
          <p:cNvSpPr txBox="1"/>
          <p:nvPr/>
        </p:nvSpPr>
        <p:spPr>
          <a:xfrm>
            <a:off x="6954292" y="128111"/>
            <a:ext cx="3813544"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Program – Improved Style but</a:t>
            </a:r>
          </a:p>
          <a:p>
            <a:pPr marL="0" marR="0" lvl="0" indent="0" algn="l" defTabSz="914400" rtl="0" eaLnBrk="1" fontAlgn="auto" latinLnBrk="0" hangingPunct="1">
              <a:lnSpc>
                <a:spcPct val="100000"/>
              </a:lnSpc>
              <a:spcBef>
                <a:spcPts val="0"/>
              </a:spcBef>
              <a:spcAft>
                <a:spcPts val="0"/>
              </a:spcAft>
              <a:buClrTx/>
              <a:buSzTx/>
              <a:buFontTx/>
              <a:buNone/>
              <a:tabLst>
                <a:tab pos="1611313" algn="l"/>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	not working correctly</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8" name="Straight Arrow Connector 17"/>
          <p:cNvCxnSpPr/>
          <p:nvPr/>
        </p:nvCxnSpPr>
        <p:spPr>
          <a:xfrm>
            <a:off x="1775520" y="1052736"/>
            <a:ext cx="0" cy="73134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743643" y="1196354"/>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TextBox 22"/>
          <p:cNvSpPr txBox="1"/>
          <p:nvPr/>
        </p:nvSpPr>
        <p:spPr>
          <a:xfrm>
            <a:off x="4199037" y="2115765"/>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24" name="Straight Arrow Connector 23"/>
          <p:cNvCxnSpPr>
            <a:stCxn id="6" idx="2"/>
          </p:cNvCxnSpPr>
          <p:nvPr/>
        </p:nvCxnSpPr>
        <p:spPr>
          <a:xfrm>
            <a:off x="4869257" y="2041650"/>
            <a:ext cx="20611" cy="7589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7379426" y="2906143"/>
            <a:ext cx="22705" cy="76911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671651" y="2906143"/>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34" name="Elbow Connector 33"/>
          <p:cNvCxnSpPr>
            <a:stCxn id="4" idx="3"/>
            <a:endCxn id="6" idx="0"/>
          </p:cNvCxnSpPr>
          <p:nvPr/>
        </p:nvCxnSpPr>
        <p:spPr>
          <a:xfrm>
            <a:off x="3215681" y="620689"/>
            <a:ext cx="1653577" cy="299297"/>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6" idx="3"/>
            <a:endCxn id="9" idx="0"/>
          </p:cNvCxnSpPr>
          <p:nvPr/>
        </p:nvCxnSpPr>
        <p:spPr>
          <a:xfrm>
            <a:off x="6563718" y="1480819"/>
            <a:ext cx="815708" cy="313847"/>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9" idx="3"/>
            <a:endCxn id="101" idx="0"/>
          </p:cNvCxnSpPr>
          <p:nvPr/>
        </p:nvCxnSpPr>
        <p:spPr>
          <a:xfrm>
            <a:off x="9073886" y="2350405"/>
            <a:ext cx="742725" cy="326483"/>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642487" y="266610"/>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TextBox 41"/>
          <p:cNvSpPr txBox="1"/>
          <p:nvPr/>
        </p:nvSpPr>
        <p:spPr>
          <a:xfrm>
            <a:off x="6563717" y="1165394"/>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3" name="TextBox 42"/>
          <p:cNvSpPr txBox="1"/>
          <p:nvPr/>
        </p:nvSpPr>
        <p:spPr>
          <a:xfrm>
            <a:off x="9014549" y="2018977"/>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55" name="Straight Arrow Connector 54"/>
          <p:cNvCxnSpPr/>
          <p:nvPr/>
        </p:nvCxnSpPr>
        <p:spPr>
          <a:xfrm flipH="1">
            <a:off x="1723577" y="2216130"/>
            <a:ext cx="6040" cy="340545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4877225" y="3232628"/>
            <a:ext cx="12643" cy="2621985"/>
          </a:xfrm>
          <a:prstGeom prst="straightConnector1">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a:off x="7402131" y="4122260"/>
            <a:ext cx="1" cy="1749356"/>
          </a:xfrm>
          <a:prstGeom prst="straightConnector1">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9865588" y="5036492"/>
            <a:ext cx="9927" cy="835124"/>
          </a:xfrm>
          <a:prstGeom prst="straightConnector1">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86" idx="1"/>
            <a:endCxn id="40" idx="3"/>
          </p:cNvCxnSpPr>
          <p:nvPr/>
        </p:nvCxnSpPr>
        <p:spPr>
          <a:xfrm flipH="1" flipV="1">
            <a:off x="4077119" y="5837608"/>
            <a:ext cx="6650025" cy="3400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9307143" y="1111486"/>
            <a:ext cx="18389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srgbClr val="FF0000"/>
                </a:solidFill>
                <a:effectLst/>
                <a:uLnTx/>
                <a:uFillTx/>
                <a:latin typeface="Calibri"/>
                <a:ea typeface="+mn-ea"/>
                <a:cs typeface="+mn-cs"/>
              </a:rPr>
              <a:t>1 If / </a:t>
            </a:r>
            <a:r>
              <a:rPr kumimoji="0" lang="en-HK" sz="1800" b="0" i="0" u="none" strike="noStrike" kern="1200" cap="none" spc="0" normalizeH="0" baseline="0" noProof="0" dirty="0" err="1">
                <a:ln>
                  <a:noFill/>
                </a:ln>
                <a:solidFill>
                  <a:srgbClr val="FF0000"/>
                </a:solidFill>
                <a:effectLst/>
                <a:uLnTx/>
                <a:uFillTx/>
                <a:latin typeface="Calibri"/>
                <a:ea typeface="+mn-ea"/>
                <a:cs typeface="+mn-cs"/>
              </a:rPr>
              <a:t>ElseIf</a:t>
            </a:r>
            <a:r>
              <a:rPr kumimoji="0" lang="en-HK" sz="1800" b="0" i="0" u="none" strike="noStrike" kern="1200" cap="none" spc="0" normalizeH="0" baseline="0" noProof="0" dirty="0">
                <a:ln>
                  <a:noFill/>
                </a:ln>
                <a:solidFill>
                  <a:srgbClr val="FF0000"/>
                </a:solidFill>
                <a:effectLst/>
                <a:uLnTx/>
                <a:uFillTx/>
                <a:latin typeface="Calibri"/>
                <a:ea typeface="+mn-ea"/>
                <a:cs typeface="+mn-cs"/>
              </a:rPr>
              <a:t> ‘block’</a:t>
            </a:r>
            <a:endParaRPr kumimoji="0" lang="en-US" sz="1800" b="0" i="0" u="none" strike="noStrike" kern="1200" cap="none" spc="0" normalizeH="0" baseline="0" noProof="0" dirty="0">
              <a:ln>
                <a:noFill/>
              </a:ln>
              <a:solidFill>
                <a:srgbClr val="FF0000"/>
              </a:solidFill>
              <a:effectLst/>
              <a:uLnTx/>
              <a:uFillTx/>
              <a:latin typeface="Calibri"/>
              <a:ea typeface="+mn-ea"/>
              <a:cs typeface="+mn-cs"/>
            </a:endParaRPr>
          </a:p>
        </p:txBody>
      </p:sp>
      <p:sp>
        <p:nvSpPr>
          <p:cNvPr id="80" name="Oval 79"/>
          <p:cNvSpPr/>
          <p:nvPr/>
        </p:nvSpPr>
        <p:spPr>
          <a:xfrm rot="964284">
            <a:off x="-508636" y="564242"/>
            <a:ext cx="13977455" cy="5063017"/>
          </a:xfrm>
          <a:prstGeom prst="ellipse">
            <a:avLst/>
          </a:prstGeom>
          <a:noFill/>
          <a:ln w="31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86" name="Rectangle 85"/>
          <p:cNvSpPr/>
          <p:nvPr/>
        </p:nvSpPr>
        <p:spPr>
          <a:xfrm>
            <a:off x="10727144" y="5655592"/>
            <a:ext cx="1288993"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 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87" name="Elbow Connector 86"/>
          <p:cNvCxnSpPr>
            <a:stCxn id="101" idx="3"/>
          </p:cNvCxnSpPr>
          <p:nvPr/>
        </p:nvCxnSpPr>
        <p:spPr>
          <a:xfrm>
            <a:off x="11511071" y="3232626"/>
            <a:ext cx="332083" cy="2422966"/>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11418967" y="2629144"/>
            <a:ext cx="848502"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 /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else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1" name="Flowchart: Decision 100"/>
          <p:cNvSpPr/>
          <p:nvPr/>
        </p:nvSpPr>
        <p:spPr>
          <a:xfrm>
            <a:off x="8122151" y="2676887"/>
            <a:ext cx="3388920" cy="1111478"/>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50000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03" name="Straight Arrow Connector 102"/>
          <p:cNvCxnSpPr>
            <a:stCxn id="101" idx="2"/>
          </p:cNvCxnSpPr>
          <p:nvPr/>
        </p:nvCxnSpPr>
        <p:spPr>
          <a:xfrm>
            <a:off x="9816611" y="3788365"/>
            <a:ext cx="12453" cy="8176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9040453" y="3906236"/>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0" name="Rectangle 39"/>
          <p:cNvSpPr/>
          <p:nvPr/>
        </p:nvSpPr>
        <p:spPr>
          <a:xfrm>
            <a:off x="431371" y="5621584"/>
            <a:ext cx="364574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Console.WriteLine</a:t>
            </a:r>
            <a:r>
              <a:rPr kumimoji="0" lang="en-HK" sz="1800" b="0" i="0" u="none" strike="noStrike" kern="1200" cap="none" spc="0" normalizeH="0" baseline="0" noProof="0" dirty="0">
                <a:ln>
                  <a:noFill/>
                </a:ln>
                <a:solidFill>
                  <a:prstClr val="black"/>
                </a:solidFill>
                <a:effectLst/>
                <a:uLnTx/>
                <a:uFillTx/>
                <a:latin typeface="Calibri"/>
                <a:ea typeface="+mn-ea"/>
                <a:cs typeface="+mn-cs"/>
              </a:rPr>
              <a:t>(“Bonus: “ &amp;</a:t>
            </a:r>
            <a:r>
              <a:rPr kumimoji="0" lang="en-HK" sz="1800" b="0" i="0" u="none" strike="noStrike" kern="1200" cap="none" spc="0" normalizeH="0" noProof="0" dirty="0">
                <a:ln>
                  <a:noFill/>
                </a:ln>
                <a:solidFill>
                  <a:prstClr val="black"/>
                </a:solidFill>
                <a:effectLst/>
                <a:uLnTx/>
                <a:uFillTx/>
                <a:latin typeface="Calibri"/>
                <a:ea typeface="+mn-ea"/>
                <a:cs typeface="+mn-cs"/>
              </a:rPr>
              <a:t> Bonus</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48" name="Straight Arrow Connector 47"/>
          <p:cNvCxnSpPr>
            <a:endCxn id="8" idx="0"/>
          </p:cNvCxnSpPr>
          <p:nvPr/>
        </p:nvCxnSpPr>
        <p:spPr>
          <a:xfrm>
            <a:off x="1695449" y="6053632"/>
            <a:ext cx="20065" cy="37232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1570" y="3724666"/>
            <a:ext cx="1529083" cy="1754326"/>
          </a:xfrm>
          <a:prstGeom prst="rect">
            <a:avLst/>
          </a:prstGeom>
          <a:noFill/>
          <a:ln>
            <a:solidFill>
              <a:srgbClr val="FF0000"/>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0000"/>
                </a:solidFill>
                <a:effectLst/>
                <a:uLnTx/>
                <a:uFillTx/>
                <a:latin typeface="Calibri"/>
                <a:ea typeface="+mn-ea"/>
                <a:cs typeface="+mn-cs"/>
              </a:rPr>
              <a:t>The problem here is that a bonus is printed even if there is an error.</a:t>
            </a:r>
          </a:p>
        </p:txBody>
      </p:sp>
      <p:sp>
        <p:nvSpPr>
          <p:cNvPr id="44" name="Rectangle 43"/>
          <p:cNvSpPr/>
          <p:nvPr/>
        </p:nvSpPr>
        <p:spPr>
          <a:xfrm>
            <a:off x="41570" y="3668376"/>
            <a:ext cx="1543831" cy="18263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0000"/>
                </a:solidFill>
                <a:effectLst/>
                <a:uLnTx/>
                <a:uFillTx/>
                <a:latin typeface="Calibri"/>
                <a:ea typeface="+mn-ea"/>
                <a:cs typeface="+mn-cs"/>
              </a:rPr>
              <a:t>What’s the problem?</a:t>
            </a:r>
          </a:p>
        </p:txBody>
      </p:sp>
    </p:spTree>
    <p:extLst>
      <p:ext uri="{BB962C8B-B14F-4D97-AF65-F5344CB8AC3E}">
        <p14:creationId xmlns:p14="http://schemas.microsoft.com/office/powerpoint/2010/main" val="62839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grpId="1" nodeType="withEffect">
                                  <p:stCondLst>
                                    <p:cond delay="0"/>
                                  </p:stCondLst>
                                  <p:endCondLst>
                                    <p:cond evt="onNext" delay="0">
                                      <p:tgtEl>
                                        <p:sldTgt/>
                                      </p:tgtEl>
                                    </p:cond>
                                  </p:endCondLst>
                                  <p:childTnLst>
                                    <p:animScale>
                                      <p:cBhvr>
                                        <p:cTn id="6" dur="1000" fill="hold"/>
                                        <p:tgtEl>
                                          <p:spTgt spid="44"/>
                                        </p:tgtEl>
                                      </p:cBhvr>
                                      <p:by x="110000" y="110000"/>
                                    </p:animScale>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4"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7381" y="548680"/>
            <a:ext cx="10972800" cy="5865515"/>
          </a:xfrm>
        </p:spPr>
        <p:txBody>
          <a:bodyPr>
            <a:normAutofit fontScale="92500" lnSpcReduction="10000"/>
          </a:bodyPr>
          <a:lstStyle/>
          <a:p>
            <a:pPr marL="0" indent="0">
              <a:buNone/>
            </a:pPr>
            <a:r>
              <a:rPr lang="en-US" dirty="0"/>
              <a:t>If </a:t>
            </a:r>
            <a:r>
              <a:rPr lang="en-US" dirty="0" err="1"/>
              <a:t>TotalValue</a:t>
            </a:r>
            <a:r>
              <a:rPr lang="en-US" dirty="0"/>
              <a:t> &lt; 0 Then</a:t>
            </a:r>
          </a:p>
          <a:p>
            <a:pPr marL="0" indent="0">
              <a:buNone/>
            </a:pPr>
            <a:r>
              <a:rPr lang="en-US" dirty="0"/>
              <a:t>	</a:t>
            </a:r>
            <a:r>
              <a:rPr lang="en-HK" dirty="0"/>
              <a:t> </a:t>
            </a:r>
            <a:r>
              <a:rPr lang="en-HK" dirty="0" err="1"/>
              <a:t>Console.WriteLine</a:t>
            </a:r>
            <a:r>
              <a:rPr lang="en-HK" dirty="0"/>
              <a:t>(“Error”)</a:t>
            </a:r>
            <a:endParaRPr lang="en-US" dirty="0"/>
          </a:p>
          <a:p>
            <a:pPr marL="0" indent="0">
              <a:buNone/>
            </a:pPr>
            <a:r>
              <a:rPr lang="en-US" dirty="0" err="1"/>
              <a:t>ElseIf</a:t>
            </a:r>
            <a:r>
              <a:rPr lang="en-US" dirty="0"/>
              <a:t> </a:t>
            </a:r>
            <a:r>
              <a:rPr lang="en-US" dirty="0" err="1"/>
              <a:t>TotalValue</a:t>
            </a:r>
            <a:r>
              <a:rPr lang="en-US" dirty="0"/>
              <a:t> &gt;= 100000 Then</a:t>
            </a:r>
          </a:p>
          <a:p>
            <a:pPr marL="0" indent="0">
              <a:buNone/>
            </a:pPr>
            <a:r>
              <a:rPr lang="en-US" dirty="0"/>
              <a:t>	Bonus = 10000; </a:t>
            </a:r>
          </a:p>
          <a:p>
            <a:pPr marL="0" indent="0">
              <a:buNone/>
            </a:pPr>
            <a:r>
              <a:rPr lang="en-US" dirty="0" err="1"/>
              <a:t>ElseIf</a:t>
            </a:r>
            <a:r>
              <a:rPr lang="en-US" dirty="0"/>
              <a:t> </a:t>
            </a:r>
            <a:r>
              <a:rPr lang="en-US" dirty="0" err="1"/>
              <a:t>TotalValue</a:t>
            </a:r>
            <a:r>
              <a:rPr lang="en-US" dirty="0"/>
              <a:t> &gt;= 70000 Then</a:t>
            </a:r>
          </a:p>
          <a:p>
            <a:pPr marL="0" indent="0">
              <a:buNone/>
            </a:pPr>
            <a:r>
              <a:rPr lang="en-US" dirty="0"/>
              <a:t>	Bonus = 7000; </a:t>
            </a:r>
          </a:p>
          <a:p>
            <a:pPr marL="0" indent="0">
              <a:buNone/>
            </a:pPr>
            <a:r>
              <a:rPr lang="en-US" dirty="0" err="1"/>
              <a:t>ElseIf</a:t>
            </a:r>
            <a:r>
              <a:rPr lang="en-US" dirty="0"/>
              <a:t> </a:t>
            </a:r>
            <a:r>
              <a:rPr lang="en-US" dirty="0" err="1"/>
              <a:t>TotalValue</a:t>
            </a:r>
            <a:r>
              <a:rPr lang="en-US" dirty="0"/>
              <a:t> &gt;= 50000 Then</a:t>
            </a:r>
          </a:p>
          <a:p>
            <a:pPr marL="0" indent="0">
              <a:buNone/>
            </a:pPr>
            <a:r>
              <a:rPr lang="en-US" dirty="0"/>
              <a:t>	Bonus = 4000;</a:t>
            </a:r>
          </a:p>
          <a:p>
            <a:pPr marL="0" indent="0">
              <a:buNone/>
            </a:pPr>
            <a:r>
              <a:rPr lang="en-US" dirty="0"/>
              <a:t>Else </a:t>
            </a:r>
          </a:p>
          <a:p>
            <a:pPr marL="0" indent="0">
              <a:buNone/>
            </a:pPr>
            <a:r>
              <a:rPr lang="en-HK" dirty="0"/>
              <a:t>	Bonus = 0</a:t>
            </a:r>
          </a:p>
          <a:p>
            <a:pPr marL="0" indent="0">
              <a:buNone/>
            </a:pPr>
            <a:r>
              <a:rPr lang="en-HK" dirty="0"/>
              <a:t>End If</a:t>
            </a:r>
            <a:endParaRPr lang="en-US" dirty="0"/>
          </a:p>
          <a:p>
            <a:pPr marL="0" indent="0">
              <a:buNone/>
            </a:pPr>
            <a:endParaRPr lang="en-US" dirty="0"/>
          </a:p>
          <a:p>
            <a:pPr marL="0" indent="0">
              <a:buNone/>
            </a:pPr>
            <a:r>
              <a:rPr lang="en-HK" dirty="0" err="1"/>
              <a:t>Console.WriteLine</a:t>
            </a:r>
            <a:r>
              <a:rPr lang="en-HK" dirty="0"/>
              <a:t>(“</a:t>
            </a:r>
            <a:r>
              <a:rPr lang="en-US" dirty="0"/>
              <a:t>Bonus:” &amp; Bonus) </a:t>
            </a:r>
          </a:p>
        </p:txBody>
      </p:sp>
      <p:sp>
        <p:nvSpPr>
          <p:cNvPr id="4" name="TextBox 3"/>
          <p:cNvSpPr txBox="1"/>
          <p:nvPr/>
        </p:nvSpPr>
        <p:spPr>
          <a:xfrm>
            <a:off x="6954292" y="128111"/>
            <a:ext cx="3813544"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Program – Improved Style but</a:t>
            </a:r>
          </a:p>
          <a:p>
            <a:pPr marL="0" marR="0" lvl="0" indent="0" algn="l" defTabSz="914400" rtl="0" eaLnBrk="1" fontAlgn="auto" latinLnBrk="0" hangingPunct="1">
              <a:lnSpc>
                <a:spcPct val="100000"/>
              </a:lnSpc>
              <a:spcBef>
                <a:spcPts val="0"/>
              </a:spcBef>
              <a:spcAft>
                <a:spcPts val="0"/>
              </a:spcAft>
              <a:buClrTx/>
              <a:buSzTx/>
              <a:buFontTx/>
              <a:buNone/>
              <a:tabLst>
                <a:tab pos="1611313" algn="l"/>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	not working correctly</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TextBox 4"/>
          <p:cNvSpPr txBox="1"/>
          <p:nvPr/>
        </p:nvSpPr>
        <p:spPr>
          <a:xfrm>
            <a:off x="6737297" y="5578329"/>
            <a:ext cx="2496381" cy="923330"/>
          </a:xfrm>
          <a:prstGeom prst="rect">
            <a:avLst/>
          </a:prstGeom>
          <a:noFill/>
          <a:ln>
            <a:solidFill>
              <a:srgbClr val="FF0000"/>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0000"/>
                </a:solidFill>
                <a:effectLst/>
                <a:uLnTx/>
                <a:uFillTx/>
                <a:latin typeface="Calibri"/>
                <a:ea typeface="+mn-ea"/>
                <a:cs typeface="+mn-cs"/>
              </a:rPr>
              <a:t>The problem here is that a bonus is printed even if there is an error.</a:t>
            </a:r>
          </a:p>
        </p:txBody>
      </p:sp>
      <p:cxnSp>
        <p:nvCxnSpPr>
          <p:cNvPr id="6" name="Straight Arrow Connector 5"/>
          <p:cNvCxnSpPr>
            <a:stCxn id="5" idx="1"/>
          </p:cNvCxnSpPr>
          <p:nvPr/>
        </p:nvCxnSpPr>
        <p:spPr>
          <a:xfrm flipH="1">
            <a:off x="5944103" y="6039994"/>
            <a:ext cx="793194" cy="19665"/>
          </a:xfrm>
          <a:prstGeom prst="straightConnector1">
            <a:avLst/>
          </a:prstGeom>
          <a:ln>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944103" y="5541830"/>
            <a:ext cx="4247534" cy="11558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FF0000"/>
                </a:solidFill>
                <a:effectLst/>
                <a:uLnTx/>
                <a:uFillTx/>
                <a:latin typeface="Calibri"/>
                <a:ea typeface="+mn-ea"/>
                <a:cs typeface="+mn-cs"/>
              </a:rPr>
              <a:t>What’s the problem?</a:t>
            </a:r>
          </a:p>
        </p:txBody>
      </p:sp>
    </p:spTree>
    <p:extLst>
      <p:ext uri="{BB962C8B-B14F-4D97-AF65-F5344CB8AC3E}">
        <p14:creationId xmlns:p14="http://schemas.microsoft.com/office/powerpoint/2010/main" val="351322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grpId="1" nodeType="withEffect">
                                  <p:stCondLst>
                                    <p:cond delay="0"/>
                                  </p:stCondLst>
                                  <p:endCondLst>
                                    <p:cond evt="onNext" delay="0">
                                      <p:tgtEl>
                                        <p:sldTgt/>
                                      </p:tgtEl>
                                    </p:cond>
                                  </p:endCondLst>
                                  <p:childTnLst>
                                    <p:animScale>
                                      <p:cBhvr>
                                        <p:cTn id="6" dur="1000" fill="hold"/>
                                        <p:tgtEl>
                                          <p:spTgt spid="8"/>
                                        </p:tgtEl>
                                      </p:cBhvr>
                                      <p:by x="110000" y="110000"/>
                                    </p:animScale>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cision 3"/>
          <p:cNvSpPr/>
          <p:nvPr/>
        </p:nvSpPr>
        <p:spPr>
          <a:xfrm>
            <a:off x="431371" y="188640"/>
            <a:ext cx="2784309" cy="864096"/>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HK" sz="1800" dirty="0">
                <a:solidFill>
                  <a:prstClr val="black"/>
                </a:solidFill>
                <a:latin typeface="Calibri"/>
              </a:rPr>
              <a:t>I</a:t>
            </a:r>
            <a:r>
              <a:rPr kumimoji="0" lang="en-HK" sz="1800" b="0" i="0" u="none" strike="noStrike" kern="1200" cap="none" spc="0" normalizeH="0" baseline="0" noProof="0" dirty="0">
                <a:ln>
                  <a:noFill/>
                </a:ln>
                <a:solidFill>
                  <a:prstClr val="black"/>
                </a:solidFill>
                <a:effectLst/>
                <a:uLnTx/>
                <a:uFillTx/>
                <a:latin typeface="Calibri"/>
                <a:ea typeface="+mn-ea"/>
                <a:cs typeface="+mn-cs"/>
              </a:rPr>
              <a:t>f </a:t>
            </a: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&lt; 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Flowchart: Decision 5"/>
          <p:cNvSpPr/>
          <p:nvPr/>
        </p:nvSpPr>
        <p:spPr>
          <a:xfrm>
            <a:off x="3174797" y="919986"/>
            <a:ext cx="3388920" cy="1121665"/>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If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100000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6"/>
          <p:cNvSpPr/>
          <p:nvPr/>
        </p:nvSpPr>
        <p:spPr>
          <a:xfrm>
            <a:off x="325344" y="1753911"/>
            <a:ext cx="2778721" cy="475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eaLnBrk="1" fontAlgn="auto" hangingPunct="1">
              <a:spcBef>
                <a:spcPts val="0"/>
              </a:spcBef>
              <a:spcAft>
                <a:spcPts val="0"/>
              </a:spcAft>
              <a:defRPr/>
            </a:pPr>
            <a:r>
              <a:rPr lang="en-HK" sz="1800" dirty="0" err="1">
                <a:solidFill>
                  <a:prstClr val="black"/>
                </a:solidFill>
              </a:rPr>
              <a:t>Console.WriteLine</a:t>
            </a:r>
            <a:r>
              <a:rPr lang="en-HK" sz="1800" dirty="0">
                <a:solidFill>
                  <a:prstClr val="black"/>
                </a:solidFill>
              </a:rPr>
              <a:t>("Error") </a:t>
            </a:r>
            <a:endParaRPr lang="en-US" sz="1800" dirty="0">
              <a:solidFill>
                <a:prstClr val="black"/>
              </a:solidFill>
            </a:endParaRPr>
          </a:p>
        </p:txBody>
      </p:sp>
      <p:sp>
        <p:nvSpPr>
          <p:cNvPr id="8" name="Rectangle 7"/>
          <p:cNvSpPr/>
          <p:nvPr/>
        </p:nvSpPr>
        <p:spPr>
          <a:xfrm>
            <a:off x="1303531" y="6275223"/>
            <a:ext cx="840093"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End Sub</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Flowchart: Decision 8"/>
          <p:cNvSpPr/>
          <p:nvPr/>
        </p:nvSpPr>
        <p:spPr>
          <a:xfrm>
            <a:off x="5684965" y="1794665"/>
            <a:ext cx="3388920" cy="1111478"/>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70000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Rectangle 10"/>
          <p:cNvSpPr/>
          <p:nvPr/>
        </p:nvSpPr>
        <p:spPr>
          <a:xfrm>
            <a:off x="4197019" y="2772997"/>
            <a:ext cx="151351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 10000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Rectangle 11"/>
          <p:cNvSpPr/>
          <p:nvPr/>
        </p:nvSpPr>
        <p:spPr>
          <a:xfrm>
            <a:off x="6671651" y="3690212"/>
            <a:ext cx="145050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 7000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Rectangle 12"/>
          <p:cNvSpPr/>
          <p:nvPr/>
        </p:nvSpPr>
        <p:spPr>
          <a:xfrm>
            <a:off x="8937870" y="4604444"/>
            <a:ext cx="139808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 4000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8" name="Straight Arrow Connector 17"/>
          <p:cNvCxnSpPr/>
          <p:nvPr/>
        </p:nvCxnSpPr>
        <p:spPr>
          <a:xfrm>
            <a:off x="1775520" y="1052736"/>
            <a:ext cx="0" cy="73134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743643" y="1196354"/>
            <a:ext cx="599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TextBox 22"/>
          <p:cNvSpPr txBox="1"/>
          <p:nvPr/>
        </p:nvSpPr>
        <p:spPr>
          <a:xfrm>
            <a:off x="4259276" y="2117951"/>
            <a:ext cx="599972" cy="369332"/>
          </a:xfrm>
          <a:prstGeom prst="rect">
            <a:avLst/>
          </a:prstGeom>
          <a:noFill/>
        </p:spPr>
        <p:txBody>
          <a:bodyPr wrap="none" rtlCol="0">
            <a:spAutoFit/>
          </a:bodyPr>
          <a:lstStyle/>
          <a:p>
            <a:pPr lvl="0" eaLnBrk="1" fontAlgn="auto" hangingPunct="1">
              <a:spcBef>
                <a:spcPts val="0"/>
              </a:spcBef>
              <a:spcAft>
                <a:spcPts val="0"/>
              </a:spcAft>
            </a:pPr>
            <a:r>
              <a:rPr lang="en-HK" sz="1800" dirty="0">
                <a:solidFill>
                  <a:prstClr val="black"/>
                </a:solidFill>
                <a:latin typeface="Calibri"/>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24" name="Straight Arrow Connector 23"/>
          <p:cNvCxnSpPr>
            <a:stCxn id="6" idx="2"/>
          </p:cNvCxnSpPr>
          <p:nvPr/>
        </p:nvCxnSpPr>
        <p:spPr>
          <a:xfrm>
            <a:off x="4869257" y="2041650"/>
            <a:ext cx="20611" cy="7589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12" idx="0"/>
          </p:cNvCxnSpPr>
          <p:nvPr/>
        </p:nvCxnSpPr>
        <p:spPr>
          <a:xfrm flipH="1">
            <a:off x="7396901" y="2906143"/>
            <a:ext cx="5231" cy="78406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776077" y="2906143"/>
            <a:ext cx="599972" cy="369332"/>
          </a:xfrm>
          <a:prstGeom prst="rect">
            <a:avLst/>
          </a:prstGeom>
          <a:noFill/>
        </p:spPr>
        <p:txBody>
          <a:bodyPr wrap="none" rtlCol="0">
            <a:spAutoFit/>
          </a:bodyPr>
          <a:lstStyle/>
          <a:p>
            <a:pPr lvl="0" eaLnBrk="1" fontAlgn="auto" hangingPunct="1">
              <a:spcBef>
                <a:spcPts val="0"/>
              </a:spcBef>
              <a:spcAft>
                <a:spcPts val="0"/>
              </a:spcAft>
            </a:pPr>
            <a:r>
              <a:rPr lang="en-HK" sz="1800" dirty="0">
                <a:solidFill>
                  <a:prstClr val="black"/>
                </a:solidFill>
                <a:latin typeface="Calibri"/>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34" name="Elbow Connector 33"/>
          <p:cNvCxnSpPr>
            <a:stCxn id="4" idx="3"/>
            <a:endCxn id="6" idx="0"/>
          </p:cNvCxnSpPr>
          <p:nvPr/>
        </p:nvCxnSpPr>
        <p:spPr>
          <a:xfrm>
            <a:off x="3215681" y="620689"/>
            <a:ext cx="1653577" cy="299297"/>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6" idx="3"/>
            <a:endCxn id="9" idx="0"/>
          </p:cNvCxnSpPr>
          <p:nvPr/>
        </p:nvCxnSpPr>
        <p:spPr>
          <a:xfrm>
            <a:off x="6563718" y="1480819"/>
            <a:ext cx="815708" cy="313847"/>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9" idx="3"/>
            <a:endCxn id="101" idx="0"/>
          </p:cNvCxnSpPr>
          <p:nvPr/>
        </p:nvCxnSpPr>
        <p:spPr>
          <a:xfrm>
            <a:off x="9073886" y="2350405"/>
            <a:ext cx="742725" cy="326483"/>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642487" y="266610"/>
            <a:ext cx="121879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 / Else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TextBox 41"/>
          <p:cNvSpPr txBox="1"/>
          <p:nvPr/>
        </p:nvSpPr>
        <p:spPr>
          <a:xfrm>
            <a:off x="6563717" y="1165394"/>
            <a:ext cx="652936" cy="369332"/>
          </a:xfrm>
          <a:prstGeom prst="rect">
            <a:avLst/>
          </a:prstGeom>
          <a:noFill/>
        </p:spPr>
        <p:txBody>
          <a:bodyPr wrap="none" rtlCol="0">
            <a:spAutoFit/>
          </a:bodyPr>
          <a:lstStyle/>
          <a:p>
            <a:pPr lvl="0" eaLnBrk="1" fontAlgn="auto" hangingPunct="1">
              <a:spcBef>
                <a:spcPts val="0"/>
              </a:spcBef>
              <a:spcAft>
                <a:spcPts val="0"/>
              </a:spcAft>
            </a:pPr>
            <a:r>
              <a:rPr lang="en-HK" sz="1800" dirty="0">
                <a:solidFill>
                  <a:prstClr val="black"/>
                </a:solidFill>
                <a:latin typeface="Calibri"/>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3" name="TextBox 42"/>
          <p:cNvSpPr txBox="1"/>
          <p:nvPr/>
        </p:nvSpPr>
        <p:spPr>
          <a:xfrm>
            <a:off x="9014549" y="2018977"/>
            <a:ext cx="6529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False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55" name="Straight Arrow Connector 54"/>
          <p:cNvCxnSpPr/>
          <p:nvPr/>
        </p:nvCxnSpPr>
        <p:spPr>
          <a:xfrm flipH="1">
            <a:off x="1729618" y="2243675"/>
            <a:ext cx="14025" cy="403154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4877225" y="3232628"/>
            <a:ext cx="12643" cy="246147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a:off x="7402131" y="4122260"/>
            <a:ext cx="2" cy="157184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9800705" y="5036492"/>
            <a:ext cx="3453" cy="905343"/>
          </a:xfrm>
          <a:prstGeom prst="straightConnector1">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endCxn id="40" idx="3"/>
          </p:cNvCxnSpPr>
          <p:nvPr/>
        </p:nvCxnSpPr>
        <p:spPr>
          <a:xfrm flipH="1" flipV="1">
            <a:off x="8589833" y="5910130"/>
            <a:ext cx="2029006" cy="540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9527924" y="846183"/>
            <a:ext cx="235647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srgbClr val="FF0000"/>
                </a:solidFill>
                <a:effectLst/>
                <a:uLnTx/>
                <a:uFillTx/>
                <a:latin typeface="Calibri"/>
                <a:ea typeface="+mn-ea"/>
                <a:cs typeface="+mn-cs"/>
              </a:rPr>
              <a:t>nested If / </a:t>
            </a:r>
            <a:r>
              <a:rPr kumimoji="0" lang="en-HK" sz="1800" b="0" i="0" u="none" strike="noStrike" kern="1200" cap="none" spc="0" normalizeH="0" baseline="0" noProof="0" dirty="0" err="1">
                <a:ln>
                  <a:noFill/>
                </a:ln>
                <a:solidFill>
                  <a:srgbClr val="FF0000"/>
                </a:solidFill>
                <a:effectLst/>
                <a:uLnTx/>
                <a:uFillTx/>
                <a:latin typeface="Calibri"/>
                <a:ea typeface="+mn-ea"/>
                <a:cs typeface="+mn-cs"/>
              </a:rPr>
              <a:t>ElseIf</a:t>
            </a:r>
            <a:r>
              <a:rPr kumimoji="0" lang="en-HK" sz="1800" b="0" i="0" u="none" strike="noStrike" kern="1200" cap="none" spc="0" normalizeH="0" baseline="0" noProof="0" dirty="0">
                <a:ln>
                  <a:noFill/>
                </a:ln>
                <a:solidFill>
                  <a:srgbClr val="FF0000"/>
                </a:solidFill>
                <a:effectLst/>
                <a:uLnTx/>
                <a:uFillTx/>
                <a:latin typeface="Calibri"/>
                <a:ea typeface="+mn-ea"/>
                <a:cs typeface="+mn-cs"/>
              </a:rPr>
              <a:t> ‘block’</a:t>
            </a:r>
            <a:endParaRPr kumimoji="0" lang="en-US" sz="1800" b="0" i="0" u="none" strike="noStrike" kern="1200" cap="none" spc="0" normalizeH="0" baseline="0" noProof="0" dirty="0">
              <a:ln>
                <a:noFill/>
              </a:ln>
              <a:solidFill>
                <a:srgbClr val="FF0000"/>
              </a:solidFill>
              <a:effectLst/>
              <a:uLnTx/>
              <a:uFillTx/>
              <a:latin typeface="Calibri"/>
              <a:ea typeface="+mn-ea"/>
              <a:cs typeface="+mn-cs"/>
            </a:endParaRPr>
          </a:p>
        </p:txBody>
      </p:sp>
      <p:sp>
        <p:nvSpPr>
          <p:cNvPr id="80" name="Oval 79"/>
          <p:cNvSpPr/>
          <p:nvPr/>
        </p:nvSpPr>
        <p:spPr>
          <a:xfrm rot="1032264">
            <a:off x="2972141" y="855371"/>
            <a:ext cx="9943238" cy="6620059"/>
          </a:xfrm>
          <a:prstGeom prst="ellipse">
            <a:avLst/>
          </a:prstGeom>
          <a:noFill/>
          <a:ln w="31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86" name="Rectangle 85"/>
          <p:cNvSpPr/>
          <p:nvPr/>
        </p:nvSpPr>
        <p:spPr>
          <a:xfrm>
            <a:off x="10618839" y="5655592"/>
            <a:ext cx="139729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 0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87" name="Elbow Connector 86"/>
          <p:cNvCxnSpPr>
            <a:stCxn id="101" idx="3"/>
          </p:cNvCxnSpPr>
          <p:nvPr/>
        </p:nvCxnSpPr>
        <p:spPr>
          <a:xfrm>
            <a:off x="11511071" y="3232626"/>
            <a:ext cx="332083" cy="2422966"/>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11418966" y="2594438"/>
            <a:ext cx="848502" cy="646331"/>
          </a:xfrm>
          <a:prstGeom prst="rect">
            <a:avLst/>
          </a:prstGeom>
          <a:noFill/>
        </p:spPr>
        <p:txBody>
          <a:bodyPr wrap="none" rtlCol="0">
            <a:spAutoFit/>
          </a:bodyPr>
          <a:lstStyle/>
          <a:p>
            <a:pPr lvl="0" eaLnBrk="1" fontAlgn="auto" hangingPunct="1">
              <a:spcBef>
                <a:spcPts val="0"/>
              </a:spcBef>
              <a:spcAft>
                <a:spcPts val="0"/>
              </a:spcAft>
            </a:pPr>
            <a:r>
              <a:rPr lang="en-HK" sz="1800" dirty="0">
                <a:solidFill>
                  <a:prstClr val="black"/>
                </a:solidFill>
                <a:latin typeface="Calibri"/>
              </a:rPr>
              <a:t>False </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Else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1" name="Flowchart: Decision 100"/>
          <p:cNvSpPr/>
          <p:nvPr/>
        </p:nvSpPr>
        <p:spPr>
          <a:xfrm>
            <a:off x="8122151" y="2676887"/>
            <a:ext cx="3388920" cy="1111478"/>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eaLnBrk="1" fontAlgn="auto" hangingPunct="1">
              <a:spcBef>
                <a:spcPts val="0"/>
              </a:spcBef>
              <a:spcAft>
                <a:spcPts val="0"/>
              </a:spcAft>
            </a:pPr>
            <a:r>
              <a:rPr lang="en-HK" sz="1800" dirty="0" err="1">
                <a:solidFill>
                  <a:prstClr val="black"/>
                </a:solidFill>
              </a:rPr>
              <a:t>ElseIf</a:t>
            </a:r>
            <a:endParaRPr kumimoji="0" lang="en-HK"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err="1">
                <a:ln>
                  <a:noFill/>
                </a:ln>
                <a:solidFill>
                  <a:prstClr val="black"/>
                </a:solidFill>
                <a:effectLst/>
                <a:uLnTx/>
                <a:uFillTx/>
                <a:latin typeface="Calibri"/>
                <a:ea typeface="+mn-ea"/>
                <a:cs typeface="+mn-cs"/>
              </a:rPr>
              <a:t>totalValue</a:t>
            </a:r>
            <a:r>
              <a:rPr kumimoji="0" lang="en-HK"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&gt;= 50000</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03" name="Straight Arrow Connector 102"/>
          <p:cNvCxnSpPr>
            <a:stCxn id="101" idx="2"/>
          </p:cNvCxnSpPr>
          <p:nvPr/>
        </p:nvCxnSpPr>
        <p:spPr>
          <a:xfrm>
            <a:off x="9816611" y="3788365"/>
            <a:ext cx="12453" cy="8176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9204186" y="3836595"/>
            <a:ext cx="599972" cy="369332"/>
          </a:xfrm>
          <a:prstGeom prst="rect">
            <a:avLst/>
          </a:prstGeom>
          <a:noFill/>
        </p:spPr>
        <p:txBody>
          <a:bodyPr wrap="none" rtlCol="0">
            <a:spAutoFit/>
          </a:bodyPr>
          <a:lstStyle/>
          <a:p>
            <a:pPr lvl="0" eaLnBrk="1" fontAlgn="auto" hangingPunct="1">
              <a:spcBef>
                <a:spcPts val="0"/>
              </a:spcBef>
              <a:spcAft>
                <a:spcPts val="0"/>
              </a:spcAft>
            </a:pPr>
            <a:r>
              <a:rPr lang="en-HK" sz="1800" dirty="0">
                <a:solidFill>
                  <a:prstClr val="black"/>
                </a:solidFill>
                <a:latin typeface="Calibri"/>
              </a:rPr>
              <a:t>True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0" name="Rectangle 39"/>
          <p:cNvSpPr/>
          <p:nvPr/>
        </p:nvSpPr>
        <p:spPr>
          <a:xfrm>
            <a:off x="4671219" y="5694106"/>
            <a:ext cx="3918614"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eaLnBrk="1" fontAlgn="auto" hangingPunct="1">
              <a:spcBef>
                <a:spcPts val="0"/>
              </a:spcBef>
              <a:spcAft>
                <a:spcPts val="0"/>
              </a:spcAft>
              <a:defRPr/>
            </a:pPr>
            <a:r>
              <a:rPr lang="en-HK" sz="1800" dirty="0" err="1">
                <a:solidFill>
                  <a:prstClr val="black"/>
                </a:solidFill>
              </a:rPr>
              <a:t>Console.WriteLine</a:t>
            </a:r>
            <a:r>
              <a:rPr lang="en-HK" sz="1800" dirty="0">
                <a:solidFill>
                  <a:prstClr val="black"/>
                </a:solidFill>
              </a:rPr>
              <a:t>(“Bonus: “ &amp; Bonus) </a:t>
            </a:r>
            <a:endParaRPr lang="en-US" sz="1800" dirty="0">
              <a:solidFill>
                <a:prstClr val="black"/>
              </a:solidFill>
            </a:endParaRPr>
          </a:p>
        </p:txBody>
      </p:sp>
      <p:cxnSp>
        <p:nvCxnSpPr>
          <p:cNvPr id="44" name="Straight Arrow Connector 43"/>
          <p:cNvCxnSpPr>
            <a:stCxn id="40" idx="1"/>
          </p:cNvCxnSpPr>
          <p:nvPr/>
        </p:nvCxnSpPr>
        <p:spPr>
          <a:xfrm flipH="1">
            <a:off x="1743643" y="5910130"/>
            <a:ext cx="292757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977534" y="68763"/>
            <a:ext cx="480580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HK" sz="1800" b="0" i="0" u="none" strike="noStrike" kern="1200" cap="none" spc="0" normalizeH="0" baseline="0" noProof="0" dirty="0">
                <a:ln>
                  <a:noFill/>
                </a:ln>
                <a:solidFill>
                  <a:prstClr val="black"/>
                </a:solidFill>
                <a:effectLst/>
                <a:uLnTx/>
                <a:uFillTx/>
                <a:latin typeface="Calibri"/>
                <a:ea typeface="+mn-ea"/>
                <a:cs typeface="+mn-cs"/>
              </a:rPr>
              <a:t>Bonus Program – Good Style &amp; Working Correctly</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18674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7381" y="548680"/>
            <a:ext cx="10972800" cy="5865515"/>
          </a:xfrm>
        </p:spPr>
        <p:txBody>
          <a:bodyPr>
            <a:normAutofit fontScale="92500" lnSpcReduction="20000"/>
          </a:bodyPr>
          <a:lstStyle/>
          <a:p>
            <a:pPr marL="0" indent="0">
              <a:buNone/>
            </a:pPr>
            <a:r>
              <a:rPr lang="en-US" dirty="0"/>
              <a:t>If </a:t>
            </a:r>
            <a:r>
              <a:rPr lang="en-US" dirty="0" err="1"/>
              <a:t>TotalValue</a:t>
            </a:r>
            <a:r>
              <a:rPr lang="en-US" dirty="0"/>
              <a:t> &lt; 0 Then</a:t>
            </a:r>
          </a:p>
          <a:p>
            <a:pPr marL="0" indent="0">
              <a:buNone/>
            </a:pPr>
            <a:r>
              <a:rPr lang="en-US" dirty="0"/>
              <a:t>	</a:t>
            </a:r>
            <a:r>
              <a:rPr lang="en-HK" dirty="0"/>
              <a:t> </a:t>
            </a:r>
            <a:r>
              <a:rPr lang="en-HK" dirty="0" err="1"/>
              <a:t>Console.WriteLine</a:t>
            </a:r>
            <a:r>
              <a:rPr lang="en-HK" dirty="0"/>
              <a:t>(“Error”)</a:t>
            </a:r>
            <a:endParaRPr lang="en-US" dirty="0"/>
          </a:p>
          <a:p>
            <a:pPr marL="0" indent="0">
              <a:buNone/>
            </a:pPr>
            <a:r>
              <a:rPr lang="en-US" dirty="0"/>
              <a:t>Else</a:t>
            </a:r>
          </a:p>
          <a:p>
            <a:pPr marL="0" indent="0">
              <a:buNone/>
            </a:pPr>
            <a:r>
              <a:rPr lang="en-US" dirty="0"/>
              <a:t>	If </a:t>
            </a:r>
            <a:r>
              <a:rPr lang="en-US" dirty="0" err="1"/>
              <a:t>TotalValue</a:t>
            </a:r>
            <a:r>
              <a:rPr lang="en-US" dirty="0"/>
              <a:t> &gt;= 100000 Then</a:t>
            </a:r>
          </a:p>
          <a:p>
            <a:pPr marL="0" indent="0">
              <a:buNone/>
            </a:pPr>
            <a:r>
              <a:rPr lang="en-US" dirty="0"/>
              <a:t>		Bonus = 10000; </a:t>
            </a:r>
          </a:p>
          <a:p>
            <a:pPr marL="0" indent="0">
              <a:buNone/>
            </a:pPr>
            <a:r>
              <a:rPr lang="en-US" dirty="0"/>
              <a:t>	</a:t>
            </a:r>
            <a:r>
              <a:rPr lang="en-US" dirty="0" err="1"/>
              <a:t>ElseIf</a:t>
            </a:r>
            <a:r>
              <a:rPr lang="en-US" dirty="0"/>
              <a:t> </a:t>
            </a:r>
            <a:r>
              <a:rPr lang="en-US" dirty="0" err="1"/>
              <a:t>TotalValue</a:t>
            </a:r>
            <a:r>
              <a:rPr lang="en-US" dirty="0"/>
              <a:t> &gt;= 70000 Then</a:t>
            </a:r>
          </a:p>
          <a:p>
            <a:pPr marL="0" indent="0">
              <a:buNone/>
            </a:pPr>
            <a:r>
              <a:rPr lang="en-US" dirty="0"/>
              <a:t>		Bonus = 7000; </a:t>
            </a:r>
          </a:p>
          <a:p>
            <a:pPr marL="0" indent="0">
              <a:buNone/>
            </a:pPr>
            <a:r>
              <a:rPr lang="en-US" dirty="0"/>
              <a:t>	</a:t>
            </a:r>
            <a:r>
              <a:rPr lang="en-US" dirty="0" err="1"/>
              <a:t>ElseIf</a:t>
            </a:r>
            <a:r>
              <a:rPr lang="en-US" dirty="0"/>
              <a:t> </a:t>
            </a:r>
            <a:r>
              <a:rPr lang="en-US" dirty="0" err="1"/>
              <a:t>TotalValue</a:t>
            </a:r>
            <a:r>
              <a:rPr lang="en-US" dirty="0"/>
              <a:t> &gt;= 50000 Then</a:t>
            </a:r>
          </a:p>
          <a:p>
            <a:pPr marL="0" indent="0">
              <a:buNone/>
            </a:pPr>
            <a:r>
              <a:rPr lang="en-US" dirty="0"/>
              <a:t>		Bonus = 4000;</a:t>
            </a:r>
          </a:p>
          <a:p>
            <a:pPr marL="0" indent="0">
              <a:buNone/>
            </a:pPr>
            <a:r>
              <a:rPr lang="en-US" dirty="0"/>
              <a:t>	Else </a:t>
            </a:r>
          </a:p>
          <a:p>
            <a:pPr marL="0" indent="0">
              <a:buNone/>
            </a:pPr>
            <a:r>
              <a:rPr lang="en-HK" dirty="0"/>
              <a:t>		Bonus = 0</a:t>
            </a:r>
          </a:p>
          <a:p>
            <a:pPr marL="0" indent="0">
              <a:buNone/>
            </a:pPr>
            <a:r>
              <a:rPr lang="en-HK" dirty="0"/>
              <a:t>	End If</a:t>
            </a:r>
          </a:p>
          <a:p>
            <a:pPr marL="0" indent="0">
              <a:buNone/>
            </a:pPr>
            <a:r>
              <a:rPr lang="en-HK" dirty="0"/>
              <a:t>	</a:t>
            </a:r>
            <a:r>
              <a:rPr lang="en-HK" dirty="0" err="1"/>
              <a:t>Console.WriteLine</a:t>
            </a:r>
            <a:r>
              <a:rPr lang="en-HK" dirty="0"/>
              <a:t>(“</a:t>
            </a:r>
            <a:r>
              <a:rPr lang="en-US" dirty="0"/>
              <a:t>Bonus:” &amp; Bonus) </a:t>
            </a:r>
            <a:endParaRPr lang="en-HK" dirty="0"/>
          </a:p>
          <a:p>
            <a:pPr marL="0" indent="0">
              <a:buNone/>
            </a:pPr>
            <a:r>
              <a:rPr lang="en-HK" dirty="0"/>
              <a:t>End If</a:t>
            </a:r>
            <a:endParaRPr lang="en-US" dirty="0"/>
          </a:p>
          <a:p>
            <a:pPr marL="0" indent="0">
              <a:buNone/>
            </a:pPr>
            <a:endParaRPr lang="en-US" dirty="0"/>
          </a:p>
        </p:txBody>
      </p:sp>
      <p:sp>
        <p:nvSpPr>
          <p:cNvPr id="4" name="TextBox 3"/>
          <p:cNvSpPr txBox="1"/>
          <p:nvPr/>
        </p:nvSpPr>
        <p:spPr>
          <a:xfrm>
            <a:off x="7086600" y="228600"/>
            <a:ext cx="4650632" cy="830997"/>
          </a:xfrm>
          <a:prstGeom prst="rect">
            <a:avLst/>
          </a:prstGeom>
          <a:noFill/>
        </p:spPr>
        <p:txBody>
          <a:bodyPr wrap="none" rtlCol="0">
            <a:spAutoFit/>
          </a:bodyPr>
          <a:lstStyle/>
          <a:p>
            <a:r>
              <a:rPr lang="en-HK" sz="2400" dirty="0"/>
              <a:t>Bonus Program </a:t>
            </a:r>
          </a:p>
          <a:p>
            <a:r>
              <a:rPr lang="en-HK" sz="2400" dirty="0"/>
              <a:t>– Good Style &amp; working correctly</a:t>
            </a:r>
            <a:endParaRPr lang="en-US" sz="2400" dirty="0"/>
          </a:p>
        </p:txBody>
      </p:sp>
    </p:spTree>
    <p:extLst>
      <p:ext uri="{BB962C8B-B14F-4D97-AF65-F5344CB8AC3E}">
        <p14:creationId xmlns:p14="http://schemas.microsoft.com/office/powerpoint/2010/main" val="42143939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a:lstStyle/>
          <a:p>
            <a:r>
              <a:rPr lang="en-GB" altLang="en-US" sz="3600">
                <a:effectLst/>
              </a:rPr>
              <a:t>Extension Income, Personal Allowance and Tax Rate Program 2.1d</a:t>
            </a:r>
          </a:p>
        </p:txBody>
      </p:sp>
      <p:sp>
        <p:nvSpPr>
          <p:cNvPr id="32771" name="Rectangle 3"/>
          <p:cNvSpPr>
            <a:spLocks noGrp="1" noChangeArrowheads="1"/>
          </p:cNvSpPr>
          <p:nvPr>
            <p:ph type="body" idx="1"/>
          </p:nvPr>
        </p:nvSpPr>
        <p:spPr>
          <a:noFill/>
        </p:spPr>
        <p:txBody>
          <a:bodyPr/>
          <a:lstStyle/>
          <a:p>
            <a:r>
              <a:rPr lang="en-GB" altLang="en-US">
                <a:effectLst/>
              </a:rPr>
              <a:t>Please extend program 1g from presentation “</a:t>
            </a:r>
            <a:r>
              <a:rPr lang="en-GB" altLang="en-US">
                <a:effectLst/>
                <a:hlinkClick r:id="rId2"/>
              </a:rPr>
              <a:t>1 Variables/Identifiers</a:t>
            </a:r>
            <a:r>
              <a:rPr lang="en-GB" altLang="en-US">
                <a:effectLst/>
              </a:rPr>
              <a:t>” so that the program gives the right answer if a user enters a Salary less than the Personal Allowance.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1752600" y="0"/>
            <a:ext cx="8610600" cy="762000"/>
          </a:xfrm>
        </p:spPr>
        <p:txBody>
          <a:bodyPr/>
          <a:lstStyle/>
          <a:p>
            <a:pPr>
              <a:defRPr/>
            </a:pPr>
            <a:r>
              <a:rPr lang="en-GB" altLang="en-US" sz="3200"/>
              <a:t>Extension “/, DIV or MOD” Program </a:t>
            </a:r>
            <a:r>
              <a:rPr lang="en-US" altLang="en-US" sz="3200"/>
              <a:t>2.1e</a:t>
            </a:r>
            <a:endParaRPr lang="en-GB" altLang="en-US" sz="3200"/>
          </a:p>
        </p:txBody>
      </p:sp>
      <p:sp>
        <p:nvSpPr>
          <p:cNvPr id="33795" name="Rectangle 3"/>
          <p:cNvSpPr>
            <a:spLocks noGrp="1" noChangeArrowheads="1"/>
          </p:cNvSpPr>
          <p:nvPr>
            <p:ph type="body" idx="4294967295"/>
          </p:nvPr>
        </p:nvSpPr>
        <p:spPr>
          <a:xfrm>
            <a:off x="1752600" y="1143000"/>
            <a:ext cx="8686800" cy="5562600"/>
          </a:xfrm>
          <a:noFill/>
        </p:spPr>
        <p:txBody>
          <a:bodyPr/>
          <a:lstStyle/>
          <a:p>
            <a:pPr marL="533400" indent="-533400">
              <a:lnSpc>
                <a:spcPct val="80000"/>
              </a:lnSpc>
            </a:pPr>
            <a:r>
              <a:rPr lang="en-GB" altLang="en-US" sz="2800">
                <a:effectLst/>
              </a:rPr>
              <a:t>Extend the “/, DIV or MOD” Program  written in presentation </a:t>
            </a:r>
            <a:r>
              <a:rPr lang="en-GB" altLang="en-US" sz="2800" i="1">
                <a:effectLst/>
                <a:hlinkClick r:id="rId2"/>
              </a:rPr>
              <a:t>1 Variables/Identifiers</a:t>
            </a:r>
            <a:r>
              <a:rPr lang="en-GB" altLang="en-US" sz="2800">
                <a:effectLst/>
              </a:rPr>
              <a:t> so that it also calculates:</a:t>
            </a:r>
          </a:p>
          <a:p>
            <a:pPr marL="533400" indent="-533400">
              <a:lnSpc>
                <a:spcPct val="80000"/>
              </a:lnSpc>
              <a:buNone/>
            </a:pPr>
            <a:endParaRPr lang="en-GB" altLang="en-US" sz="2800">
              <a:effectLst/>
            </a:endParaRPr>
          </a:p>
          <a:p>
            <a:pPr marL="533400" indent="-533400">
              <a:lnSpc>
                <a:spcPct val="80000"/>
              </a:lnSpc>
              <a:buFont typeface="Arial" panose="020B0604020202020204" pitchFamily="34" charset="0"/>
              <a:buAutoNum type="arabicPeriod" startAt="4"/>
            </a:pPr>
            <a:r>
              <a:rPr lang="en-GB" altLang="en-US" sz="2800">
                <a:effectLst/>
              </a:rPr>
              <a:t>The number of actual boxes needed to pack all the melons </a:t>
            </a:r>
            <a:r>
              <a:rPr lang="en-GB" altLang="en-US" sz="2400" i="1">
                <a:effectLst/>
              </a:rPr>
              <a:t>(even if one is not full)</a:t>
            </a:r>
            <a:r>
              <a:rPr lang="en-GB" altLang="en-US" sz="2800">
                <a:effectLst/>
              </a:rPr>
              <a:t>.</a:t>
            </a:r>
            <a:endParaRPr lang="en-US" altLang="en-US" sz="1800">
              <a:effectLst/>
            </a:endParaRPr>
          </a:p>
          <a:p>
            <a:pPr lvl="1">
              <a:lnSpc>
                <a:spcPct val="80000"/>
              </a:lnSpc>
              <a:buClr>
                <a:schemeClr val="hlink"/>
              </a:buClr>
              <a:buSzTx/>
              <a:buFont typeface="Wingdings" panose="05000000000000000000" pitchFamily="2" charset="2"/>
              <a:buBlip>
                <a:blip r:embed="rId3"/>
              </a:buBlip>
            </a:pPr>
            <a:r>
              <a:rPr lang="en-GB" altLang="en-US" sz="2000" i="1">
                <a:effectLst/>
              </a:rPr>
              <a:t>e.g. 2.5 boxes really means 3 boxes.</a:t>
            </a:r>
            <a:endParaRPr lang="en-GB" altLang="en-US" sz="3200" i="1">
              <a:effectLs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981200" y="0"/>
            <a:ext cx="8229600" cy="1143000"/>
          </a:xfrm>
          <a:noFill/>
        </p:spPr>
        <p:txBody>
          <a:bodyPr/>
          <a:lstStyle/>
          <a:p>
            <a:r>
              <a:rPr lang="en-GB" altLang="en-US" sz="3600">
                <a:effectLst/>
              </a:rPr>
              <a:t>Extension Program “Cricket Match” 2.1f</a:t>
            </a:r>
          </a:p>
        </p:txBody>
      </p:sp>
      <p:sp>
        <p:nvSpPr>
          <p:cNvPr id="34819" name="Rectangle 3"/>
          <p:cNvSpPr>
            <a:spLocks noGrp="1" noChangeArrowheads="1"/>
          </p:cNvSpPr>
          <p:nvPr>
            <p:ph type="body" idx="1"/>
          </p:nvPr>
        </p:nvSpPr>
        <p:spPr>
          <a:xfrm>
            <a:off x="1828800" y="1104900"/>
            <a:ext cx="8458200" cy="4533900"/>
          </a:xfrm>
          <a:noFill/>
        </p:spPr>
        <p:txBody>
          <a:bodyPr/>
          <a:lstStyle/>
          <a:p>
            <a:pPr>
              <a:lnSpc>
                <a:spcPct val="80000"/>
              </a:lnSpc>
            </a:pPr>
            <a:r>
              <a:rPr lang="en-GB" altLang="en-US" sz="2400" dirty="0">
                <a:effectLst/>
              </a:rPr>
              <a:t>A program is to be written to enter and display the result of a cricket match. The winning team is the one scoring the most runs.</a:t>
            </a:r>
          </a:p>
          <a:p>
            <a:pPr>
              <a:lnSpc>
                <a:spcPct val="80000"/>
              </a:lnSpc>
            </a:pPr>
            <a:r>
              <a:rPr lang="en-GB" altLang="en-US" sz="2400" dirty="0">
                <a:effectLst/>
              </a:rPr>
              <a:t>The structured English description of the problem is shown here. It assumes the scores are not equal.</a:t>
            </a:r>
          </a:p>
          <a:p>
            <a:pPr lvl="1">
              <a:lnSpc>
                <a:spcPct val="80000"/>
              </a:lnSpc>
            </a:pPr>
            <a:r>
              <a:rPr lang="en-GB" altLang="en-US" sz="2000" i="1" dirty="0">
                <a:effectLst/>
                <a:latin typeface="Tahoma" panose="020B0604030504040204" pitchFamily="34" charset="0"/>
              </a:rPr>
              <a:t>INPUT </a:t>
            </a:r>
            <a:r>
              <a:rPr lang="en-GB" altLang="en-US" sz="2000" i="1" dirty="0" err="1">
                <a:effectLst/>
                <a:latin typeface="Tahoma" panose="020B0604030504040204" pitchFamily="34" charset="0"/>
              </a:rPr>
              <a:t>HomeTeamName</a:t>
            </a:r>
            <a:endParaRPr lang="en-GB" altLang="en-US" sz="2000" i="1" dirty="0">
              <a:effectLst/>
              <a:latin typeface="Tahoma" panose="020B0604030504040204" pitchFamily="34" charset="0"/>
            </a:endParaRPr>
          </a:p>
          <a:p>
            <a:pPr lvl="1">
              <a:lnSpc>
                <a:spcPct val="80000"/>
              </a:lnSpc>
            </a:pPr>
            <a:r>
              <a:rPr lang="en-GB" altLang="en-US" sz="2000" i="1" dirty="0">
                <a:effectLst/>
                <a:latin typeface="Tahoma" panose="020B0604030504040204" pitchFamily="34" charset="0"/>
              </a:rPr>
              <a:t>INPUT </a:t>
            </a:r>
            <a:r>
              <a:rPr lang="en-GB" altLang="en-US" sz="2000" i="1" dirty="0" err="1">
                <a:effectLst/>
                <a:latin typeface="Tahoma" panose="020B0604030504040204" pitchFamily="34" charset="0"/>
              </a:rPr>
              <a:t>HomeRuns</a:t>
            </a:r>
            <a:endParaRPr lang="en-GB" altLang="en-US" sz="2000" i="1" dirty="0">
              <a:effectLst/>
              <a:latin typeface="Tahoma" panose="020B0604030504040204" pitchFamily="34" charset="0"/>
            </a:endParaRPr>
          </a:p>
          <a:p>
            <a:pPr lvl="1">
              <a:lnSpc>
                <a:spcPct val="80000"/>
              </a:lnSpc>
            </a:pPr>
            <a:r>
              <a:rPr lang="en-GB" altLang="en-US" sz="2000" i="1" dirty="0">
                <a:effectLst/>
                <a:latin typeface="Tahoma" panose="020B0604030504040204" pitchFamily="34" charset="0"/>
              </a:rPr>
              <a:t>INPUT </a:t>
            </a:r>
            <a:r>
              <a:rPr lang="en-GB" altLang="en-US" sz="2000" i="1" dirty="0" err="1">
                <a:effectLst/>
                <a:latin typeface="Tahoma" panose="020B0604030504040204" pitchFamily="34" charset="0"/>
              </a:rPr>
              <a:t>AwayTeamName</a:t>
            </a:r>
            <a:endParaRPr lang="en-GB" altLang="en-US" sz="2000" i="1" dirty="0">
              <a:effectLst/>
              <a:latin typeface="Tahoma" panose="020B0604030504040204" pitchFamily="34" charset="0"/>
            </a:endParaRPr>
          </a:p>
          <a:p>
            <a:pPr lvl="1">
              <a:lnSpc>
                <a:spcPct val="80000"/>
              </a:lnSpc>
            </a:pPr>
            <a:r>
              <a:rPr lang="en-GB" altLang="en-US" sz="2000" i="1" dirty="0">
                <a:effectLst/>
                <a:latin typeface="Tahoma" panose="020B0604030504040204" pitchFamily="34" charset="0"/>
              </a:rPr>
              <a:t>INPUT </a:t>
            </a:r>
            <a:r>
              <a:rPr lang="en-GB" altLang="en-US" sz="2000" i="1" dirty="0" err="1">
                <a:effectLst/>
                <a:latin typeface="Tahoma" panose="020B0604030504040204" pitchFamily="34" charset="0"/>
              </a:rPr>
              <a:t>AwayRuns</a:t>
            </a:r>
            <a:endParaRPr lang="en-GB" altLang="en-US" sz="2000" i="1" dirty="0">
              <a:effectLst/>
              <a:latin typeface="Tahoma" panose="020B0604030504040204" pitchFamily="34" charset="0"/>
            </a:endParaRPr>
          </a:p>
          <a:p>
            <a:pPr lvl="1">
              <a:lnSpc>
                <a:spcPct val="80000"/>
              </a:lnSpc>
            </a:pPr>
            <a:r>
              <a:rPr lang="en-GB" altLang="en-US" sz="2000" i="1" dirty="0">
                <a:effectLst/>
                <a:latin typeface="Tahoma" panose="020B0604030504040204" pitchFamily="34" charset="0"/>
              </a:rPr>
              <a:t>SUBTRACT </a:t>
            </a:r>
            <a:r>
              <a:rPr lang="en-GB" altLang="en-US" sz="2000" i="1" dirty="0" err="1">
                <a:effectLst/>
                <a:latin typeface="Tahoma" panose="020B0604030504040204" pitchFamily="34" charset="0"/>
              </a:rPr>
              <a:t>AwaysRuns</a:t>
            </a:r>
            <a:r>
              <a:rPr lang="en-GB" altLang="en-US" sz="2000" i="1" dirty="0">
                <a:effectLst/>
                <a:latin typeface="Tahoma" panose="020B0604030504040204" pitchFamily="34" charset="0"/>
              </a:rPr>
              <a:t> FROM </a:t>
            </a:r>
            <a:r>
              <a:rPr lang="en-GB" altLang="en-US" sz="2000" i="1" dirty="0" err="1">
                <a:effectLst/>
                <a:latin typeface="Tahoma" panose="020B0604030504040204" pitchFamily="34" charset="0"/>
              </a:rPr>
              <a:t>HomeRuns</a:t>
            </a:r>
            <a:r>
              <a:rPr lang="en-GB" altLang="en-US" sz="2000" i="1" dirty="0">
                <a:effectLst/>
                <a:latin typeface="Tahoma" panose="020B0604030504040204" pitchFamily="34" charset="0"/>
              </a:rPr>
              <a:t> STORE AS </a:t>
            </a:r>
            <a:r>
              <a:rPr lang="en-GB" altLang="en-US" sz="2000" i="1" dirty="0" err="1">
                <a:effectLst/>
                <a:latin typeface="Tahoma" panose="020B0604030504040204" pitchFamily="34" charset="0"/>
              </a:rPr>
              <a:t>RunDifference</a:t>
            </a:r>
            <a:endParaRPr lang="en-GB" altLang="en-US" sz="2000" i="1" dirty="0">
              <a:effectLst/>
              <a:latin typeface="Tahoma" panose="020B0604030504040204" pitchFamily="34" charset="0"/>
            </a:endParaRPr>
          </a:p>
          <a:p>
            <a:pPr lvl="1">
              <a:lnSpc>
                <a:spcPct val="80000"/>
              </a:lnSpc>
            </a:pPr>
            <a:r>
              <a:rPr lang="en-GB" altLang="en-US" sz="2000" i="1" dirty="0">
                <a:effectLst/>
                <a:latin typeface="Tahoma" panose="020B0604030504040204" pitchFamily="34" charset="0"/>
              </a:rPr>
              <a:t>CALCULATE the winning team STORE AS </a:t>
            </a:r>
            <a:r>
              <a:rPr lang="en-GB" altLang="en-US" sz="2000" i="1" dirty="0" err="1">
                <a:effectLst/>
                <a:latin typeface="Tahoma" panose="020B0604030504040204" pitchFamily="34" charset="0"/>
              </a:rPr>
              <a:t>WinningTeamName</a:t>
            </a:r>
            <a:endParaRPr lang="en-GB" altLang="en-US" sz="2000" i="1" dirty="0">
              <a:effectLst/>
              <a:latin typeface="Tahoma" panose="020B0604030504040204" pitchFamily="34" charset="0"/>
            </a:endParaRPr>
          </a:p>
          <a:p>
            <a:pPr lvl="1">
              <a:lnSpc>
                <a:spcPct val="80000"/>
              </a:lnSpc>
            </a:pPr>
            <a:r>
              <a:rPr lang="en-GB" altLang="en-US" sz="2000" i="1" dirty="0">
                <a:effectLst/>
                <a:latin typeface="Tahoma" panose="020B0604030504040204" pitchFamily="34" charset="0"/>
              </a:rPr>
              <a:t>OUTPUT </a:t>
            </a:r>
            <a:r>
              <a:rPr lang="en-GB" altLang="en-US" sz="2000" i="1" dirty="0" err="1">
                <a:effectLst/>
                <a:latin typeface="Tahoma" panose="020B0604030504040204" pitchFamily="34" charset="0"/>
              </a:rPr>
              <a:t>WinningTeamName</a:t>
            </a:r>
            <a:r>
              <a:rPr lang="en-GB" altLang="en-US" sz="2000" i="1" dirty="0">
                <a:effectLst/>
                <a:latin typeface="Tahoma" panose="020B0604030504040204" pitchFamily="34" charset="0"/>
              </a:rPr>
              <a:t> and </a:t>
            </a:r>
            <a:r>
              <a:rPr lang="en-GB" altLang="en-US" sz="2000" i="1" dirty="0" err="1">
                <a:effectLst/>
                <a:latin typeface="Tahoma" panose="020B0604030504040204" pitchFamily="34" charset="0"/>
              </a:rPr>
              <a:t>RunDifference</a:t>
            </a:r>
            <a:endParaRPr lang="en-GB" altLang="en-US" sz="2000" i="1" dirty="0">
              <a:effectLst/>
              <a:latin typeface="Tahoma" panose="020B0604030504040204" pitchFamily="34" charset="0"/>
            </a:endParaRPr>
          </a:p>
          <a:p>
            <a:pPr>
              <a:lnSpc>
                <a:spcPct val="80000"/>
              </a:lnSpc>
            </a:pPr>
            <a:r>
              <a:rPr lang="en-GB" altLang="en-US" sz="2400" dirty="0">
                <a:effectLst/>
              </a:rPr>
              <a:t>Typical output is shown.</a:t>
            </a:r>
          </a:p>
          <a:p>
            <a:pPr algn="r">
              <a:lnSpc>
                <a:spcPct val="80000"/>
              </a:lnSpc>
              <a:buFont typeface="Wingdings" panose="05000000000000000000" pitchFamily="2" charset="2"/>
              <a:buNone/>
            </a:pPr>
            <a:r>
              <a:rPr lang="en-GB" altLang="en-US" sz="2400" b="1" u="sng" dirty="0">
                <a:effectLst/>
              </a:rPr>
              <a:t>Write this program.</a:t>
            </a:r>
          </a:p>
        </p:txBody>
      </p:sp>
      <p:pic>
        <p:nvPicPr>
          <p:cNvPr id="348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5410200"/>
            <a:ext cx="5410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807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algn="r" eaLnBrk="1" hangingPunct="1">
              <a:defRPr/>
            </a:pPr>
            <a:fld id="{268E3D44-B18E-480C-B516-B5F05E9850B5}" type="slidenum">
              <a:rPr lang="en-GB" altLang="en-US" sz="1200">
                <a:effectLst>
                  <a:outerShdw blurRad="38100" dist="38100" dir="2700000" algn="tl">
                    <a:srgbClr val="000000"/>
                  </a:outerShdw>
                </a:effectLst>
              </a:rPr>
              <a:pPr algn="r" eaLnBrk="1" hangingPunct="1">
                <a:defRPr/>
              </a:pPr>
              <a:t>37</a:t>
            </a:fld>
            <a:endParaRPr lang="en-GB" altLang="en-US" sz="1200">
              <a:effectLst>
                <a:outerShdw blurRad="38100" dist="38100" dir="2700000" algn="tl">
                  <a:srgbClr val="000000"/>
                </a:outerShdw>
              </a:effectLst>
            </a:endParaRPr>
          </a:p>
        </p:txBody>
      </p:sp>
      <p:sp>
        <p:nvSpPr>
          <p:cNvPr id="225282" name="Rectangle 2"/>
          <p:cNvSpPr>
            <a:spLocks noGrp="1" noChangeArrowheads="1"/>
          </p:cNvSpPr>
          <p:nvPr>
            <p:ph type="title" idx="4294967295"/>
          </p:nvPr>
        </p:nvSpPr>
        <p:spPr>
          <a:xfrm>
            <a:off x="1600200" y="304800"/>
            <a:ext cx="8991600" cy="609600"/>
          </a:xfrm>
        </p:spPr>
        <p:txBody>
          <a:bodyPr/>
          <a:lstStyle/>
          <a:p>
            <a:pPr eaLnBrk="1" hangingPunct="1">
              <a:defRPr/>
            </a:pPr>
            <a:r>
              <a:rPr lang="en-GB" altLang="en-US" sz="3600"/>
              <a:t>Extension “Arithmetic Error” Program 2.1g</a:t>
            </a:r>
          </a:p>
        </p:txBody>
      </p:sp>
      <p:sp>
        <p:nvSpPr>
          <p:cNvPr id="225283" name="Rectangle 3"/>
          <p:cNvSpPr>
            <a:spLocks noGrp="1" noChangeArrowheads="1"/>
          </p:cNvSpPr>
          <p:nvPr>
            <p:ph type="body" idx="4294967295"/>
          </p:nvPr>
        </p:nvSpPr>
        <p:spPr>
          <a:xfrm>
            <a:off x="1981200" y="1143000"/>
            <a:ext cx="8229600" cy="4533900"/>
          </a:xfrm>
        </p:spPr>
        <p:txBody>
          <a:bodyPr/>
          <a:lstStyle/>
          <a:p>
            <a:pPr eaLnBrk="1" hangingPunct="1">
              <a:lnSpc>
                <a:spcPct val="80000"/>
              </a:lnSpc>
              <a:defRPr/>
            </a:pPr>
            <a:r>
              <a:rPr lang="en-GB" sz="2800" dirty="0"/>
              <a:t>Write a program that will output the value of the expression:</a:t>
            </a:r>
          </a:p>
          <a:p>
            <a:pPr lvl="1" eaLnBrk="1" hangingPunct="1">
              <a:lnSpc>
                <a:spcPct val="80000"/>
              </a:lnSpc>
              <a:defRPr/>
            </a:pPr>
            <a:r>
              <a:rPr lang="en-GB" sz="2000" dirty="0">
                <a:effectLst/>
              </a:rPr>
              <a:t>Area /(</a:t>
            </a:r>
            <a:r>
              <a:rPr lang="en-GB" sz="2000" dirty="0" err="1">
                <a:effectLst/>
              </a:rPr>
              <a:t>SpaceWidth</a:t>
            </a:r>
            <a:r>
              <a:rPr lang="en-GB" sz="2000" dirty="0">
                <a:effectLst/>
              </a:rPr>
              <a:t> * </a:t>
            </a:r>
            <a:r>
              <a:rPr lang="en-GB" sz="2000" dirty="0" err="1">
                <a:effectLst/>
              </a:rPr>
              <a:t>SpaceLength</a:t>
            </a:r>
            <a:r>
              <a:rPr lang="en-GB" sz="2000" dirty="0">
                <a:effectLst/>
              </a:rPr>
              <a:t> – </a:t>
            </a:r>
            <a:r>
              <a:rPr lang="en-GB" sz="2000" dirty="0" err="1">
                <a:effectLst/>
              </a:rPr>
              <a:t>EmptySpaces</a:t>
            </a:r>
            <a:r>
              <a:rPr lang="en-GB" sz="2000" dirty="0">
                <a:effectLst/>
              </a:rPr>
              <a:t>)</a:t>
            </a:r>
          </a:p>
          <a:p>
            <a:pPr eaLnBrk="1" hangingPunct="1">
              <a:lnSpc>
                <a:spcPct val="80000"/>
              </a:lnSpc>
              <a:defRPr/>
            </a:pPr>
            <a:r>
              <a:rPr lang="en-GB" sz="2400" dirty="0">
                <a:effectLst/>
              </a:rPr>
              <a:t>What happens if the following values are used?</a:t>
            </a:r>
          </a:p>
          <a:p>
            <a:pPr lvl="1">
              <a:lnSpc>
                <a:spcPct val="80000"/>
              </a:lnSpc>
              <a:defRPr/>
            </a:pPr>
            <a:r>
              <a:rPr lang="en-GB" sz="2400" dirty="0" err="1">
                <a:effectLst/>
              </a:rPr>
              <a:t>SpaceWidth</a:t>
            </a:r>
            <a:r>
              <a:rPr lang="en-GB" sz="2400" dirty="0">
                <a:effectLst/>
              </a:rPr>
              <a:t> ← 7</a:t>
            </a:r>
          </a:p>
          <a:p>
            <a:pPr lvl="1">
              <a:lnSpc>
                <a:spcPct val="80000"/>
              </a:lnSpc>
              <a:defRPr/>
            </a:pPr>
            <a:r>
              <a:rPr lang="en-GB" sz="2400" dirty="0" err="1">
                <a:effectLst/>
              </a:rPr>
              <a:t>SpaceLength</a:t>
            </a:r>
            <a:r>
              <a:rPr lang="en-GB" sz="2400" dirty="0">
                <a:effectLst/>
              </a:rPr>
              <a:t> ← 4</a:t>
            </a:r>
          </a:p>
          <a:p>
            <a:pPr lvl="1">
              <a:lnSpc>
                <a:spcPct val="80000"/>
              </a:lnSpc>
              <a:defRPr/>
            </a:pPr>
            <a:r>
              <a:rPr lang="en-GB" sz="2400" dirty="0" err="1">
                <a:effectLst/>
              </a:rPr>
              <a:t>EmptySpaces</a:t>
            </a:r>
            <a:r>
              <a:rPr lang="en-GB" sz="2400" dirty="0">
                <a:effectLst/>
              </a:rPr>
              <a:t> ← 28</a:t>
            </a:r>
            <a:endParaRPr lang="en-GB" sz="2000" dirty="0">
              <a:effectLst/>
            </a:endParaRPr>
          </a:p>
          <a:p>
            <a:pPr eaLnBrk="1" hangingPunct="1">
              <a:lnSpc>
                <a:spcPct val="80000"/>
              </a:lnSpc>
              <a:defRPr/>
            </a:pPr>
            <a:r>
              <a:rPr lang="en-GB" sz="2400" dirty="0">
                <a:effectLst/>
              </a:rPr>
              <a:t>This is called an “arithmetic error”.</a:t>
            </a:r>
          </a:p>
          <a:p>
            <a:pPr eaLnBrk="1" hangingPunct="1">
              <a:lnSpc>
                <a:spcPct val="80000"/>
              </a:lnSpc>
              <a:defRPr/>
            </a:pPr>
            <a:r>
              <a:rPr lang="en-GB" sz="2400" dirty="0">
                <a:effectLst/>
              </a:rPr>
              <a:t>Add code to stop this situation causing the program to crash.</a:t>
            </a:r>
          </a:p>
          <a:p>
            <a:pPr eaLnBrk="1" hangingPunct="1">
              <a:lnSpc>
                <a:spcPct val="80000"/>
              </a:lnSpc>
              <a:defRPr/>
            </a:pPr>
            <a:r>
              <a:rPr lang="en-GB" sz="2400" b="1" dirty="0">
                <a:effectLst/>
              </a:rPr>
              <a:t>In your comments explain:</a:t>
            </a:r>
          </a:p>
          <a:p>
            <a:pPr lvl="1" eaLnBrk="1" hangingPunct="1">
              <a:lnSpc>
                <a:spcPct val="80000"/>
              </a:lnSpc>
              <a:defRPr/>
            </a:pPr>
            <a:r>
              <a:rPr lang="en-GB" sz="2000" b="1" dirty="0">
                <a:effectLst/>
              </a:rPr>
              <a:t>When </a:t>
            </a:r>
            <a:r>
              <a:rPr lang="en-US" sz="1800" dirty="0">
                <a:effectLst/>
              </a:rPr>
              <a:t>(</a:t>
            </a:r>
            <a:r>
              <a:rPr lang="en-US" sz="1800" b="1" i="1" u="sng" dirty="0">
                <a:effectLst/>
              </a:rPr>
              <a:t>after</a:t>
            </a:r>
            <a:r>
              <a:rPr lang="en-US" sz="1800" dirty="0">
                <a:effectLst/>
              </a:rPr>
              <a:t> </a:t>
            </a:r>
            <a:r>
              <a:rPr lang="en-US" sz="1800" b="1" i="1" dirty="0">
                <a:effectLst/>
              </a:rPr>
              <a:t>or </a:t>
            </a:r>
            <a:r>
              <a:rPr lang="en-US" sz="1800" b="1" i="1" u="sng" dirty="0">
                <a:effectLst/>
              </a:rPr>
              <a:t>before</a:t>
            </a:r>
            <a:r>
              <a:rPr lang="en-US" sz="1800" b="1" i="1" dirty="0">
                <a:effectLst/>
              </a:rPr>
              <a:t> </a:t>
            </a:r>
            <a:r>
              <a:rPr lang="en-US" sz="1800" b="1" i="1" u="sng" dirty="0">
                <a:effectLst/>
              </a:rPr>
              <a:t>what</a:t>
            </a:r>
            <a:r>
              <a:rPr lang="en-US" sz="1800" dirty="0">
                <a:effectLst/>
              </a:rPr>
              <a:t>)</a:t>
            </a:r>
            <a:r>
              <a:rPr lang="en-GB" sz="2000" b="1" dirty="0">
                <a:effectLst/>
              </a:rPr>
              <a:t> did you check for the arithmetic error?</a:t>
            </a:r>
          </a:p>
          <a:p>
            <a:pPr lvl="1" eaLnBrk="1" hangingPunct="1">
              <a:lnSpc>
                <a:spcPct val="80000"/>
              </a:lnSpc>
              <a:defRPr/>
            </a:pPr>
            <a:r>
              <a:rPr lang="en-GB" sz="2000" b="1" dirty="0">
                <a:effectLst/>
              </a:rPr>
              <a:t>Why did you check for it there? </a:t>
            </a:r>
          </a:p>
          <a:p>
            <a:pPr lvl="1" eaLnBrk="1" hangingPunct="1">
              <a:lnSpc>
                <a:spcPct val="80000"/>
              </a:lnSpc>
              <a:defRPr/>
            </a:pPr>
            <a:r>
              <a:rPr lang="en-GB" sz="2000" b="1" dirty="0">
                <a:effectLst/>
              </a:rPr>
              <a:t>What you are checking for?</a:t>
            </a:r>
          </a:p>
          <a:p>
            <a:pPr lvl="1" eaLnBrk="1" hangingPunct="1">
              <a:lnSpc>
                <a:spcPct val="80000"/>
              </a:lnSpc>
              <a:defRPr/>
            </a:pPr>
            <a:r>
              <a:rPr lang="en-GB" sz="2000" b="1" dirty="0">
                <a:effectLst/>
              </a:rPr>
              <a:t>What happens if your check is positive/true?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807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algn="r" eaLnBrk="1" hangingPunct="1">
              <a:defRPr/>
            </a:pPr>
            <a:fld id="{268E3D44-B18E-480C-B516-B5F05E9850B5}" type="slidenum">
              <a:rPr lang="en-GB" altLang="en-US" sz="1200">
                <a:effectLst>
                  <a:outerShdw blurRad="38100" dist="38100" dir="2700000" algn="tl">
                    <a:srgbClr val="000000"/>
                  </a:outerShdw>
                </a:effectLst>
              </a:rPr>
              <a:pPr algn="r" eaLnBrk="1" hangingPunct="1">
                <a:defRPr/>
              </a:pPr>
              <a:t>38</a:t>
            </a:fld>
            <a:endParaRPr lang="en-GB" altLang="en-US" sz="1200">
              <a:effectLst>
                <a:outerShdw blurRad="38100" dist="38100" dir="2700000" algn="tl">
                  <a:srgbClr val="000000"/>
                </a:outerShdw>
              </a:effectLst>
            </a:endParaRPr>
          </a:p>
        </p:txBody>
      </p:sp>
      <p:sp>
        <p:nvSpPr>
          <p:cNvPr id="225282" name="Rectangle 2"/>
          <p:cNvSpPr>
            <a:spLocks noGrp="1" noChangeArrowheads="1"/>
          </p:cNvSpPr>
          <p:nvPr>
            <p:ph type="title" idx="4294967295"/>
          </p:nvPr>
        </p:nvSpPr>
        <p:spPr>
          <a:xfrm>
            <a:off x="1066800" y="271462"/>
            <a:ext cx="10058400" cy="609600"/>
          </a:xfrm>
        </p:spPr>
        <p:txBody>
          <a:bodyPr/>
          <a:lstStyle/>
          <a:p>
            <a:pPr eaLnBrk="1" hangingPunct="1">
              <a:defRPr/>
            </a:pPr>
            <a:r>
              <a:rPr lang="en-GB" altLang="en-US" sz="3600" dirty="0"/>
              <a:t>Extension “Even Or Odd” Program 2.1h</a:t>
            </a:r>
          </a:p>
        </p:txBody>
      </p:sp>
      <p:sp>
        <p:nvSpPr>
          <p:cNvPr id="225283" name="Rectangle 3"/>
          <p:cNvSpPr>
            <a:spLocks noGrp="1" noChangeArrowheads="1"/>
          </p:cNvSpPr>
          <p:nvPr>
            <p:ph type="body" idx="4294967295"/>
          </p:nvPr>
        </p:nvSpPr>
        <p:spPr>
          <a:xfrm>
            <a:off x="1981200" y="1143000"/>
            <a:ext cx="8229600" cy="4533900"/>
          </a:xfrm>
        </p:spPr>
        <p:txBody>
          <a:bodyPr/>
          <a:lstStyle/>
          <a:p>
            <a:pPr eaLnBrk="1" hangingPunct="1">
              <a:lnSpc>
                <a:spcPct val="80000"/>
              </a:lnSpc>
              <a:defRPr/>
            </a:pPr>
            <a:r>
              <a:rPr lang="en-US" sz="2800" dirty="0"/>
              <a:t>Ask the user to enter a number and then tell the user if the number is even or odd.</a:t>
            </a:r>
            <a:endParaRPr lang="en-GB" sz="2000" b="1" dirty="0">
              <a:effectLst/>
            </a:endParaRPr>
          </a:p>
        </p:txBody>
      </p:sp>
    </p:spTree>
    <p:extLst>
      <p:ext uri="{BB962C8B-B14F-4D97-AF65-F5344CB8AC3E}">
        <p14:creationId xmlns:p14="http://schemas.microsoft.com/office/powerpoint/2010/main" val="1642054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807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algn="r" eaLnBrk="1" hangingPunct="1">
              <a:defRPr/>
            </a:pPr>
            <a:fld id="{268E3D44-B18E-480C-B516-B5F05E9850B5}" type="slidenum">
              <a:rPr lang="en-GB" altLang="en-US" sz="1200">
                <a:effectLst>
                  <a:outerShdw blurRad="38100" dist="38100" dir="2700000" algn="tl">
                    <a:srgbClr val="000000"/>
                  </a:outerShdw>
                </a:effectLst>
              </a:rPr>
              <a:pPr algn="r" eaLnBrk="1" hangingPunct="1">
                <a:defRPr/>
              </a:pPr>
              <a:t>39</a:t>
            </a:fld>
            <a:endParaRPr lang="en-GB" altLang="en-US" sz="1200">
              <a:effectLst>
                <a:outerShdw blurRad="38100" dist="38100" dir="2700000" algn="tl">
                  <a:srgbClr val="000000"/>
                </a:outerShdw>
              </a:effectLst>
            </a:endParaRPr>
          </a:p>
        </p:txBody>
      </p:sp>
      <p:sp>
        <p:nvSpPr>
          <p:cNvPr id="225282" name="Rectangle 2"/>
          <p:cNvSpPr>
            <a:spLocks noGrp="1" noChangeArrowheads="1"/>
          </p:cNvSpPr>
          <p:nvPr>
            <p:ph type="title" idx="4294967295"/>
          </p:nvPr>
        </p:nvSpPr>
        <p:spPr>
          <a:xfrm>
            <a:off x="1066800" y="271462"/>
            <a:ext cx="10058400" cy="609600"/>
          </a:xfrm>
        </p:spPr>
        <p:txBody>
          <a:bodyPr/>
          <a:lstStyle/>
          <a:p>
            <a:pPr eaLnBrk="1" hangingPunct="1">
              <a:defRPr/>
            </a:pPr>
            <a:r>
              <a:rPr lang="en-GB" altLang="en-US" sz="3600" dirty="0"/>
              <a:t>Extension “Positive Or Negative” Program 2.1i</a:t>
            </a:r>
          </a:p>
        </p:txBody>
      </p:sp>
      <p:sp>
        <p:nvSpPr>
          <p:cNvPr id="225283" name="Rectangle 3"/>
          <p:cNvSpPr>
            <a:spLocks noGrp="1" noChangeArrowheads="1"/>
          </p:cNvSpPr>
          <p:nvPr>
            <p:ph type="body" idx="4294967295"/>
          </p:nvPr>
        </p:nvSpPr>
        <p:spPr>
          <a:xfrm>
            <a:off x="1981200" y="1143000"/>
            <a:ext cx="8229600" cy="4533900"/>
          </a:xfrm>
        </p:spPr>
        <p:txBody>
          <a:bodyPr/>
          <a:lstStyle/>
          <a:p>
            <a:pPr eaLnBrk="1" hangingPunct="1">
              <a:lnSpc>
                <a:spcPct val="80000"/>
              </a:lnSpc>
              <a:defRPr/>
            </a:pPr>
            <a:r>
              <a:rPr lang="en-US" sz="2800" dirty="0"/>
              <a:t>Ask the user to enter a number and then tell the user if the number is positive or negative</a:t>
            </a:r>
            <a:endParaRPr lang="en-GB" sz="2000" b="1" dirty="0">
              <a:effectLst/>
            </a:endParaRPr>
          </a:p>
        </p:txBody>
      </p:sp>
    </p:spTree>
    <p:extLst>
      <p:ext uri="{BB962C8B-B14F-4D97-AF65-F5344CB8AC3E}">
        <p14:creationId xmlns:p14="http://schemas.microsoft.com/office/powerpoint/2010/main" val="307748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93AD8DC9-C267-4200-9C0A-666E857BAB07}" type="slidenum">
              <a:rPr lang="en-GB" altLang="en-US" sz="1200"/>
              <a:pPr eaLnBrk="1" hangingPunct="1">
                <a:defRPr/>
              </a:pPr>
              <a:t>4</a:t>
            </a:fld>
            <a:endParaRPr lang="en-GB" altLang="en-US" sz="1200"/>
          </a:p>
        </p:txBody>
      </p:sp>
      <p:sp>
        <p:nvSpPr>
          <p:cNvPr id="5" name="Date Placeholder 4"/>
          <p:cNvSpPr>
            <a:spLocks noGrp="1"/>
          </p:cNvSpPr>
          <p:nvPr>
            <p:ph type="dt" sz="quarter" idx="11"/>
          </p:nvPr>
        </p:nvSpPr>
        <p:spPr/>
        <p:txBody>
          <a:bodyPr/>
          <a:lstStyle/>
          <a:p>
            <a:pPr>
              <a:defRPr/>
            </a:pPr>
            <a:fld id="{6117F88A-692B-4325-BD38-8239AF26B9E5}" type="datetime1">
              <a:rPr lang="en-GB"/>
              <a:pPr>
                <a:defRPr/>
              </a:pPr>
              <a:t>03/11/2020</a:t>
            </a:fld>
            <a:endParaRPr lang="en-GB"/>
          </a:p>
        </p:txBody>
      </p:sp>
      <p:sp>
        <p:nvSpPr>
          <p:cNvPr id="206850" name="Rectangle 2"/>
          <p:cNvSpPr>
            <a:spLocks noGrp="1" noChangeArrowheads="1"/>
          </p:cNvSpPr>
          <p:nvPr>
            <p:ph type="title"/>
          </p:nvPr>
        </p:nvSpPr>
        <p:spPr/>
        <p:txBody>
          <a:bodyPr/>
          <a:lstStyle/>
          <a:p>
            <a:pPr eaLnBrk="1" hangingPunct="1">
              <a:defRPr/>
            </a:pPr>
            <a:r>
              <a:rPr lang="en-GB"/>
              <a:t>Types of Selection in VB</a:t>
            </a:r>
          </a:p>
        </p:txBody>
      </p:sp>
      <p:sp>
        <p:nvSpPr>
          <p:cNvPr id="206851" name="Rectangle 3"/>
          <p:cNvSpPr>
            <a:spLocks noGrp="1" noChangeArrowheads="1"/>
          </p:cNvSpPr>
          <p:nvPr>
            <p:ph type="body" idx="1"/>
          </p:nvPr>
        </p:nvSpPr>
        <p:spPr/>
        <p:txBody>
          <a:bodyPr/>
          <a:lstStyle/>
          <a:p>
            <a:pPr eaLnBrk="1" hangingPunct="1">
              <a:defRPr/>
            </a:pPr>
            <a:r>
              <a:rPr lang="en-GB"/>
              <a:t>Two selection constructs:</a:t>
            </a:r>
          </a:p>
          <a:p>
            <a:pPr lvl="1" eaLnBrk="1" hangingPunct="1">
              <a:defRPr/>
            </a:pPr>
            <a:r>
              <a:rPr lang="en-GB"/>
              <a:t>If</a:t>
            </a:r>
          </a:p>
          <a:p>
            <a:pPr lvl="1" eaLnBrk="1" hangingPunct="1">
              <a:defRPr/>
            </a:pPr>
            <a:r>
              <a:rPr lang="en-GB"/>
              <a:t>Select Case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807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algn="r" eaLnBrk="1" hangingPunct="1">
              <a:defRPr/>
            </a:pPr>
            <a:fld id="{268E3D44-B18E-480C-B516-B5F05E9850B5}" type="slidenum">
              <a:rPr lang="en-GB" altLang="en-US" sz="1200">
                <a:effectLst>
                  <a:outerShdw blurRad="38100" dist="38100" dir="2700000" algn="tl">
                    <a:srgbClr val="000000"/>
                  </a:outerShdw>
                </a:effectLst>
              </a:rPr>
              <a:pPr algn="r" eaLnBrk="1" hangingPunct="1">
                <a:defRPr/>
              </a:pPr>
              <a:t>40</a:t>
            </a:fld>
            <a:endParaRPr lang="en-GB" altLang="en-US" sz="1200">
              <a:effectLst>
                <a:outerShdw blurRad="38100" dist="38100" dir="2700000" algn="tl">
                  <a:srgbClr val="000000"/>
                </a:outerShdw>
              </a:effectLst>
            </a:endParaRPr>
          </a:p>
        </p:txBody>
      </p:sp>
      <p:sp>
        <p:nvSpPr>
          <p:cNvPr id="225282" name="Rectangle 2"/>
          <p:cNvSpPr>
            <a:spLocks noGrp="1" noChangeArrowheads="1"/>
          </p:cNvSpPr>
          <p:nvPr>
            <p:ph type="title" idx="4294967295"/>
          </p:nvPr>
        </p:nvSpPr>
        <p:spPr>
          <a:xfrm>
            <a:off x="1066800" y="271462"/>
            <a:ext cx="10058400" cy="609600"/>
          </a:xfrm>
        </p:spPr>
        <p:txBody>
          <a:bodyPr/>
          <a:lstStyle/>
          <a:p>
            <a:pPr eaLnBrk="1" hangingPunct="1">
              <a:defRPr/>
            </a:pPr>
            <a:r>
              <a:rPr lang="en-GB" altLang="en-US" sz="3600" dirty="0"/>
              <a:t>Extension “Maximum” Program 2.1j</a:t>
            </a:r>
          </a:p>
        </p:txBody>
      </p:sp>
      <p:sp>
        <p:nvSpPr>
          <p:cNvPr id="225283" name="Rectangle 3"/>
          <p:cNvSpPr>
            <a:spLocks noGrp="1" noChangeArrowheads="1"/>
          </p:cNvSpPr>
          <p:nvPr>
            <p:ph type="body" idx="4294967295"/>
          </p:nvPr>
        </p:nvSpPr>
        <p:spPr>
          <a:xfrm>
            <a:off x="1981200" y="1143000"/>
            <a:ext cx="8229600" cy="4533900"/>
          </a:xfrm>
        </p:spPr>
        <p:txBody>
          <a:bodyPr/>
          <a:lstStyle/>
          <a:p>
            <a:pPr eaLnBrk="1" hangingPunct="1">
              <a:lnSpc>
                <a:spcPct val="80000"/>
              </a:lnSpc>
              <a:defRPr/>
            </a:pPr>
            <a:r>
              <a:rPr lang="en-US" sz="2800" dirty="0"/>
              <a:t>Ask the user to enter at least two numbers, tell the user which number is highest.</a:t>
            </a:r>
            <a:endParaRPr lang="en-GB" sz="2000" b="1" dirty="0">
              <a:effectLst/>
            </a:endParaRPr>
          </a:p>
        </p:txBody>
      </p:sp>
    </p:spTree>
    <p:extLst>
      <p:ext uri="{BB962C8B-B14F-4D97-AF65-F5344CB8AC3E}">
        <p14:creationId xmlns:p14="http://schemas.microsoft.com/office/powerpoint/2010/main" val="28875809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807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algn="r" eaLnBrk="1" hangingPunct="1">
              <a:defRPr/>
            </a:pPr>
            <a:fld id="{268E3D44-B18E-480C-B516-B5F05E9850B5}" type="slidenum">
              <a:rPr lang="en-GB" altLang="en-US" sz="1200">
                <a:effectLst>
                  <a:outerShdw blurRad="38100" dist="38100" dir="2700000" algn="tl">
                    <a:srgbClr val="000000"/>
                  </a:outerShdw>
                </a:effectLst>
              </a:rPr>
              <a:pPr algn="r" eaLnBrk="1" hangingPunct="1">
                <a:defRPr/>
              </a:pPr>
              <a:t>41</a:t>
            </a:fld>
            <a:endParaRPr lang="en-GB" altLang="en-US" sz="1200">
              <a:effectLst>
                <a:outerShdw blurRad="38100" dist="38100" dir="2700000" algn="tl">
                  <a:srgbClr val="000000"/>
                </a:outerShdw>
              </a:effectLst>
            </a:endParaRPr>
          </a:p>
        </p:txBody>
      </p:sp>
      <p:sp>
        <p:nvSpPr>
          <p:cNvPr id="225282" name="Rectangle 2"/>
          <p:cNvSpPr>
            <a:spLocks noGrp="1" noChangeArrowheads="1"/>
          </p:cNvSpPr>
          <p:nvPr>
            <p:ph type="title" idx="4294967295"/>
          </p:nvPr>
        </p:nvSpPr>
        <p:spPr>
          <a:xfrm>
            <a:off x="1066800" y="271462"/>
            <a:ext cx="10058400" cy="609600"/>
          </a:xfrm>
        </p:spPr>
        <p:txBody>
          <a:bodyPr/>
          <a:lstStyle/>
          <a:p>
            <a:pPr eaLnBrk="1" hangingPunct="1">
              <a:defRPr/>
            </a:pPr>
            <a:r>
              <a:rPr lang="en-GB" altLang="en-US" sz="3600" dirty="0"/>
              <a:t>Extension “Minimum” Program 2.1j</a:t>
            </a:r>
          </a:p>
        </p:txBody>
      </p:sp>
      <p:sp>
        <p:nvSpPr>
          <p:cNvPr id="225283" name="Rectangle 3"/>
          <p:cNvSpPr>
            <a:spLocks noGrp="1" noChangeArrowheads="1"/>
          </p:cNvSpPr>
          <p:nvPr>
            <p:ph type="body" idx="4294967295"/>
          </p:nvPr>
        </p:nvSpPr>
        <p:spPr>
          <a:xfrm>
            <a:off x="1981200" y="1143000"/>
            <a:ext cx="8229600" cy="4533900"/>
          </a:xfrm>
        </p:spPr>
        <p:txBody>
          <a:bodyPr/>
          <a:lstStyle/>
          <a:p>
            <a:pPr eaLnBrk="1" hangingPunct="1">
              <a:lnSpc>
                <a:spcPct val="80000"/>
              </a:lnSpc>
              <a:defRPr/>
            </a:pPr>
            <a:r>
              <a:rPr lang="en-US" sz="2800" dirty="0"/>
              <a:t>Ask the user to enter at least two numbers, tell the user which number is lowest.</a:t>
            </a:r>
            <a:endParaRPr lang="en-GB" sz="2000" b="1" dirty="0">
              <a:effectLst/>
            </a:endParaRPr>
          </a:p>
        </p:txBody>
      </p:sp>
    </p:spTree>
    <p:extLst>
      <p:ext uri="{BB962C8B-B14F-4D97-AF65-F5344CB8AC3E}">
        <p14:creationId xmlns:p14="http://schemas.microsoft.com/office/powerpoint/2010/main" val="1512741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807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algn="r" eaLnBrk="1" hangingPunct="1">
              <a:defRPr/>
            </a:pPr>
            <a:fld id="{268E3D44-B18E-480C-B516-B5F05E9850B5}" type="slidenum">
              <a:rPr lang="en-GB" altLang="en-US" sz="1200">
                <a:effectLst>
                  <a:outerShdw blurRad="38100" dist="38100" dir="2700000" algn="tl">
                    <a:srgbClr val="000000"/>
                  </a:outerShdw>
                </a:effectLst>
              </a:rPr>
              <a:pPr algn="r" eaLnBrk="1" hangingPunct="1">
                <a:defRPr/>
              </a:pPr>
              <a:t>42</a:t>
            </a:fld>
            <a:endParaRPr lang="en-GB" altLang="en-US" sz="1200">
              <a:effectLst>
                <a:outerShdw blurRad="38100" dist="38100" dir="2700000" algn="tl">
                  <a:srgbClr val="000000"/>
                </a:outerShdw>
              </a:effectLst>
            </a:endParaRPr>
          </a:p>
        </p:txBody>
      </p:sp>
      <p:sp>
        <p:nvSpPr>
          <p:cNvPr id="225282" name="Rectangle 2"/>
          <p:cNvSpPr>
            <a:spLocks noGrp="1" noChangeArrowheads="1"/>
          </p:cNvSpPr>
          <p:nvPr>
            <p:ph type="title" idx="4294967295"/>
          </p:nvPr>
        </p:nvSpPr>
        <p:spPr>
          <a:xfrm>
            <a:off x="1066800" y="271462"/>
            <a:ext cx="10058400" cy="609600"/>
          </a:xfrm>
        </p:spPr>
        <p:txBody>
          <a:bodyPr/>
          <a:lstStyle/>
          <a:p>
            <a:pPr eaLnBrk="1" hangingPunct="1">
              <a:defRPr/>
            </a:pPr>
            <a:r>
              <a:rPr lang="en-GB" altLang="en-US" sz="3600" dirty="0"/>
              <a:t>Extension “</a:t>
            </a:r>
            <a:r>
              <a:rPr lang="en-GB" altLang="en-US" sz="3600" dirty="0" err="1"/>
              <a:t>Divisble</a:t>
            </a:r>
            <a:r>
              <a:rPr lang="en-GB" altLang="en-US" sz="3600" dirty="0"/>
              <a:t>” Program 2.1k</a:t>
            </a:r>
          </a:p>
        </p:txBody>
      </p:sp>
      <p:sp>
        <p:nvSpPr>
          <p:cNvPr id="225283" name="Rectangle 3"/>
          <p:cNvSpPr>
            <a:spLocks noGrp="1" noChangeArrowheads="1"/>
          </p:cNvSpPr>
          <p:nvPr>
            <p:ph type="body" idx="4294967295"/>
          </p:nvPr>
        </p:nvSpPr>
        <p:spPr>
          <a:xfrm>
            <a:off x="1981200" y="1143000"/>
            <a:ext cx="8229600" cy="4533900"/>
          </a:xfrm>
        </p:spPr>
        <p:txBody>
          <a:bodyPr/>
          <a:lstStyle/>
          <a:p>
            <a:pPr eaLnBrk="1" hangingPunct="1">
              <a:lnSpc>
                <a:spcPct val="80000"/>
              </a:lnSpc>
              <a:defRPr/>
            </a:pPr>
            <a:r>
              <a:rPr lang="en-US" sz="2800" dirty="0"/>
              <a:t>Ask the user the to enter 2 numbers, tell the user whether the first number is divisible by the second number without a remainder.</a:t>
            </a:r>
          </a:p>
          <a:p>
            <a:pPr lvl="1" eaLnBrk="1" hangingPunct="1">
              <a:lnSpc>
                <a:spcPct val="80000"/>
              </a:lnSpc>
              <a:defRPr/>
            </a:pPr>
            <a:r>
              <a:rPr lang="en-US" sz="2400" b="1" dirty="0">
                <a:effectLst/>
              </a:rPr>
              <a:t>Hint: Use the Mod function.</a:t>
            </a:r>
          </a:p>
          <a:p>
            <a:pPr lvl="2" eaLnBrk="1" hangingPunct="1">
              <a:lnSpc>
                <a:spcPct val="80000"/>
              </a:lnSpc>
              <a:defRPr/>
            </a:pPr>
            <a:r>
              <a:rPr lang="en-US" b="1" dirty="0">
                <a:effectLst/>
              </a:rPr>
              <a:t>e.g. </a:t>
            </a:r>
          </a:p>
          <a:p>
            <a:pPr lvl="3" eaLnBrk="1" hangingPunct="1">
              <a:lnSpc>
                <a:spcPct val="80000"/>
              </a:lnSpc>
              <a:defRPr/>
            </a:pPr>
            <a:r>
              <a:rPr kumimoji="0" lang="en-GB" sz="2400" b="0" i="0" u="none" strike="noStrike" cap="none" normalizeH="0" baseline="0" dirty="0">
                <a:ln>
                  <a:noFill/>
                </a:ln>
                <a:solidFill>
                  <a:schemeClr val="tx1"/>
                </a:solidFill>
                <a:effectLst/>
                <a:latin typeface="Arial" charset="0"/>
              </a:rPr>
              <a:t>12 Mod 6 = 0 </a:t>
            </a:r>
            <a:r>
              <a:rPr kumimoji="0" lang="en-GB" sz="2400" b="1" i="0" u="none" strike="noStrike" cap="none" normalizeH="0" baseline="0" dirty="0">
                <a:ln>
                  <a:noFill/>
                </a:ln>
                <a:solidFill>
                  <a:srgbClr val="00CC00"/>
                </a:solidFill>
                <a:effectLst/>
                <a:latin typeface="Arial" charset="0"/>
              </a:rPr>
              <a:t>‘ So no remainder. </a:t>
            </a:r>
          </a:p>
          <a:p>
            <a:pPr lvl="3" eaLnBrk="1" hangingPunct="1">
              <a:lnSpc>
                <a:spcPct val="80000"/>
              </a:lnSpc>
              <a:defRPr/>
            </a:pPr>
            <a:r>
              <a:rPr kumimoji="0" lang="en-GB" sz="2400" b="0" i="0" u="none" strike="noStrike" cap="none" normalizeH="0" baseline="0" dirty="0">
                <a:ln>
                  <a:noFill/>
                </a:ln>
                <a:solidFill>
                  <a:schemeClr val="tx1"/>
                </a:solidFill>
                <a:effectLst/>
                <a:latin typeface="Arial" charset="0"/>
              </a:rPr>
              <a:t>12 Mod 5 = 2 </a:t>
            </a:r>
            <a:r>
              <a:rPr kumimoji="0" lang="en-GB" sz="2400" b="1" i="0" u="none" strike="noStrike" cap="none" normalizeH="0" baseline="0" dirty="0">
                <a:ln>
                  <a:noFill/>
                </a:ln>
                <a:solidFill>
                  <a:srgbClr val="00CC00"/>
                </a:solidFill>
                <a:effectLst/>
                <a:latin typeface="Arial" charset="0"/>
              </a:rPr>
              <a:t>‘ So there is a remainder.</a:t>
            </a:r>
            <a:endParaRPr lang="en-GB" sz="2400" b="1" dirty="0">
              <a:solidFill>
                <a:srgbClr val="00CC00"/>
              </a:solidFill>
              <a:effectLst/>
            </a:endParaRPr>
          </a:p>
        </p:txBody>
      </p:sp>
    </p:spTree>
    <p:extLst>
      <p:ext uri="{BB962C8B-B14F-4D97-AF65-F5344CB8AC3E}">
        <p14:creationId xmlns:p14="http://schemas.microsoft.com/office/powerpoint/2010/main" val="27611201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807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algn="r" eaLnBrk="1" hangingPunct="1">
              <a:defRPr/>
            </a:pPr>
            <a:fld id="{268E3D44-B18E-480C-B516-B5F05E9850B5}" type="slidenum">
              <a:rPr lang="en-GB" altLang="en-US" sz="1200">
                <a:effectLst>
                  <a:outerShdw blurRad="38100" dist="38100" dir="2700000" algn="tl">
                    <a:srgbClr val="000000"/>
                  </a:outerShdw>
                </a:effectLst>
              </a:rPr>
              <a:pPr algn="r" eaLnBrk="1" hangingPunct="1">
                <a:defRPr/>
              </a:pPr>
              <a:t>43</a:t>
            </a:fld>
            <a:endParaRPr lang="en-GB" altLang="en-US" sz="1200">
              <a:effectLst>
                <a:outerShdw blurRad="38100" dist="38100" dir="2700000" algn="tl">
                  <a:srgbClr val="000000"/>
                </a:outerShdw>
              </a:effectLst>
            </a:endParaRPr>
          </a:p>
        </p:txBody>
      </p:sp>
      <p:sp>
        <p:nvSpPr>
          <p:cNvPr id="225282" name="Rectangle 2"/>
          <p:cNvSpPr>
            <a:spLocks noGrp="1" noChangeArrowheads="1"/>
          </p:cNvSpPr>
          <p:nvPr>
            <p:ph type="title" idx="4294967295"/>
          </p:nvPr>
        </p:nvSpPr>
        <p:spPr>
          <a:xfrm>
            <a:off x="1066800" y="271462"/>
            <a:ext cx="10058400" cy="609600"/>
          </a:xfrm>
        </p:spPr>
        <p:txBody>
          <a:bodyPr/>
          <a:lstStyle/>
          <a:p>
            <a:pPr eaLnBrk="1" hangingPunct="1">
              <a:defRPr/>
            </a:pPr>
            <a:r>
              <a:rPr lang="en-GB" altLang="en-US" sz="3600" dirty="0"/>
              <a:t>Extension “</a:t>
            </a:r>
            <a:r>
              <a:rPr lang="en-GB" altLang="en-US" sz="3600" dirty="0" err="1"/>
              <a:t>WeekDay</a:t>
            </a:r>
            <a:r>
              <a:rPr lang="en-GB" altLang="en-US" sz="3600" dirty="0"/>
              <a:t>” Program 2.1k</a:t>
            </a:r>
          </a:p>
        </p:txBody>
      </p:sp>
      <p:sp>
        <p:nvSpPr>
          <p:cNvPr id="225283" name="Rectangle 3"/>
          <p:cNvSpPr>
            <a:spLocks noGrp="1" noChangeArrowheads="1"/>
          </p:cNvSpPr>
          <p:nvPr>
            <p:ph type="body" idx="4294967295"/>
          </p:nvPr>
        </p:nvSpPr>
        <p:spPr>
          <a:xfrm>
            <a:off x="1981200" y="1143000"/>
            <a:ext cx="8229600" cy="4533900"/>
          </a:xfrm>
        </p:spPr>
        <p:txBody>
          <a:bodyPr/>
          <a:lstStyle/>
          <a:p>
            <a:pPr eaLnBrk="1" hangingPunct="1">
              <a:lnSpc>
                <a:spcPct val="80000"/>
              </a:lnSpc>
              <a:defRPr/>
            </a:pPr>
            <a:r>
              <a:rPr lang="en-US" sz="2800" dirty="0"/>
              <a:t>Ask the user to input a week day and then tell the user which week day number this is.</a:t>
            </a:r>
          </a:p>
          <a:p>
            <a:pPr lvl="1" eaLnBrk="1" hangingPunct="1">
              <a:lnSpc>
                <a:spcPct val="80000"/>
              </a:lnSpc>
              <a:defRPr/>
            </a:pPr>
            <a:r>
              <a:rPr lang="en-US" b="1" dirty="0">
                <a:effectLst/>
              </a:rPr>
              <a:t>e.g. </a:t>
            </a:r>
          </a:p>
          <a:p>
            <a:pPr lvl="2" eaLnBrk="1" hangingPunct="1">
              <a:lnSpc>
                <a:spcPct val="80000"/>
              </a:lnSpc>
              <a:defRPr/>
            </a:pPr>
            <a:r>
              <a:rPr kumimoji="0" lang="en-GB" sz="2800" b="0" i="0" u="none" strike="noStrike" cap="none" normalizeH="0" baseline="0" dirty="0">
                <a:ln>
                  <a:noFill/>
                </a:ln>
                <a:solidFill>
                  <a:schemeClr val="tx1"/>
                </a:solidFill>
                <a:effectLst/>
                <a:latin typeface="Arial" charset="0"/>
              </a:rPr>
              <a:t>Monday </a:t>
            </a:r>
            <a:r>
              <a:rPr kumimoji="0" lang="en-GB" sz="2800" b="1" i="0" u="none" strike="noStrike" cap="none" normalizeH="0" baseline="0" dirty="0">
                <a:ln>
                  <a:noFill/>
                </a:ln>
                <a:solidFill>
                  <a:srgbClr val="00CC00"/>
                </a:solidFill>
                <a:effectLst/>
                <a:latin typeface="Arial" charset="0"/>
              </a:rPr>
              <a:t>‘ Is 1.</a:t>
            </a:r>
          </a:p>
          <a:p>
            <a:pPr lvl="2" eaLnBrk="1" hangingPunct="1">
              <a:lnSpc>
                <a:spcPct val="80000"/>
              </a:lnSpc>
              <a:defRPr/>
            </a:pPr>
            <a:r>
              <a:rPr kumimoji="0" lang="en-GB" sz="2800" b="0" i="0" u="none" strike="noStrike" cap="none" normalizeH="0" baseline="0" dirty="0">
                <a:ln>
                  <a:noFill/>
                </a:ln>
                <a:solidFill>
                  <a:schemeClr val="tx1"/>
                </a:solidFill>
                <a:effectLst/>
                <a:latin typeface="Arial" charset="0"/>
              </a:rPr>
              <a:t>Tuesday </a:t>
            </a:r>
            <a:r>
              <a:rPr kumimoji="0" lang="en-GB" sz="2800" b="1" i="0" u="none" strike="noStrike" cap="none" normalizeH="0" baseline="0" dirty="0">
                <a:ln>
                  <a:noFill/>
                </a:ln>
                <a:solidFill>
                  <a:srgbClr val="00CC00"/>
                </a:solidFill>
                <a:effectLst/>
                <a:latin typeface="Arial" charset="0"/>
              </a:rPr>
              <a:t>‘ Is 2.</a:t>
            </a:r>
          </a:p>
          <a:p>
            <a:pPr lvl="2" eaLnBrk="1" hangingPunct="1">
              <a:lnSpc>
                <a:spcPct val="80000"/>
              </a:lnSpc>
              <a:defRPr/>
            </a:pPr>
            <a:r>
              <a:rPr lang="en-GB" sz="2800" dirty="0">
                <a:effectLst/>
                <a:latin typeface="Arial" charset="0"/>
              </a:rPr>
              <a:t>….</a:t>
            </a:r>
          </a:p>
          <a:p>
            <a:pPr lvl="2" eaLnBrk="1" hangingPunct="1">
              <a:lnSpc>
                <a:spcPct val="80000"/>
              </a:lnSpc>
              <a:defRPr/>
            </a:pPr>
            <a:r>
              <a:rPr kumimoji="0" lang="en-GB" sz="2800" b="0" i="0" u="none" strike="noStrike" cap="none" normalizeH="0" baseline="0" dirty="0">
                <a:ln>
                  <a:noFill/>
                </a:ln>
                <a:solidFill>
                  <a:schemeClr val="tx1"/>
                </a:solidFill>
                <a:effectLst/>
                <a:latin typeface="Arial" charset="0"/>
              </a:rPr>
              <a:t>Sunday </a:t>
            </a:r>
            <a:r>
              <a:rPr kumimoji="0" lang="en-GB" sz="2800" b="1" i="0" u="none" strike="noStrike" cap="none" normalizeH="0" baseline="0" dirty="0">
                <a:ln>
                  <a:noFill/>
                </a:ln>
                <a:solidFill>
                  <a:srgbClr val="00CC00"/>
                </a:solidFill>
                <a:effectLst/>
                <a:latin typeface="Arial" charset="0"/>
              </a:rPr>
              <a:t>‘ Is 7.</a:t>
            </a:r>
          </a:p>
        </p:txBody>
      </p:sp>
    </p:spTree>
    <p:extLst>
      <p:ext uri="{BB962C8B-B14F-4D97-AF65-F5344CB8AC3E}">
        <p14:creationId xmlns:p14="http://schemas.microsoft.com/office/powerpoint/2010/main" val="31073279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807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algn="r" eaLnBrk="1" hangingPunct="1">
              <a:defRPr/>
            </a:pPr>
            <a:fld id="{268E3D44-B18E-480C-B516-B5F05E9850B5}" type="slidenum">
              <a:rPr lang="en-GB" altLang="en-US" sz="1200">
                <a:effectLst>
                  <a:outerShdw blurRad="38100" dist="38100" dir="2700000" algn="tl">
                    <a:srgbClr val="000000"/>
                  </a:outerShdw>
                </a:effectLst>
              </a:rPr>
              <a:pPr algn="r" eaLnBrk="1" hangingPunct="1">
                <a:defRPr/>
              </a:pPr>
              <a:t>44</a:t>
            </a:fld>
            <a:endParaRPr lang="en-GB" altLang="en-US" sz="1200">
              <a:effectLst>
                <a:outerShdw blurRad="38100" dist="38100" dir="2700000" algn="tl">
                  <a:srgbClr val="000000"/>
                </a:outerShdw>
              </a:effectLst>
            </a:endParaRPr>
          </a:p>
        </p:txBody>
      </p:sp>
      <p:sp>
        <p:nvSpPr>
          <p:cNvPr id="225282" name="Rectangle 2"/>
          <p:cNvSpPr>
            <a:spLocks noGrp="1" noChangeArrowheads="1"/>
          </p:cNvSpPr>
          <p:nvPr>
            <p:ph type="title" idx="4294967295"/>
          </p:nvPr>
        </p:nvSpPr>
        <p:spPr>
          <a:xfrm>
            <a:off x="1066800" y="271462"/>
            <a:ext cx="10058400" cy="609600"/>
          </a:xfrm>
        </p:spPr>
        <p:txBody>
          <a:bodyPr/>
          <a:lstStyle/>
          <a:p>
            <a:pPr eaLnBrk="1" hangingPunct="1">
              <a:defRPr/>
            </a:pPr>
            <a:r>
              <a:rPr lang="en-GB" altLang="en-US" sz="3600" dirty="0"/>
              <a:t>Extension “Month” Program 2.1l</a:t>
            </a:r>
          </a:p>
        </p:txBody>
      </p:sp>
      <p:sp>
        <p:nvSpPr>
          <p:cNvPr id="225283" name="Rectangle 3"/>
          <p:cNvSpPr>
            <a:spLocks noGrp="1" noChangeArrowheads="1"/>
          </p:cNvSpPr>
          <p:nvPr>
            <p:ph type="body" idx="4294967295"/>
          </p:nvPr>
        </p:nvSpPr>
        <p:spPr>
          <a:xfrm>
            <a:off x="1981200" y="1143000"/>
            <a:ext cx="8991600" cy="4533900"/>
          </a:xfrm>
        </p:spPr>
        <p:txBody>
          <a:bodyPr/>
          <a:lstStyle/>
          <a:p>
            <a:pPr eaLnBrk="1" hangingPunct="1">
              <a:lnSpc>
                <a:spcPct val="80000"/>
              </a:lnSpc>
              <a:defRPr/>
            </a:pPr>
            <a:r>
              <a:rPr lang="en-US" sz="2800" dirty="0"/>
              <a:t>Ask the user to input a month and then tell the user which month number this is and how many days are in this month.</a:t>
            </a:r>
          </a:p>
          <a:p>
            <a:pPr lvl="1" eaLnBrk="1" hangingPunct="1">
              <a:lnSpc>
                <a:spcPct val="80000"/>
              </a:lnSpc>
              <a:defRPr/>
            </a:pPr>
            <a:r>
              <a:rPr lang="en-US" b="1" dirty="0">
                <a:effectLst/>
              </a:rPr>
              <a:t>e.g. </a:t>
            </a:r>
          </a:p>
          <a:p>
            <a:pPr lvl="2" eaLnBrk="1" hangingPunct="1">
              <a:lnSpc>
                <a:spcPct val="80000"/>
              </a:lnSpc>
              <a:defRPr/>
            </a:pPr>
            <a:r>
              <a:rPr kumimoji="0" lang="en-GB" sz="2800" b="0" i="0" u="none" strike="noStrike" cap="none" normalizeH="0" baseline="0" dirty="0">
                <a:ln>
                  <a:noFill/>
                </a:ln>
                <a:solidFill>
                  <a:schemeClr val="tx1"/>
                </a:solidFill>
                <a:effectLst/>
                <a:latin typeface="Arial" charset="0"/>
              </a:rPr>
              <a:t>January </a:t>
            </a:r>
            <a:r>
              <a:rPr kumimoji="0" lang="en-GB" sz="2800" b="1" i="0" u="none" strike="noStrike" cap="none" normalizeH="0" baseline="0" dirty="0">
                <a:ln>
                  <a:noFill/>
                </a:ln>
                <a:solidFill>
                  <a:srgbClr val="00CC00"/>
                </a:solidFill>
                <a:effectLst/>
                <a:latin typeface="Arial" charset="0"/>
              </a:rPr>
              <a:t>‘ Is 1 and has 31 days.</a:t>
            </a:r>
          </a:p>
          <a:p>
            <a:pPr lvl="2" eaLnBrk="1" hangingPunct="1">
              <a:lnSpc>
                <a:spcPct val="80000"/>
              </a:lnSpc>
              <a:defRPr/>
            </a:pPr>
            <a:r>
              <a:rPr kumimoji="0" lang="en-GB" sz="2800" b="0" i="0" u="none" strike="noStrike" cap="none" normalizeH="0" baseline="0" dirty="0">
                <a:ln>
                  <a:noFill/>
                </a:ln>
                <a:solidFill>
                  <a:schemeClr val="tx1"/>
                </a:solidFill>
                <a:effectLst/>
                <a:latin typeface="Arial" charset="0"/>
              </a:rPr>
              <a:t>February </a:t>
            </a:r>
            <a:r>
              <a:rPr kumimoji="0" lang="en-GB" sz="2800" b="1" i="0" u="none" strike="noStrike" cap="none" normalizeH="0" baseline="0" dirty="0">
                <a:ln>
                  <a:noFill/>
                </a:ln>
                <a:solidFill>
                  <a:srgbClr val="00CC00"/>
                </a:solidFill>
                <a:effectLst/>
                <a:latin typeface="Arial" charset="0"/>
              </a:rPr>
              <a:t>‘ Is 2 and has 28 days but in a leap year it has 29 days.</a:t>
            </a:r>
          </a:p>
          <a:p>
            <a:pPr lvl="2" eaLnBrk="1" hangingPunct="1">
              <a:lnSpc>
                <a:spcPct val="80000"/>
              </a:lnSpc>
              <a:defRPr/>
            </a:pPr>
            <a:r>
              <a:rPr lang="en-GB" sz="2800" dirty="0">
                <a:effectLst/>
                <a:latin typeface="Arial" charset="0"/>
              </a:rPr>
              <a:t>….</a:t>
            </a:r>
          </a:p>
          <a:p>
            <a:pPr lvl="2" eaLnBrk="1" hangingPunct="1">
              <a:lnSpc>
                <a:spcPct val="80000"/>
              </a:lnSpc>
              <a:defRPr/>
            </a:pPr>
            <a:r>
              <a:rPr kumimoji="0" lang="en-GB" sz="2800" b="0" i="0" u="none" strike="noStrike" cap="none" normalizeH="0" baseline="0" dirty="0">
                <a:ln>
                  <a:noFill/>
                </a:ln>
                <a:solidFill>
                  <a:schemeClr val="tx1"/>
                </a:solidFill>
                <a:effectLst/>
                <a:latin typeface="Arial" charset="0"/>
              </a:rPr>
              <a:t>See:</a:t>
            </a:r>
          </a:p>
          <a:p>
            <a:pPr lvl="3" eaLnBrk="1" hangingPunct="1">
              <a:lnSpc>
                <a:spcPct val="80000"/>
              </a:lnSpc>
              <a:defRPr/>
            </a:pPr>
            <a:r>
              <a:rPr kumimoji="0" lang="en-GB" sz="2400" b="1" i="0" u="none" strike="noStrike" cap="none" normalizeH="0" baseline="0" dirty="0">
                <a:ln>
                  <a:noFill/>
                </a:ln>
                <a:solidFill>
                  <a:srgbClr val="00CC00"/>
                </a:solidFill>
                <a:effectLst/>
                <a:latin typeface="Arial" charset="0"/>
                <a:hlinkClick r:id="rId2"/>
              </a:rPr>
              <a:t>https://www.timeanddate.com/calendar/months/</a:t>
            </a:r>
            <a:endParaRPr kumimoji="0" lang="en-GB" sz="2400" b="1" i="0" u="none" strike="noStrike" cap="none" normalizeH="0" baseline="0" dirty="0">
              <a:ln>
                <a:noFill/>
              </a:ln>
              <a:solidFill>
                <a:srgbClr val="00CC00"/>
              </a:solidFill>
              <a:effectLst/>
              <a:latin typeface="Arial" charset="0"/>
            </a:endParaRPr>
          </a:p>
        </p:txBody>
      </p:sp>
    </p:spTree>
    <p:extLst>
      <p:ext uri="{BB962C8B-B14F-4D97-AF65-F5344CB8AC3E}">
        <p14:creationId xmlns:p14="http://schemas.microsoft.com/office/powerpoint/2010/main" val="42892239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4E57F9EC-58CA-4EA1-A664-FB53F7BEBF3C}" type="slidenum">
              <a:rPr lang="en-GB" altLang="en-US" sz="1200"/>
              <a:pPr eaLnBrk="1" hangingPunct="1">
                <a:defRPr/>
              </a:pPr>
              <a:t>45</a:t>
            </a:fld>
            <a:endParaRPr lang="en-GB" altLang="en-US" sz="1200"/>
          </a:p>
        </p:txBody>
      </p:sp>
      <p:sp>
        <p:nvSpPr>
          <p:cNvPr id="5" name="Date Placeholder 4"/>
          <p:cNvSpPr>
            <a:spLocks noGrp="1"/>
          </p:cNvSpPr>
          <p:nvPr>
            <p:ph type="dt" sz="quarter" idx="11"/>
          </p:nvPr>
        </p:nvSpPr>
        <p:spPr/>
        <p:txBody>
          <a:bodyPr/>
          <a:lstStyle/>
          <a:p>
            <a:pPr>
              <a:defRPr/>
            </a:pPr>
            <a:fld id="{31FD28C4-1C7C-489C-AFEE-F6C62AF83781}" type="datetime1">
              <a:rPr lang="en-GB"/>
              <a:pPr>
                <a:defRPr/>
              </a:pPr>
              <a:t>03/11/2020</a:t>
            </a:fld>
            <a:endParaRPr lang="en-GB"/>
          </a:p>
        </p:txBody>
      </p:sp>
      <p:sp>
        <p:nvSpPr>
          <p:cNvPr id="55298" name="Rectangle 2"/>
          <p:cNvSpPr>
            <a:spLocks noGrp="1" noChangeArrowheads="1"/>
          </p:cNvSpPr>
          <p:nvPr>
            <p:ph type="title"/>
          </p:nvPr>
        </p:nvSpPr>
        <p:spPr/>
        <p:txBody>
          <a:bodyPr/>
          <a:lstStyle/>
          <a:p>
            <a:pPr eaLnBrk="1" hangingPunct="1">
              <a:defRPr/>
            </a:pPr>
            <a:r>
              <a:rPr lang="en-GB"/>
              <a:t>Plenary</a:t>
            </a:r>
          </a:p>
        </p:txBody>
      </p:sp>
      <p:sp>
        <p:nvSpPr>
          <p:cNvPr id="55299" name="Rectangle 3"/>
          <p:cNvSpPr>
            <a:spLocks noGrp="1" noChangeArrowheads="1"/>
          </p:cNvSpPr>
          <p:nvPr>
            <p:ph type="body" idx="1"/>
          </p:nvPr>
        </p:nvSpPr>
        <p:spPr/>
        <p:txBody>
          <a:bodyPr/>
          <a:lstStyle/>
          <a:p>
            <a:pPr eaLnBrk="1" hangingPunct="1">
              <a:defRPr/>
            </a:pPr>
            <a:r>
              <a:rPr lang="en-GB"/>
              <a:t>Why would we want to join strings together and how do we do it?</a:t>
            </a:r>
          </a:p>
          <a:p>
            <a:pPr lvl="1" eaLnBrk="1" hangingPunct="1">
              <a:defRPr/>
            </a:pPr>
            <a:r>
              <a:rPr lang="en-GB"/>
              <a:t>e.g. Putting a variable in a message:</a:t>
            </a:r>
          </a:p>
          <a:p>
            <a:pPr lvl="2" eaLnBrk="1" hangingPunct="1">
              <a:defRPr/>
            </a:pPr>
            <a:r>
              <a:rPr lang="en-GB"/>
              <a:t> Console.WriteLine(“My name is “ </a:t>
            </a:r>
            <a:r>
              <a:rPr lang="en-GB" b="1"/>
              <a:t>&amp;</a:t>
            </a:r>
            <a:r>
              <a:rPr lang="en-GB"/>
              <a:t> Name </a:t>
            </a:r>
            <a:r>
              <a:rPr lang="en-GB" b="1"/>
              <a:t>&amp;</a:t>
            </a:r>
            <a:r>
              <a:rPr lang="en-GB"/>
              <a:t> “. I am “ </a:t>
            </a:r>
            <a:r>
              <a:rPr lang="en-GB" b="1"/>
              <a:t>&amp;</a:t>
            </a:r>
            <a:r>
              <a:rPr lang="en-GB"/>
              <a:t> Age </a:t>
            </a:r>
            <a:r>
              <a:rPr lang="en-GB" b="1"/>
              <a:t>&amp;</a:t>
            </a:r>
            <a:r>
              <a:rPr lang="en-GB"/>
              <a:t> “ years old.”)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 calcmode="lin" valueType="num">
                                      <p:cBhvr additive="base">
                                        <p:cTn id="7" dur="500" fill="hold"/>
                                        <p:tgtEl>
                                          <p:spTgt spid="552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52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5299">
                                            <p:txEl>
                                              <p:pRg st="1" end="1"/>
                                            </p:txEl>
                                          </p:spTgt>
                                        </p:tgtEl>
                                        <p:attrNameLst>
                                          <p:attrName>style.visibility</p:attrName>
                                        </p:attrNameLst>
                                      </p:cBhvr>
                                      <p:to>
                                        <p:strVal val="visible"/>
                                      </p:to>
                                    </p:set>
                                    <p:anim calcmode="lin" valueType="num">
                                      <p:cBhvr additive="base">
                                        <p:cTn id="13" dur="500" fill="hold"/>
                                        <p:tgtEl>
                                          <p:spTgt spid="552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52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5299">
                                            <p:txEl>
                                              <p:pRg st="2" end="2"/>
                                            </p:txEl>
                                          </p:spTgt>
                                        </p:tgtEl>
                                        <p:attrNameLst>
                                          <p:attrName>style.visibility</p:attrName>
                                        </p:attrNameLst>
                                      </p:cBhvr>
                                      <p:to>
                                        <p:strVal val="visible"/>
                                      </p:to>
                                    </p:set>
                                    <p:anim calcmode="lin" valueType="num">
                                      <p:cBhvr additive="base">
                                        <p:cTn id="19" dur="500" fill="hold"/>
                                        <p:tgtEl>
                                          <p:spTgt spid="552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52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bldLvl="3"/>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1272EDCF-8C84-462A-9BBF-EB3313DBD60D}" type="slidenum">
              <a:rPr lang="en-GB" altLang="en-US" sz="1200"/>
              <a:pPr eaLnBrk="1" hangingPunct="1">
                <a:defRPr/>
              </a:pPr>
              <a:t>46</a:t>
            </a:fld>
            <a:endParaRPr lang="en-GB" altLang="en-US" sz="1200"/>
          </a:p>
        </p:txBody>
      </p:sp>
      <p:sp>
        <p:nvSpPr>
          <p:cNvPr id="5" name="Date Placeholder 4"/>
          <p:cNvSpPr>
            <a:spLocks noGrp="1"/>
          </p:cNvSpPr>
          <p:nvPr>
            <p:ph type="dt" sz="quarter" idx="11"/>
          </p:nvPr>
        </p:nvSpPr>
        <p:spPr/>
        <p:txBody>
          <a:bodyPr/>
          <a:lstStyle/>
          <a:p>
            <a:pPr>
              <a:defRPr/>
            </a:pPr>
            <a:fld id="{C523F865-2E6D-4595-9C0A-B308241E5232}" type="datetime1">
              <a:rPr lang="en-GB"/>
              <a:pPr>
                <a:defRPr/>
              </a:pPr>
              <a:t>03/11/2020</a:t>
            </a:fld>
            <a:endParaRPr lang="en-GB"/>
          </a:p>
        </p:txBody>
      </p:sp>
      <p:sp>
        <p:nvSpPr>
          <p:cNvPr id="197634" name="Rectangle 2"/>
          <p:cNvSpPr>
            <a:spLocks noGrp="1" noChangeArrowheads="1"/>
          </p:cNvSpPr>
          <p:nvPr>
            <p:ph type="title"/>
          </p:nvPr>
        </p:nvSpPr>
        <p:spPr/>
        <p:txBody>
          <a:bodyPr/>
          <a:lstStyle/>
          <a:p>
            <a:pPr eaLnBrk="1" hangingPunct="1">
              <a:defRPr/>
            </a:pPr>
            <a:r>
              <a:rPr lang="en-GB"/>
              <a:t>Plenary</a:t>
            </a:r>
          </a:p>
        </p:txBody>
      </p:sp>
      <p:sp>
        <p:nvSpPr>
          <p:cNvPr id="197635" name="Rectangle 3"/>
          <p:cNvSpPr>
            <a:spLocks noGrp="1" noChangeArrowheads="1"/>
          </p:cNvSpPr>
          <p:nvPr>
            <p:ph type="body" idx="1"/>
          </p:nvPr>
        </p:nvSpPr>
        <p:spPr/>
        <p:txBody>
          <a:bodyPr/>
          <a:lstStyle/>
          <a:p>
            <a:pPr eaLnBrk="1" hangingPunct="1">
              <a:defRPr/>
            </a:pPr>
            <a:r>
              <a:rPr lang="en-GB" sz="2800"/>
              <a:t>What does an </a:t>
            </a:r>
            <a:r>
              <a:rPr lang="en-GB" sz="2800" b="1"/>
              <a:t>If</a:t>
            </a:r>
            <a:r>
              <a:rPr lang="en-GB" sz="2800"/>
              <a:t> structure test?</a:t>
            </a:r>
          </a:p>
          <a:p>
            <a:pPr lvl="1" eaLnBrk="1" hangingPunct="1">
              <a:defRPr/>
            </a:pPr>
            <a:r>
              <a:rPr lang="en-GB" sz="2400"/>
              <a:t>An If structure tests a boolean condition.</a:t>
            </a:r>
          </a:p>
          <a:p>
            <a:pPr eaLnBrk="1" hangingPunct="1">
              <a:defRPr/>
            </a:pPr>
            <a:r>
              <a:rPr lang="en-GB" sz="2800"/>
              <a:t>What happens if this test returns </a:t>
            </a:r>
            <a:r>
              <a:rPr lang="en-GB" sz="2800" b="1"/>
              <a:t>True</a:t>
            </a:r>
            <a:r>
              <a:rPr lang="en-GB" sz="2800"/>
              <a:t>?</a:t>
            </a:r>
          </a:p>
          <a:p>
            <a:pPr lvl="1" eaLnBrk="1" hangingPunct="1">
              <a:defRPr/>
            </a:pPr>
            <a:r>
              <a:rPr lang="en-GB" sz="2400"/>
              <a:t>If this test returns True then certain lines of code are executed.</a:t>
            </a:r>
          </a:p>
          <a:p>
            <a:pPr eaLnBrk="1" hangingPunct="1">
              <a:defRPr/>
            </a:pPr>
            <a:r>
              <a:rPr lang="en-GB" sz="2800"/>
              <a:t>What happens if this test returns </a:t>
            </a:r>
            <a:r>
              <a:rPr lang="en-GB" sz="2800" b="1"/>
              <a:t>False</a:t>
            </a:r>
            <a:r>
              <a:rPr lang="en-GB" sz="2800"/>
              <a:t> </a:t>
            </a:r>
            <a:r>
              <a:rPr lang="en-GB" sz="2400"/>
              <a:t>(remember to mention the variations of the</a:t>
            </a:r>
            <a:r>
              <a:rPr lang="en-GB" sz="2800"/>
              <a:t> </a:t>
            </a:r>
            <a:r>
              <a:rPr lang="en-GB" sz="2800" b="1"/>
              <a:t>If</a:t>
            </a:r>
            <a:r>
              <a:rPr lang="en-GB" sz="2800"/>
              <a:t> </a:t>
            </a:r>
            <a:r>
              <a:rPr lang="en-GB" sz="2400"/>
              <a:t>structure)</a:t>
            </a:r>
            <a:r>
              <a:rPr lang="en-GB" sz="2800"/>
              <a:t>?</a:t>
            </a:r>
          </a:p>
          <a:p>
            <a:pPr lvl="1" eaLnBrk="1" hangingPunct="1">
              <a:defRPr/>
            </a:pPr>
            <a:r>
              <a:rPr lang="en-GB" sz="2400"/>
              <a:t>Otherwise control passes to optional </a:t>
            </a:r>
            <a:r>
              <a:rPr lang="en-GB" sz="2400" b="1"/>
              <a:t>Else</a:t>
            </a:r>
            <a:r>
              <a:rPr lang="en-GB" sz="2400"/>
              <a:t> or </a:t>
            </a:r>
            <a:r>
              <a:rPr lang="en-GB" sz="2400" b="1"/>
              <a:t>ElseIf</a:t>
            </a:r>
            <a:r>
              <a:rPr lang="en-GB" sz="2400"/>
              <a:t> statements but ultimately the construct ends with an End If statement.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anim calcmode="lin" valueType="num">
                                      <p:cBhvr additive="base">
                                        <p:cTn id="7" dur="500" fill="hold"/>
                                        <p:tgtEl>
                                          <p:spTgt spid="1976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76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7635">
                                            <p:txEl>
                                              <p:pRg st="1" end="1"/>
                                            </p:txEl>
                                          </p:spTgt>
                                        </p:tgtEl>
                                        <p:attrNameLst>
                                          <p:attrName>style.visibility</p:attrName>
                                        </p:attrNameLst>
                                      </p:cBhvr>
                                      <p:to>
                                        <p:strVal val="visible"/>
                                      </p:to>
                                    </p:set>
                                    <p:anim calcmode="lin" valueType="num">
                                      <p:cBhvr additive="base">
                                        <p:cTn id="13" dur="500" fill="hold"/>
                                        <p:tgtEl>
                                          <p:spTgt spid="1976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76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7635">
                                            <p:txEl>
                                              <p:pRg st="2" end="2"/>
                                            </p:txEl>
                                          </p:spTgt>
                                        </p:tgtEl>
                                        <p:attrNameLst>
                                          <p:attrName>style.visibility</p:attrName>
                                        </p:attrNameLst>
                                      </p:cBhvr>
                                      <p:to>
                                        <p:strVal val="visible"/>
                                      </p:to>
                                    </p:set>
                                    <p:anim calcmode="lin" valueType="num">
                                      <p:cBhvr additive="base">
                                        <p:cTn id="19" dur="500" fill="hold"/>
                                        <p:tgtEl>
                                          <p:spTgt spid="1976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76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7635">
                                            <p:txEl>
                                              <p:pRg st="3" end="3"/>
                                            </p:txEl>
                                          </p:spTgt>
                                        </p:tgtEl>
                                        <p:attrNameLst>
                                          <p:attrName>style.visibility</p:attrName>
                                        </p:attrNameLst>
                                      </p:cBhvr>
                                      <p:to>
                                        <p:strVal val="visible"/>
                                      </p:to>
                                    </p:set>
                                    <p:anim calcmode="lin" valueType="num">
                                      <p:cBhvr additive="base">
                                        <p:cTn id="25" dur="500" fill="hold"/>
                                        <p:tgtEl>
                                          <p:spTgt spid="19763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76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97635">
                                            <p:txEl>
                                              <p:pRg st="4" end="4"/>
                                            </p:txEl>
                                          </p:spTgt>
                                        </p:tgtEl>
                                        <p:attrNameLst>
                                          <p:attrName>style.visibility</p:attrName>
                                        </p:attrNameLst>
                                      </p:cBhvr>
                                      <p:to>
                                        <p:strVal val="visible"/>
                                      </p:to>
                                    </p:set>
                                    <p:anim calcmode="lin" valueType="num">
                                      <p:cBhvr additive="base">
                                        <p:cTn id="31" dur="500" fill="hold"/>
                                        <p:tgtEl>
                                          <p:spTgt spid="19763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976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97635">
                                            <p:txEl>
                                              <p:pRg st="5" end="5"/>
                                            </p:txEl>
                                          </p:spTgt>
                                        </p:tgtEl>
                                        <p:attrNameLst>
                                          <p:attrName>style.visibility</p:attrName>
                                        </p:attrNameLst>
                                      </p:cBhvr>
                                      <p:to>
                                        <p:strVal val="visible"/>
                                      </p:to>
                                    </p:set>
                                    <p:anim calcmode="lin" valueType="num">
                                      <p:cBhvr additive="base">
                                        <p:cTn id="37" dur="500" fill="hold"/>
                                        <p:tgtEl>
                                          <p:spTgt spid="19763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9763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bldLvl="3"/>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2ADAE57A-6951-4E64-B13E-6C8D554E33A6}" type="slidenum">
              <a:rPr lang="en-GB" altLang="en-US" sz="1200"/>
              <a:pPr eaLnBrk="1" hangingPunct="1">
                <a:defRPr/>
              </a:pPr>
              <a:t>47</a:t>
            </a:fld>
            <a:endParaRPr lang="en-GB" altLang="en-US" sz="1200"/>
          </a:p>
        </p:txBody>
      </p:sp>
      <p:sp>
        <p:nvSpPr>
          <p:cNvPr id="5" name="Date Placeholder 4"/>
          <p:cNvSpPr>
            <a:spLocks noGrp="1"/>
          </p:cNvSpPr>
          <p:nvPr>
            <p:ph type="dt" sz="quarter" idx="11"/>
          </p:nvPr>
        </p:nvSpPr>
        <p:spPr/>
        <p:txBody>
          <a:bodyPr/>
          <a:lstStyle/>
          <a:p>
            <a:pPr>
              <a:defRPr/>
            </a:pPr>
            <a:fld id="{98DC6E80-8F8B-4DA8-9ED1-DF921ACD7775}" type="datetime1">
              <a:rPr lang="en-GB"/>
              <a:pPr>
                <a:defRPr/>
              </a:pPr>
              <a:t>03/11/2020</a:t>
            </a:fld>
            <a:endParaRPr lang="en-GB"/>
          </a:p>
        </p:txBody>
      </p:sp>
      <p:sp>
        <p:nvSpPr>
          <p:cNvPr id="288770" name="Rectangle 2"/>
          <p:cNvSpPr>
            <a:spLocks noGrp="1" noChangeArrowheads="1"/>
          </p:cNvSpPr>
          <p:nvPr>
            <p:ph type="title"/>
          </p:nvPr>
        </p:nvSpPr>
        <p:spPr/>
        <p:txBody>
          <a:bodyPr/>
          <a:lstStyle/>
          <a:p>
            <a:pPr eaLnBrk="1" hangingPunct="1">
              <a:defRPr/>
            </a:pPr>
            <a:r>
              <a:rPr lang="en-GB"/>
              <a:t>Plenary</a:t>
            </a:r>
          </a:p>
        </p:txBody>
      </p:sp>
      <p:sp>
        <p:nvSpPr>
          <p:cNvPr id="288771" name="Rectangle 3"/>
          <p:cNvSpPr>
            <a:spLocks noGrp="1" noChangeArrowheads="1"/>
          </p:cNvSpPr>
          <p:nvPr>
            <p:ph type="body" idx="1"/>
          </p:nvPr>
        </p:nvSpPr>
        <p:spPr/>
        <p:txBody>
          <a:bodyPr/>
          <a:lstStyle/>
          <a:p>
            <a:pPr eaLnBrk="1" hangingPunct="1">
              <a:defRPr/>
            </a:pPr>
            <a:r>
              <a:rPr lang="en-GB"/>
              <a:t>What is validation, how is it done and how do we stop errors like the program attempting to store letters in a number variable?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03BBB7A6-0B13-49E9-923D-DAB7C801A8A1}" type="slidenum">
              <a:rPr lang="en-GB" altLang="en-US" sz="1200"/>
              <a:pPr eaLnBrk="1" hangingPunct="1">
                <a:defRPr/>
              </a:pPr>
              <a:t>48</a:t>
            </a:fld>
            <a:endParaRPr lang="en-GB" altLang="en-US" sz="1200"/>
          </a:p>
        </p:txBody>
      </p:sp>
      <p:sp>
        <p:nvSpPr>
          <p:cNvPr id="5" name="Date Placeholder 4"/>
          <p:cNvSpPr>
            <a:spLocks noGrp="1"/>
          </p:cNvSpPr>
          <p:nvPr>
            <p:ph type="dt" sz="quarter" idx="11"/>
          </p:nvPr>
        </p:nvSpPr>
        <p:spPr/>
        <p:txBody>
          <a:bodyPr/>
          <a:lstStyle/>
          <a:p>
            <a:pPr>
              <a:defRPr/>
            </a:pPr>
            <a:fld id="{3DA11B68-65E2-4EC9-B485-20B7A34105B9}" type="datetime1">
              <a:rPr lang="en-GB"/>
              <a:pPr>
                <a:defRPr/>
              </a:pPr>
              <a:t>03/11/2020</a:t>
            </a:fld>
            <a:endParaRPr lang="en-GB"/>
          </a:p>
        </p:txBody>
      </p:sp>
      <p:sp>
        <p:nvSpPr>
          <p:cNvPr id="291842" name="Rectangle 2"/>
          <p:cNvSpPr>
            <a:spLocks noGrp="1" noChangeArrowheads="1"/>
          </p:cNvSpPr>
          <p:nvPr>
            <p:ph type="title"/>
          </p:nvPr>
        </p:nvSpPr>
        <p:spPr>
          <a:xfrm>
            <a:off x="1981200" y="0"/>
            <a:ext cx="8229600" cy="1143000"/>
          </a:xfrm>
        </p:spPr>
        <p:txBody>
          <a:bodyPr/>
          <a:lstStyle/>
          <a:p>
            <a:pPr eaLnBrk="1" hangingPunct="1">
              <a:defRPr/>
            </a:pPr>
            <a:r>
              <a:rPr lang="en-GB"/>
              <a:t>Validation</a:t>
            </a:r>
          </a:p>
        </p:txBody>
      </p:sp>
      <p:sp>
        <p:nvSpPr>
          <p:cNvPr id="291843" name="Rectangle 3"/>
          <p:cNvSpPr>
            <a:spLocks noGrp="1" noChangeArrowheads="1"/>
          </p:cNvSpPr>
          <p:nvPr>
            <p:ph type="body" idx="1"/>
          </p:nvPr>
        </p:nvSpPr>
        <p:spPr>
          <a:xfrm>
            <a:off x="1981200" y="1143000"/>
            <a:ext cx="8229600" cy="5257800"/>
          </a:xfrm>
        </p:spPr>
        <p:txBody>
          <a:bodyPr/>
          <a:lstStyle/>
          <a:p>
            <a:pPr eaLnBrk="1" hangingPunct="1">
              <a:defRPr/>
            </a:pPr>
            <a:r>
              <a:rPr lang="en-GB" sz="3600" dirty="0"/>
              <a:t>Checking what the user enters obeys predefined rules.</a:t>
            </a:r>
          </a:p>
          <a:p>
            <a:pPr lvl="1" eaLnBrk="1" hangingPunct="1">
              <a:defRPr/>
            </a:pPr>
            <a:r>
              <a:rPr lang="en-GB" sz="3200" dirty="0"/>
              <a:t>e.g. enters numbers less than ….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4E4DB2A4-DB21-48CF-8220-35C490E68ED8}" type="slidenum">
              <a:rPr lang="en-GB" altLang="en-US" sz="1200"/>
              <a:pPr eaLnBrk="1" hangingPunct="1">
                <a:defRPr/>
              </a:pPr>
              <a:t>5</a:t>
            </a:fld>
            <a:endParaRPr lang="en-GB" altLang="en-US" sz="1200"/>
          </a:p>
        </p:txBody>
      </p:sp>
      <p:sp>
        <p:nvSpPr>
          <p:cNvPr id="7" name="Date Placeholder 5"/>
          <p:cNvSpPr>
            <a:spLocks noGrp="1"/>
          </p:cNvSpPr>
          <p:nvPr>
            <p:ph type="dt" sz="quarter" idx="11"/>
          </p:nvPr>
        </p:nvSpPr>
        <p:spPr/>
        <p:txBody>
          <a:bodyPr/>
          <a:lstStyle/>
          <a:p>
            <a:pPr>
              <a:defRPr/>
            </a:pPr>
            <a:fld id="{5A25CF72-5DF3-4EFE-9AAA-B3B3D53C33D4}" type="datetime1">
              <a:rPr lang="en-GB"/>
              <a:pPr>
                <a:defRPr/>
              </a:pPr>
              <a:t>03/11/2020</a:t>
            </a:fld>
            <a:endParaRPr lang="en-GB"/>
          </a:p>
        </p:txBody>
      </p:sp>
      <p:sp>
        <p:nvSpPr>
          <p:cNvPr id="203778" name="Rectangle 2"/>
          <p:cNvSpPr>
            <a:spLocks noGrp="1" noChangeArrowheads="1"/>
          </p:cNvSpPr>
          <p:nvPr>
            <p:ph type="title"/>
          </p:nvPr>
        </p:nvSpPr>
        <p:spPr/>
        <p:txBody>
          <a:bodyPr/>
          <a:lstStyle/>
          <a:p>
            <a:pPr eaLnBrk="1" hangingPunct="1">
              <a:defRPr/>
            </a:pPr>
            <a:r>
              <a:rPr lang="en-GB" sz="4000"/>
              <a:t>The </a:t>
            </a:r>
            <a:r>
              <a:rPr lang="en-GB" sz="4000" b="1"/>
              <a:t>If</a:t>
            </a:r>
            <a:r>
              <a:rPr lang="en-GB" sz="4000"/>
              <a:t> construct has three variations</a:t>
            </a:r>
          </a:p>
        </p:txBody>
      </p:sp>
      <p:sp>
        <p:nvSpPr>
          <p:cNvPr id="203779" name="Rectangle 3"/>
          <p:cNvSpPr>
            <a:spLocks noGrp="1" noChangeArrowheads="1"/>
          </p:cNvSpPr>
          <p:nvPr>
            <p:ph type="body" sz="half" idx="1"/>
          </p:nvPr>
        </p:nvSpPr>
        <p:spPr>
          <a:xfrm>
            <a:off x="1828800" y="1600200"/>
            <a:ext cx="2438400" cy="1524000"/>
          </a:xfrm>
          <a:ln w="38100">
            <a:solidFill>
              <a:srgbClr val="000000"/>
            </a:solidFill>
            <a:miter lim="800000"/>
            <a:headEnd/>
            <a:tailEnd/>
          </a:ln>
        </p:spPr>
        <p:txBody>
          <a:bodyPr/>
          <a:lstStyle/>
          <a:p>
            <a:pPr eaLnBrk="1" hangingPunct="1">
              <a:buFont typeface="Wingdings" panose="05000000000000000000" pitchFamily="2" charset="2"/>
              <a:buNone/>
              <a:defRPr/>
            </a:pPr>
            <a:r>
              <a:rPr lang="en-GB" b="1">
                <a:solidFill>
                  <a:srgbClr val="000000"/>
                </a:solidFill>
                <a:effectLst>
                  <a:outerShdw blurRad="38100" dist="38100" dir="2700000" algn="tl">
                    <a:srgbClr val="FFFFFF"/>
                  </a:outerShdw>
                </a:effectLst>
              </a:rPr>
              <a:t>1.</a:t>
            </a:r>
            <a:r>
              <a:rPr lang="en-GB"/>
              <a:t> If ….. Then </a:t>
            </a:r>
            <a:br>
              <a:rPr lang="en-GB"/>
            </a:br>
            <a:r>
              <a:rPr lang="en-GB"/>
              <a:t>	…..</a:t>
            </a:r>
            <a:br>
              <a:rPr lang="en-GB"/>
            </a:br>
            <a:r>
              <a:rPr lang="en-GB"/>
              <a:t>End If</a:t>
            </a:r>
          </a:p>
        </p:txBody>
      </p:sp>
      <p:sp>
        <p:nvSpPr>
          <p:cNvPr id="203780" name="Rectangle 4"/>
          <p:cNvSpPr>
            <a:spLocks noGrp="1" noChangeArrowheads="1"/>
          </p:cNvSpPr>
          <p:nvPr>
            <p:ph type="body" sz="half" idx="2"/>
          </p:nvPr>
        </p:nvSpPr>
        <p:spPr>
          <a:xfrm>
            <a:off x="7696200" y="1524000"/>
            <a:ext cx="2514600" cy="2286000"/>
          </a:xfrm>
          <a:ln w="38100">
            <a:solidFill>
              <a:srgbClr val="000000"/>
            </a:solidFill>
            <a:miter lim="800000"/>
            <a:headEnd/>
            <a:tailEnd/>
          </a:ln>
        </p:spPr>
        <p:txBody>
          <a:bodyPr/>
          <a:lstStyle/>
          <a:p>
            <a:pPr marL="533400" indent="-533400" eaLnBrk="1" hangingPunct="1">
              <a:buNone/>
              <a:defRPr/>
            </a:pPr>
            <a:r>
              <a:rPr lang="en-GB" b="1">
                <a:solidFill>
                  <a:srgbClr val="000000"/>
                </a:solidFill>
                <a:effectLst>
                  <a:outerShdw blurRad="38100" dist="38100" dir="2700000" algn="tl">
                    <a:srgbClr val="FFFFFF"/>
                  </a:outerShdw>
                </a:effectLst>
              </a:rPr>
              <a:t>2.</a:t>
            </a:r>
            <a:r>
              <a:rPr lang="en-GB"/>
              <a:t> If ….. Then </a:t>
            </a:r>
            <a:br>
              <a:rPr lang="en-GB"/>
            </a:br>
            <a:r>
              <a:rPr lang="en-GB"/>
              <a:t>	….. </a:t>
            </a:r>
            <a:br>
              <a:rPr lang="en-GB"/>
            </a:br>
            <a:r>
              <a:rPr lang="en-GB"/>
              <a:t>Else</a:t>
            </a:r>
            <a:br>
              <a:rPr lang="en-GB"/>
            </a:br>
            <a:r>
              <a:rPr lang="en-GB"/>
              <a:t>	…..</a:t>
            </a:r>
            <a:br>
              <a:rPr lang="en-GB"/>
            </a:br>
            <a:r>
              <a:rPr lang="en-GB"/>
              <a:t>End If</a:t>
            </a:r>
          </a:p>
        </p:txBody>
      </p:sp>
      <p:sp>
        <p:nvSpPr>
          <p:cNvPr id="203781" name="Rectangle 5"/>
          <p:cNvSpPr>
            <a:spLocks noChangeArrowheads="1"/>
          </p:cNvSpPr>
          <p:nvPr/>
        </p:nvSpPr>
        <p:spPr bwMode="auto">
          <a:xfrm>
            <a:off x="4191000" y="3505200"/>
            <a:ext cx="2971800" cy="3124200"/>
          </a:xfrm>
          <a:prstGeom prst="rect">
            <a:avLst/>
          </a:prstGeom>
          <a:noFill/>
          <a:ln w="381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buClr>
                <a:schemeClr val="hlink"/>
              </a:buClr>
              <a:defRPr/>
            </a:pPr>
            <a:r>
              <a:rPr lang="en-GB" sz="2800" b="1">
                <a:solidFill>
                  <a:srgbClr val="000000"/>
                </a:solidFill>
                <a:effectLst>
                  <a:outerShdw blurRad="38100" dist="38100" dir="2700000" algn="tl">
                    <a:srgbClr val="FFFFFF"/>
                  </a:outerShdw>
                </a:effectLst>
                <a:latin typeface="Arial" charset="0"/>
              </a:rPr>
              <a:t>3.</a:t>
            </a:r>
            <a:r>
              <a:rPr lang="en-GB" sz="2800">
                <a:effectLst>
                  <a:outerShdw blurRad="38100" dist="38100" dir="2700000" algn="tl">
                    <a:srgbClr val="000000"/>
                  </a:outerShdw>
                </a:effectLst>
                <a:latin typeface="Arial" charset="0"/>
              </a:rPr>
              <a:t> If ….. Then </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	….. </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ElseIf …. Then</a:t>
            </a:r>
          </a:p>
          <a:p>
            <a:pPr marL="342900" indent="-342900" eaLnBrk="1" hangingPunct="1">
              <a:spcBef>
                <a:spcPct val="20000"/>
              </a:spcBef>
              <a:buClr>
                <a:schemeClr val="hlink"/>
              </a:buClr>
              <a:defRPr/>
            </a:pPr>
            <a:r>
              <a:rPr lang="en-GB" sz="2800">
                <a:effectLst>
                  <a:outerShdw blurRad="38100" dist="38100" dir="2700000" algn="tl">
                    <a:srgbClr val="000000"/>
                  </a:outerShdw>
                </a:effectLst>
                <a:latin typeface="Arial" charset="0"/>
              </a:rPr>
              <a:t>		…..</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Else</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	…..</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End If</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0E637BAC-F437-419C-B05C-0B46CC3EF6A2}" type="slidenum">
              <a:rPr lang="en-GB" altLang="en-US" sz="1200"/>
              <a:pPr eaLnBrk="1" hangingPunct="1">
                <a:defRPr/>
              </a:pPr>
              <a:t>6</a:t>
            </a:fld>
            <a:endParaRPr lang="en-GB" altLang="en-US" sz="1200"/>
          </a:p>
        </p:txBody>
      </p:sp>
      <p:sp>
        <p:nvSpPr>
          <p:cNvPr id="5" name="Date Placeholder 4"/>
          <p:cNvSpPr>
            <a:spLocks noGrp="1"/>
          </p:cNvSpPr>
          <p:nvPr>
            <p:ph type="dt" sz="quarter" idx="11"/>
          </p:nvPr>
        </p:nvSpPr>
        <p:spPr/>
        <p:txBody>
          <a:bodyPr/>
          <a:lstStyle/>
          <a:p>
            <a:pPr>
              <a:defRPr/>
            </a:pPr>
            <a:fld id="{6343D4A0-733F-4BE0-A38E-0F15E149FB0C}" type="datetime1">
              <a:rPr lang="en-GB"/>
              <a:pPr>
                <a:defRPr/>
              </a:pPr>
              <a:t>03/11/2020</a:t>
            </a:fld>
            <a:endParaRPr lang="en-GB"/>
          </a:p>
        </p:txBody>
      </p:sp>
      <p:sp>
        <p:nvSpPr>
          <p:cNvPr id="204803" name="Rectangle 3"/>
          <p:cNvSpPr>
            <a:spLocks noGrp="1" noChangeArrowheads="1"/>
          </p:cNvSpPr>
          <p:nvPr>
            <p:ph type="body" idx="1"/>
          </p:nvPr>
        </p:nvSpPr>
        <p:spPr>
          <a:xfrm>
            <a:off x="1676400" y="1981200"/>
            <a:ext cx="8915400" cy="3581400"/>
          </a:xfrm>
        </p:spPr>
        <p:txBody>
          <a:bodyPr/>
          <a:lstStyle/>
          <a:p>
            <a:pPr eaLnBrk="1" hangingPunct="1">
              <a:defRPr/>
            </a:pPr>
            <a:r>
              <a:rPr lang="en-GB"/>
              <a:t>Dim Age As Integer</a:t>
            </a:r>
          </a:p>
          <a:p>
            <a:pPr eaLnBrk="1" hangingPunct="1">
              <a:defRPr/>
            </a:pPr>
            <a:r>
              <a:rPr lang="en-GB"/>
              <a:t>Age = Console.ReadLine</a:t>
            </a:r>
          </a:p>
          <a:p>
            <a:pPr eaLnBrk="1" hangingPunct="1">
              <a:defRPr/>
            </a:pPr>
            <a:r>
              <a:rPr lang="en-GB"/>
              <a:t>If Age &gt; 16 Then </a:t>
            </a:r>
            <a:r>
              <a:rPr lang="en-GB">
                <a:solidFill>
                  <a:srgbClr val="00CC00"/>
                </a:solidFill>
              </a:rPr>
              <a:t>‘ Age greater than 16?</a:t>
            </a:r>
          </a:p>
          <a:p>
            <a:pPr lvl="1" eaLnBrk="1" hangingPunct="1">
              <a:defRPr/>
            </a:pPr>
            <a:r>
              <a:rPr lang="en-GB"/>
              <a:t>Console.WriteLine(“You are old enough to drive.”)</a:t>
            </a:r>
          </a:p>
          <a:p>
            <a:pPr eaLnBrk="1" hangingPunct="1">
              <a:defRPr/>
            </a:pPr>
            <a:r>
              <a:rPr lang="en-GB"/>
              <a:t>End If</a:t>
            </a:r>
          </a:p>
        </p:txBody>
      </p:sp>
      <p:sp>
        <p:nvSpPr>
          <p:cNvPr id="204804" name="Rectangle 4"/>
          <p:cNvSpPr>
            <a:spLocks noChangeArrowheads="1"/>
          </p:cNvSpPr>
          <p:nvPr/>
        </p:nvSpPr>
        <p:spPr bwMode="auto">
          <a:xfrm>
            <a:off x="4724400" y="152400"/>
            <a:ext cx="2438400" cy="1524000"/>
          </a:xfrm>
          <a:prstGeom prst="rect">
            <a:avLst/>
          </a:prstGeom>
          <a:noFill/>
          <a:ln w="381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buClr>
                <a:schemeClr val="hlink"/>
              </a:buClr>
              <a:defRPr/>
            </a:pPr>
            <a:r>
              <a:rPr lang="en-GB" sz="2800" b="1">
                <a:solidFill>
                  <a:srgbClr val="000000"/>
                </a:solidFill>
                <a:effectLst>
                  <a:outerShdw blurRad="38100" dist="38100" dir="2700000" algn="tl">
                    <a:srgbClr val="FFFFFF"/>
                  </a:outerShdw>
                </a:effectLst>
                <a:latin typeface="Arial" charset="0"/>
              </a:rPr>
              <a:t>1.</a:t>
            </a:r>
            <a:r>
              <a:rPr lang="en-GB" sz="2800">
                <a:effectLst>
                  <a:outerShdw blurRad="38100" dist="38100" dir="2700000" algn="tl">
                    <a:srgbClr val="000000"/>
                  </a:outerShdw>
                </a:effectLst>
                <a:latin typeface="Arial" charset="0"/>
              </a:rPr>
              <a:t> If ….. Then </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End If</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F3E1D44F-7486-4114-A74C-AD16A47E3164}" type="slidenum">
              <a:rPr lang="en-GB" altLang="en-US" sz="1200"/>
              <a:pPr eaLnBrk="1" hangingPunct="1">
                <a:defRPr/>
              </a:pPr>
              <a:t>7</a:t>
            </a:fld>
            <a:endParaRPr lang="en-GB" altLang="en-US" sz="1200"/>
          </a:p>
        </p:txBody>
      </p:sp>
      <p:sp>
        <p:nvSpPr>
          <p:cNvPr id="5" name="Date Placeholder 4"/>
          <p:cNvSpPr>
            <a:spLocks noGrp="1"/>
          </p:cNvSpPr>
          <p:nvPr>
            <p:ph type="dt" sz="quarter" idx="11"/>
          </p:nvPr>
        </p:nvSpPr>
        <p:spPr/>
        <p:txBody>
          <a:bodyPr/>
          <a:lstStyle/>
          <a:p>
            <a:pPr>
              <a:defRPr/>
            </a:pPr>
            <a:fld id="{209FF394-4D61-48CE-9C32-F93E3CBDA6F2}" type="datetime1">
              <a:rPr lang="en-GB"/>
              <a:pPr>
                <a:defRPr/>
              </a:pPr>
              <a:t>03/11/2020</a:t>
            </a:fld>
            <a:endParaRPr lang="en-GB"/>
          </a:p>
        </p:txBody>
      </p:sp>
      <p:sp>
        <p:nvSpPr>
          <p:cNvPr id="208898" name="Rectangle 2"/>
          <p:cNvSpPr>
            <a:spLocks noGrp="1" noChangeArrowheads="1"/>
          </p:cNvSpPr>
          <p:nvPr>
            <p:ph type="title"/>
          </p:nvPr>
        </p:nvSpPr>
        <p:spPr/>
        <p:txBody>
          <a:bodyPr/>
          <a:lstStyle/>
          <a:p>
            <a:pPr eaLnBrk="1" hangingPunct="1">
              <a:defRPr/>
            </a:pPr>
            <a:r>
              <a:rPr lang="en-GB"/>
              <a:t>Notes</a:t>
            </a:r>
          </a:p>
        </p:txBody>
      </p:sp>
      <p:sp>
        <p:nvSpPr>
          <p:cNvPr id="208899" name="Rectangle 3"/>
          <p:cNvSpPr>
            <a:spLocks noGrp="1" noChangeArrowheads="1"/>
          </p:cNvSpPr>
          <p:nvPr>
            <p:ph type="body" idx="1"/>
          </p:nvPr>
        </p:nvSpPr>
        <p:spPr/>
        <p:txBody>
          <a:bodyPr/>
          <a:lstStyle/>
          <a:p>
            <a:pPr eaLnBrk="1" hangingPunct="1">
              <a:defRPr/>
            </a:pPr>
            <a:r>
              <a:rPr lang="en-GB" sz="2800"/>
              <a:t>The condition to test is Age &gt; 16. </a:t>
            </a:r>
          </a:p>
          <a:p>
            <a:pPr lvl="1" eaLnBrk="1" hangingPunct="1">
              <a:defRPr/>
            </a:pPr>
            <a:r>
              <a:rPr lang="en-GB" sz="2400"/>
              <a:t>If it is true the message is shown, and if false the message is skipped.</a:t>
            </a:r>
          </a:p>
          <a:p>
            <a:pPr eaLnBrk="1" hangingPunct="1">
              <a:defRPr/>
            </a:pPr>
            <a:r>
              <a:rPr lang="en-GB" sz="2800"/>
              <a:t>Because the condition is either true or false it is called a </a:t>
            </a:r>
            <a:r>
              <a:rPr lang="en-GB" sz="2800" b="1"/>
              <a:t>boolean</a:t>
            </a:r>
            <a:r>
              <a:rPr lang="en-GB" sz="2800"/>
              <a:t> condition </a:t>
            </a:r>
            <a:r>
              <a:rPr lang="en-GB" sz="2400"/>
              <a:t>(Boolean is a data type)</a:t>
            </a:r>
            <a:r>
              <a:rPr lang="en-GB" sz="2800"/>
              <a:t>.</a:t>
            </a:r>
          </a:p>
          <a:p>
            <a:pPr eaLnBrk="1" hangingPunct="1">
              <a:defRPr/>
            </a:pPr>
            <a:r>
              <a:rPr lang="en-GB" sz="2800"/>
              <a:t>Any </a:t>
            </a:r>
            <a:r>
              <a:rPr lang="en-GB" sz="2800" b="1"/>
              <a:t>If</a:t>
            </a:r>
            <a:r>
              <a:rPr lang="en-GB" sz="2800"/>
              <a:t> statement must always have a matching </a:t>
            </a:r>
            <a:r>
              <a:rPr lang="en-GB" sz="2800" b="1"/>
              <a:t>End If</a:t>
            </a:r>
            <a:r>
              <a:rPr lang="en-GB" sz="2800"/>
              <a:t> to tell VB where the construct ends.</a:t>
            </a:r>
          </a:p>
          <a:p>
            <a:pPr eaLnBrk="1" hangingPunct="1">
              <a:defRPr/>
            </a:pPr>
            <a:r>
              <a:rPr lang="en-GB" sz="2800"/>
              <a:t>There are two routes through this example and one condition to test.</a:t>
            </a:r>
          </a:p>
          <a:p>
            <a:pPr eaLnBrk="1" hangingPunct="1">
              <a:defRPr/>
            </a:pPr>
            <a:endParaRPr lang="en-GB"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2280C16D-B526-4AF2-A527-07576081D9DF}" type="slidenum">
              <a:rPr lang="en-GB" altLang="en-US" sz="1200"/>
              <a:pPr eaLnBrk="1" hangingPunct="1">
                <a:defRPr/>
              </a:pPr>
              <a:t>8</a:t>
            </a:fld>
            <a:endParaRPr lang="en-GB" altLang="en-US" sz="1200"/>
          </a:p>
        </p:txBody>
      </p:sp>
      <p:sp>
        <p:nvSpPr>
          <p:cNvPr id="28" name="Date Placeholder 4"/>
          <p:cNvSpPr>
            <a:spLocks noGrp="1"/>
          </p:cNvSpPr>
          <p:nvPr>
            <p:ph type="dt" sz="quarter" idx="11"/>
          </p:nvPr>
        </p:nvSpPr>
        <p:spPr/>
        <p:txBody>
          <a:bodyPr/>
          <a:lstStyle/>
          <a:p>
            <a:pPr>
              <a:defRPr/>
            </a:pPr>
            <a:fld id="{E70464EE-1D54-4451-BD59-120EE897A1EC}" type="datetime1">
              <a:rPr lang="en-GB"/>
              <a:pPr>
                <a:defRPr/>
              </a:pPr>
              <a:t>03/11/2020</a:t>
            </a:fld>
            <a:endParaRPr lang="en-GB"/>
          </a:p>
        </p:txBody>
      </p:sp>
      <p:sp>
        <p:nvSpPr>
          <p:cNvPr id="209922" name="Rectangle 2"/>
          <p:cNvSpPr>
            <a:spLocks noGrp="1" noChangeArrowheads="1"/>
          </p:cNvSpPr>
          <p:nvPr>
            <p:ph type="title"/>
          </p:nvPr>
        </p:nvSpPr>
        <p:spPr/>
        <p:txBody>
          <a:bodyPr/>
          <a:lstStyle/>
          <a:p>
            <a:pPr eaLnBrk="1" hangingPunct="1">
              <a:defRPr/>
            </a:pPr>
            <a:r>
              <a:rPr lang="en-GB" sz="4000"/>
              <a:t>Relational / Comparative Operators</a:t>
            </a:r>
          </a:p>
        </p:txBody>
      </p:sp>
      <p:graphicFrame>
        <p:nvGraphicFramePr>
          <p:cNvPr id="209962" name="Group 42"/>
          <p:cNvGraphicFramePr>
            <a:graphicFrameLocks noGrp="1"/>
          </p:cNvGraphicFramePr>
          <p:nvPr>
            <p:ph idx="1"/>
          </p:nvPr>
        </p:nvGraphicFramePr>
        <p:xfrm>
          <a:off x="3276600" y="1600200"/>
          <a:ext cx="5791200" cy="3886200"/>
        </p:xfrm>
        <a:graphic>
          <a:graphicData uri="http://schemas.openxmlformats.org/drawingml/2006/table">
            <a:tbl>
              <a:tblPr/>
              <a:tblGrid>
                <a:gridCol w="1231900">
                  <a:extLst>
                    <a:ext uri="{9D8B030D-6E8A-4147-A177-3AD203B41FA5}">
                      <a16:colId xmlns:a16="http://schemas.microsoft.com/office/drawing/2014/main" val="20000"/>
                    </a:ext>
                  </a:extLst>
                </a:gridCol>
                <a:gridCol w="4559300">
                  <a:extLst>
                    <a:ext uri="{9D8B030D-6E8A-4147-A177-3AD203B41FA5}">
                      <a16:colId xmlns:a16="http://schemas.microsoft.com/office/drawing/2014/main" val="20001"/>
                    </a:ext>
                  </a:extLst>
                </a:gridCol>
              </a:tblGrid>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equal 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&lt;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less than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&gt;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more than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&lt;=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smaller than or equal 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&gt;=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greater than or equal 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&lt;&gt;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0" i="0" u="none" strike="noStrike" cap="none" normalizeH="0" baseline="0">
                          <a:ln>
                            <a:noFill/>
                          </a:ln>
                          <a:solidFill>
                            <a:schemeClr val="tx1"/>
                          </a:solidFill>
                          <a:effectLst>
                            <a:outerShdw blurRad="38100" dist="38100" dir="2700000" algn="tl">
                              <a:srgbClr val="000000"/>
                            </a:outerShdw>
                          </a:effectLst>
                          <a:latin typeface="Arial" charset="0"/>
                        </a:rPr>
                        <a:t>not equal 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4364" name="Text Box 43"/>
          <p:cNvSpPr txBox="1">
            <a:spLocks noChangeArrowheads="1"/>
          </p:cNvSpPr>
          <p:nvPr/>
        </p:nvSpPr>
        <p:spPr bwMode="auto">
          <a:xfrm>
            <a:off x="2590800" y="5715000"/>
            <a:ext cx="7467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r>
              <a:rPr lang="en-GB" altLang="en-US" sz="2800" b="1"/>
              <a:t>These relational/comparative operators return value true or false to the program.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l"/>
              <a:defRPr sz="3200">
                <a:solidFill>
                  <a:schemeClr val="tx1"/>
                </a:solidFill>
                <a:latin typeface="Arial" panose="020B0604020202020204" pitchFamily="34" charset="0"/>
              </a:defRPr>
            </a:lvl9pPr>
          </a:lstStyle>
          <a:p>
            <a:pPr eaLnBrk="1" hangingPunct="1">
              <a:defRPr/>
            </a:pPr>
            <a:fld id="{0AAED6C2-25B9-4D44-B78E-3F1589D6B435}" type="slidenum">
              <a:rPr lang="en-GB" altLang="en-US" sz="1200"/>
              <a:pPr eaLnBrk="1" hangingPunct="1">
                <a:defRPr/>
              </a:pPr>
              <a:t>9</a:t>
            </a:fld>
            <a:endParaRPr lang="en-GB" altLang="en-US" sz="1200"/>
          </a:p>
        </p:txBody>
      </p:sp>
      <p:sp>
        <p:nvSpPr>
          <p:cNvPr id="5" name="Date Placeholder 4"/>
          <p:cNvSpPr>
            <a:spLocks noGrp="1"/>
          </p:cNvSpPr>
          <p:nvPr>
            <p:ph type="dt" sz="quarter" idx="11"/>
          </p:nvPr>
        </p:nvSpPr>
        <p:spPr/>
        <p:txBody>
          <a:bodyPr/>
          <a:lstStyle/>
          <a:p>
            <a:pPr>
              <a:defRPr/>
            </a:pPr>
            <a:fld id="{F3BF9634-A2DA-44F1-914A-077E83516C16}" type="datetime1">
              <a:rPr lang="en-GB"/>
              <a:pPr>
                <a:defRPr/>
              </a:pPr>
              <a:t>03/11/2020</a:t>
            </a:fld>
            <a:endParaRPr lang="en-GB"/>
          </a:p>
        </p:txBody>
      </p:sp>
      <p:sp>
        <p:nvSpPr>
          <p:cNvPr id="211971" name="Rectangle 3"/>
          <p:cNvSpPr>
            <a:spLocks noGrp="1" noChangeArrowheads="1"/>
          </p:cNvSpPr>
          <p:nvPr>
            <p:ph type="body" idx="1"/>
          </p:nvPr>
        </p:nvSpPr>
        <p:spPr>
          <a:xfrm>
            <a:off x="1905000" y="2743200"/>
            <a:ext cx="8458200" cy="3390900"/>
          </a:xfrm>
        </p:spPr>
        <p:txBody>
          <a:bodyPr/>
          <a:lstStyle/>
          <a:p>
            <a:pPr eaLnBrk="1" hangingPunct="1">
              <a:lnSpc>
                <a:spcPct val="90000"/>
              </a:lnSpc>
              <a:defRPr/>
            </a:pPr>
            <a:r>
              <a:rPr lang="en-GB"/>
              <a:t>If Age &gt; 16 Then </a:t>
            </a:r>
            <a:r>
              <a:rPr lang="en-GB">
                <a:solidFill>
                  <a:srgbClr val="00CC00"/>
                </a:solidFill>
              </a:rPr>
              <a:t>‘ Age greater than 16?</a:t>
            </a:r>
          </a:p>
          <a:p>
            <a:pPr lvl="1" eaLnBrk="1" hangingPunct="1">
              <a:lnSpc>
                <a:spcPct val="90000"/>
              </a:lnSpc>
              <a:defRPr/>
            </a:pPr>
            <a:r>
              <a:rPr lang="en-GB"/>
              <a:t>Console.WriteLine(“You are old enough to drive.”)</a:t>
            </a:r>
          </a:p>
          <a:p>
            <a:pPr eaLnBrk="1" hangingPunct="1">
              <a:lnSpc>
                <a:spcPct val="90000"/>
              </a:lnSpc>
              <a:defRPr/>
            </a:pPr>
            <a:r>
              <a:rPr lang="en-GB"/>
              <a:t>Else </a:t>
            </a:r>
            <a:r>
              <a:rPr lang="en-GB">
                <a:solidFill>
                  <a:srgbClr val="00CC00"/>
                </a:solidFill>
              </a:rPr>
              <a:t>‘ Age 16 or less.</a:t>
            </a:r>
            <a:endParaRPr lang="en-GB"/>
          </a:p>
          <a:p>
            <a:pPr lvl="1" eaLnBrk="1" hangingPunct="1">
              <a:lnSpc>
                <a:spcPct val="90000"/>
              </a:lnSpc>
              <a:defRPr/>
            </a:pPr>
            <a:r>
              <a:rPr lang="en-GB"/>
              <a:t>Console.WriteLine(“Sorry, you are too young to drive. You must be 17 years old.”)</a:t>
            </a:r>
          </a:p>
          <a:p>
            <a:pPr eaLnBrk="1" hangingPunct="1">
              <a:lnSpc>
                <a:spcPct val="90000"/>
              </a:lnSpc>
              <a:defRPr/>
            </a:pPr>
            <a:r>
              <a:rPr lang="en-GB"/>
              <a:t>End If</a:t>
            </a:r>
          </a:p>
        </p:txBody>
      </p:sp>
      <p:sp>
        <p:nvSpPr>
          <p:cNvPr id="211972" name="Rectangle 4"/>
          <p:cNvSpPr>
            <a:spLocks noChangeArrowheads="1"/>
          </p:cNvSpPr>
          <p:nvPr/>
        </p:nvSpPr>
        <p:spPr bwMode="auto">
          <a:xfrm>
            <a:off x="4648200" y="152400"/>
            <a:ext cx="2514600" cy="2286000"/>
          </a:xfrm>
          <a:prstGeom prst="rect">
            <a:avLst/>
          </a:prstGeom>
          <a:noFill/>
          <a:ln w="381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33400" indent="-533400" eaLnBrk="1" hangingPunct="1">
              <a:spcBef>
                <a:spcPct val="20000"/>
              </a:spcBef>
              <a:buClr>
                <a:schemeClr val="hlink"/>
              </a:buClr>
              <a:defRPr/>
            </a:pPr>
            <a:r>
              <a:rPr lang="en-GB" sz="2800" b="1">
                <a:solidFill>
                  <a:srgbClr val="000000"/>
                </a:solidFill>
                <a:effectLst>
                  <a:outerShdw blurRad="38100" dist="38100" dir="2700000" algn="tl">
                    <a:srgbClr val="FFFFFF"/>
                  </a:outerShdw>
                </a:effectLst>
                <a:latin typeface="Arial" charset="0"/>
              </a:rPr>
              <a:t>2.</a:t>
            </a:r>
            <a:r>
              <a:rPr lang="en-GB" sz="2800">
                <a:effectLst>
                  <a:outerShdw blurRad="38100" dist="38100" dir="2700000" algn="tl">
                    <a:srgbClr val="000000"/>
                  </a:outerShdw>
                </a:effectLst>
                <a:latin typeface="Arial" charset="0"/>
              </a:rPr>
              <a:t> If ….. Then </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 </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Else</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a:t>
            </a:r>
            <a:br>
              <a:rPr lang="en-GB" sz="2800">
                <a:effectLst>
                  <a:outerShdw blurRad="38100" dist="38100" dir="2700000" algn="tl">
                    <a:srgbClr val="000000"/>
                  </a:outerShdw>
                </a:effectLst>
                <a:latin typeface="Arial" charset="0"/>
              </a:rPr>
            </a:br>
            <a:r>
              <a:rPr lang="en-GB" sz="2800">
                <a:effectLst>
                  <a:outerShdw blurRad="38100" dist="38100" dir="2700000" algn="tl">
                    <a:srgbClr val="000000"/>
                  </a:outerShdw>
                </a:effectLst>
                <a:latin typeface="Arial" charset="0"/>
              </a:rPr>
              <a:t>End If</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hlink"/>
          </a:buClr>
          <a:buSzTx/>
          <a:buFont typeface="Wingdings" pitchFamily="2" charset="2"/>
          <a:buBlip>
            <a:blip xmlns:r="http://schemas.openxmlformats.org/officeDocument/2006/relationships" r:embed="rId1"/>
          </a:buBlip>
          <a:tabLst/>
          <a:defRPr kumimoji="0" lang="en-GB"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hlink"/>
          </a:buClr>
          <a:buSzTx/>
          <a:buFont typeface="Wingdings" pitchFamily="2" charset="2"/>
          <a:buBlip>
            <a:blip xmlns:r="http://schemas.openxmlformats.org/officeDocument/2006/relationships" r:embed="rId1"/>
          </a:buBlip>
          <a:tabLst/>
          <a:defRPr kumimoji="0" lang="en-GB"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 Dots</Template>
  <TotalTime>33121</TotalTime>
  <Words>2993</Words>
  <Application>Microsoft Office PowerPoint</Application>
  <PresentationFormat>Widescreen</PresentationFormat>
  <Paragraphs>499</Paragraphs>
  <Slides>48</Slides>
  <Notes>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48</vt:i4>
      </vt:variant>
    </vt:vector>
  </HeadingPairs>
  <TitlesOfParts>
    <vt:vector size="56" baseType="lpstr">
      <vt:lpstr>Arial</vt:lpstr>
      <vt:lpstr>Calibri</vt:lpstr>
      <vt:lpstr>Calibri Light</vt:lpstr>
      <vt:lpstr>Tahoma</vt:lpstr>
      <vt:lpstr>Wingdings</vt:lpstr>
      <vt:lpstr>Digital Dots</vt:lpstr>
      <vt:lpstr>Office Theme</vt:lpstr>
      <vt:lpstr>1_Office Theme</vt:lpstr>
      <vt:lpstr>2.1 Selection</vt:lpstr>
      <vt:lpstr>Learning Objectives</vt:lpstr>
      <vt:lpstr>What is selection?</vt:lpstr>
      <vt:lpstr>Types of Selection in VB</vt:lpstr>
      <vt:lpstr>The If construct has three variations</vt:lpstr>
      <vt:lpstr>PowerPoint Presentation</vt:lpstr>
      <vt:lpstr>Notes</vt:lpstr>
      <vt:lpstr>Relational / Comparative Operators</vt:lpstr>
      <vt:lpstr>PowerPoint Presentation</vt:lpstr>
      <vt:lpstr>Notes</vt:lpstr>
      <vt:lpstr>PowerPoint Presentation</vt:lpstr>
      <vt:lpstr>PowerPoint Presentation</vt:lpstr>
      <vt:lpstr>Notes</vt:lpstr>
      <vt:lpstr>Concatenation</vt:lpstr>
      <vt:lpstr>Program 2.1a  Deciding exam grades</vt:lpstr>
      <vt:lpstr>Program 2.1a Deciding exam grades</vt:lpstr>
      <vt:lpstr>Program 2.1a  Deciding exam grades</vt:lpstr>
      <vt:lpstr>Validation</vt:lpstr>
      <vt:lpstr>Validation: Checking for errors1</vt:lpstr>
      <vt:lpstr>Validation: Checking for errors2</vt:lpstr>
      <vt:lpstr>Commenting on If Statements</vt:lpstr>
      <vt:lpstr>Writing code which is easy to understand:</vt:lpstr>
      <vt:lpstr>Given Pseudocode will use the following structure:</vt:lpstr>
      <vt:lpstr>Extension Program 2.1b Deciding Exam Grades</vt:lpstr>
      <vt:lpstr>Extension “Salesman Bonus”  Program 2.1c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Extension Income, Personal Allowance and Tax Rate Program 2.1d</vt:lpstr>
      <vt:lpstr>Extension “/, DIV or MOD” Program 2.1e</vt:lpstr>
      <vt:lpstr>Extension Program “Cricket Match” 2.1f</vt:lpstr>
      <vt:lpstr>Extension “Arithmetic Error” Program 2.1g</vt:lpstr>
      <vt:lpstr>Extension “Even Or Odd” Program 2.1h</vt:lpstr>
      <vt:lpstr>Extension “Positive Or Negative” Program 2.1i</vt:lpstr>
      <vt:lpstr>Extension “Maximum” Program 2.1j</vt:lpstr>
      <vt:lpstr>Extension “Minimum” Program 2.1j</vt:lpstr>
      <vt:lpstr>Extension “Divisble” Program 2.1k</vt:lpstr>
      <vt:lpstr>Extension “WeekDay” Program 2.1k</vt:lpstr>
      <vt:lpstr>Extension “Month” Program 2.1l</vt:lpstr>
      <vt:lpstr>Plenary</vt:lpstr>
      <vt:lpstr>Plenary</vt:lpstr>
      <vt:lpstr>Plenary</vt:lpstr>
      <vt:lpstr>Validation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4.1 Selection</dc:title>
  <dc:creator>Mr Lee</dc:creator>
  <cp:lastModifiedBy>Neill Lee</cp:lastModifiedBy>
  <cp:revision>261</cp:revision>
  <dcterms:created xsi:type="dcterms:W3CDTF">2006-10-20T08:52:17Z</dcterms:created>
  <dcterms:modified xsi:type="dcterms:W3CDTF">2020-11-03T08:44:26Z</dcterms:modified>
</cp:coreProperties>
</file>